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10"/>
  <workbookPr/>
  <mc:AlternateContent xmlns:mc="http://schemas.openxmlformats.org/markup-compatibility/2006">
    <mc:Choice Requires="x15">
      <x15ac:absPath xmlns:x15ac="http://schemas.microsoft.com/office/spreadsheetml/2010/11/ac" url="https://educationgovuk-my.sharepoint.com/personal/deesha_ganguli_education_gov_uk/Documents/Documents/EOI outcomes/"/>
    </mc:Choice>
  </mc:AlternateContent>
  <xr:revisionPtr revIDLastSave="0" documentId="8_{EF03BCCE-F1AB-4FF3-A83D-87999E4AC472}" xr6:coauthVersionLast="47" xr6:coauthVersionMax="47" xr10:uidLastSave="{00000000-0000-0000-0000-000000000000}"/>
  <bookViews>
    <workbookView xWindow="42765" yWindow="1695" windowWidth="21615" windowHeight="15225" xr2:uid="{41A57700-00BA-473E-9F5B-A68DF06FFE06}"/>
  </bookViews>
  <sheets>
    <sheet name="Regions - summary" sheetId="4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xmlns:xlwcv="http://schemas.microsoft.com/office/spreadsheetml/2024/workbookCompatibilityVersion" uri="{D14903EA-33C4-47F7-8F05-3474C54BE107}">
      <xlwcv:version setVersion="2"/>
    </ext>
  </extLst>
</workbook>
</file>

<file path=xl/sharedStrings.xml><?xml version="1.0" encoding="utf-8"?>
<sst xmlns="http://schemas.openxmlformats.org/spreadsheetml/2006/main" count="141" uniqueCount="141">
  <si>
    <t>SUCCESSFUL PROVIDERS BROKEN DOWN BY REGION</t>
  </si>
  <si>
    <t>North East</t>
  </si>
  <si>
    <t>Durham University</t>
  </si>
  <si>
    <t>Middlesbrough College</t>
  </si>
  <si>
    <t>Newcastle University</t>
  </si>
  <si>
    <t>Northumbria University</t>
  </si>
  <si>
    <t>Teesside University</t>
  </si>
  <si>
    <t>University of Sunderland</t>
  </si>
  <si>
    <t>North West</t>
  </si>
  <si>
    <t>Blackpool and The Fylde College</t>
  </si>
  <si>
    <t>Burnley College</t>
  </si>
  <si>
    <t>Bury College</t>
  </si>
  <si>
    <t>Cheshire College South and West</t>
  </si>
  <si>
    <t>City of Liverpool College</t>
  </si>
  <si>
    <t>Edge Hill University</t>
  </si>
  <si>
    <t>Hopwood Hall College</t>
  </si>
  <si>
    <t>Liverpool Hope University</t>
  </si>
  <si>
    <t>Manchester Metropolitan University</t>
  </si>
  <si>
    <t>Riverside College</t>
  </si>
  <si>
    <t>Tameside College</t>
  </si>
  <si>
    <t>The University of Salford</t>
  </si>
  <si>
    <t>UCEN Manchester (LTE Group)</t>
  </si>
  <si>
    <t>University of Chester</t>
  </si>
  <si>
    <t>University of Lancashire</t>
  </si>
  <si>
    <t>Wigan and Leigh College</t>
  </si>
  <si>
    <t>East Lancashire Learning Group</t>
  </si>
  <si>
    <t>Cumbria</t>
  </si>
  <si>
    <t>University of Cumbria</t>
  </si>
  <si>
    <t>East Midlands</t>
  </si>
  <si>
    <t>Derby College Group (DCG)</t>
  </si>
  <si>
    <t>Lincoln Bishop University</t>
  </si>
  <si>
    <t>Lincoln College</t>
  </si>
  <si>
    <t>Nottingham Trent University</t>
  </si>
  <si>
    <t>RNN Group</t>
  </si>
  <si>
    <t>University of Derby</t>
  </si>
  <si>
    <t>University of Lincoln</t>
  </si>
  <si>
    <t>Yorkshire</t>
  </si>
  <si>
    <t>Bishop Burton College</t>
  </si>
  <si>
    <t>Bradford College</t>
  </si>
  <si>
    <t>Calderdale College</t>
  </si>
  <si>
    <t>DN Colleges Group</t>
  </si>
  <si>
    <t>Sheffield Hallam University</t>
  </si>
  <si>
    <t>The Sheffield College</t>
  </si>
  <si>
    <t>University of Bradford</t>
  </si>
  <si>
    <t>University of Huddersfield</t>
  </si>
  <si>
    <t>University of Hull</t>
  </si>
  <si>
    <t>University of Leeds</t>
  </si>
  <si>
    <t>York College</t>
  </si>
  <si>
    <t>York St John University</t>
  </si>
  <si>
    <t>West Midlands</t>
  </si>
  <si>
    <t>Aston University</t>
  </si>
  <si>
    <t>Birmingham City University</t>
  </si>
  <si>
    <t>Coventry College</t>
  </si>
  <si>
    <t>Dudley College of Technology</t>
  </si>
  <si>
    <t>Harper Adams University</t>
  </si>
  <si>
    <t>Newcastle and Stafford Colleges Group</t>
  </si>
  <si>
    <t>North Warwickshire and South Leicestershire College</t>
  </si>
  <si>
    <t>Shrewsbury Colleges Group</t>
  </si>
  <si>
    <t>Solihull College and University Centre</t>
  </si>
  <si>
    <t>Telford College</t>
  </si>
  <si>
    <t>University College Birmingham</t>
  </si>
  <si>
    <t>University of Keele</t>
  </si>
  <si>
    <t>University of Staffordshire</t>
  </si>
  <si>
    <t>University of Warwick</t>
  </si>
  <si>
    <t>University of Worcester</t>
  </si>
  <si>
    <t>Walsall College</t>
  </si>
  <si>
    <t>London</t>
  </si>
  <si>
    <t>Barnet and Southgate College</t>
  </si>
  <si>
    <t>Birkbeck, University of London</t>
  </si>
  <si>
    <t>City St George's, University of London</t>
  </si>
  <si>
    <t>Croydon College</t>
  </si>
  <si>
    <t>HRUC</t>
  </si>
  <si>
    <t>ICMP Management Ltd</t>
  </si>
  <si>
    <t>Imperial College London</t>
  </si>
  <si>
    <t>Kingston University</t>
  </si>
  <si>
    <t>London South Bank University</t>
  </si>
  <si>
    <t>Middlesex University</t>
  </si>
  <si>
    <t>Nelson College London</t>
  </si>
  <si>
    <t>Newham College of Further Education</t>
  </si>
  <si>
    <t>Point Blank Ltd</t>
  </si>
  <si>
    <t>Queen Mary University of London</t>
  </si>
  <si>
    <t>The University of Greenwich</t>
  </si>
  <si>
    <t>The University of Law</t>
  </si>
  <si>
    <t>United Colleges Group</t>
  </si>
  <si>
    <t>University of East London</t>
  </si>
  <si>
    <t>University of Westminster</t>
  </si>
  <si>
    <t>West Thames College</t>
  </si>
  <si>
    <t>South West</t>
  </si>
  <si>
    <t>Arts University Bournemouth</t>
  </si>
  <si>
    <t>Arts University Plymouth</t>
  </si>
  <si>
    <t>City of Bristol College</t>
  </si>
  <si>
    <t>Exeter College</t>
  </si>
  <si>
    <t>Falmouth University</t>
  </si>
  <si>
    <t>Hereford College of Arts</t>
  </si>
  <si>
    <t>Royal Agricultural University</t>
  </si>
  <si>
    <t>South Gloucestershire and Stroud College</t>
  </si>
  <si>
    <t>Truro and Penwith College</t>
  </si>
  <si>
    <t>University Centre Somerset College Group</t>
  </si>
  <si>
    <t>University of Bath</t>
  </si>
  <si>
    <t>University of Bristol</t>
  </si>
  <si>
    <t>University of Exeter</t>
  </si>
  <si>
    <t>University of Gloucestershire</t>
  </si>
  <si>
    <t>University of Plymouth</t>
  </si>
  <si>
    <t>University of the West of England, Bristol</t>
  </si>
  <si>
    <t>Weston College of Further and Higher Education</t>
  </si>
  <si>
    <t>Wiltshire College and University Centre</t>
  </si>
  <si>
    <t>South East</t>
  </si>
  <si>
    <t>Abingdon and Witney College</t>
  </si>
  <si>
    <t>Activate Learning</t>
  </si>
  <si>
    <t>Basingstoke College of Technology</t>
  </si>
  <si>
    <t>Brooklands Technical College</t>
  </si>
  <si>
    <t>Chichester College Group</t>
  </si>
  <si>
    <t>EKC Group</t>
  </si>
  <si>
    <t>MidKent College</t>
  </si>
  <si>
    <t>Milton Keynes College</t>
  </si>
  <si>
    <t>North East Surrey College of Technology</t>
  </si>
  <si>
    <t>Plumpton College</t>
  </si>
  <si>
    <t>Southampton Solent University</t>
  </si>
  <si>
    <t>The Open University</t>
  </si>
  <si>
    <t>The Windsor Forest Colleges Group</t>
  </si>
  <si>
    <t>University College of Estate Management</t>
  </si>
  <si>
    <t>Univerrsity of Brighton</t>
  </si>
  <si>
    <t>University of Chichester</t>
  </si>
  <si>
    <t>University of Kent</t>
  </si>
  <si>
    <t>University of Portsmouth</t>
  </si>
  <si>
    <t>University of Surrey</t>
  </si>
  <si>
    <t>University of Sussex</t>
  </si>
  <si>
    <t>University of Winchester</t>
  </si>
  <si>
    <t>East of England</t>
  </si>
  <si>
    <t>Bedford College</t>
  </si>
  <si>
    <t>Cambridge Regional College</t>
  </si>
  <si>
    <t>City College Norwich</t>
  </si>
  <si>
    <t>Cranfield University</t>
  </si>
  <si>
    <t>Harlow College</t>
  </si>
  <si>
    <t>Kaplan Open Learning (Essex) Limited</t>
  </si>
  <si>
    <t>South Essex College Further and Higher Education</t>
  </si>
  <si>
    <t>University Centre Peterborough</t>
  </si>
  <si>
    <t>University of Hertfordshire</t>
  </si>
  <si>
    <t>USP College</t>
  </si>
  <si>
    <t>West Herts College Group</t>
  </si>
  <si>
    <t>West Suffolk College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">
    <font>
      <sz val="11"/>
      <color theme="1"/>
      <name val="Aptos Narrow"/>
      <family val="2"/>
      <scheme val="minor"/>
    </font>
    <font>
      <sz val="11"/>
      <color theme="1"/>
      <name val="Arial"/>
    </font>
    <font>
      <sz val="11"/>
      <color rgb="FF000000"/>
      <name val="Arial"/>
    </font>
    <font>
      <b/>
      <sz val="11"/>
      <color theme="1"/>
      <name val="Arial"/>
    </font>
  </fonts>
  <fills count="3">
    <fill>
      <patternFill patternType="none"/>
    </fill>
    <fill>
      <patternFill patternType="gray125"/>
    </fill>
    <fill>
      <patternFill patternType="solid">
        <fgColor theme="2" tint="-9.9978637043366805E-2"/>
        <bgColor indexed="64"/>
      </patternFill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5">
    <xf numFmtId="0" fontId="0" fillId="0" borderId="0" xfId="0"/>
    <xf numFmtId="0" fontId="1" fillId="0" borderId="0" xfId="0" applyFont="1"/>
    <xf numFmtId="0" fontId="3" fillId="2" borderId="0" xfId="0" applyFont="1" applyFill="1"/>
    <xf numFmtId="0" fontId="3" fillId="0" borderId="0" xfId="0" applyFont="1"/>
    <xf numFmtId="0" fontId="2" fillId="0" borderId="0" xfId="0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B8A9FE-0CDB-4F81-AE36-34BDFE7D57EE}">
  <dimension ref="A1:A141"/>
  <sheetViews>
    <sheetView tabSelected="1" topLeftCell="A24" workbookViewId="0">
      <selection activeCell="A42" sqref="A42"/>
    </sheetView>
  </sheetViews>
  <sheetFormatPr defaultRowHeight="15"/>
  <cols>
    <col min="1" max="1" width="52.28515625" style="1" bestFit="1" customWidth="1"/>
    <col min="3" max="3" width="55.5703125" bestFit="1" customWidth="1"/>
  </cols>
  <sheetData>
    <row r="1" spans="1:1">
      <c r="A1" s="3" t="s">
        <v>0</v>
      </c>
    </row>
    <row r="2" spans="1:1">
      <c r="A2" s="2" t="s">
        <v>1</v>
      </c>
    </row>
    <row r="3" spans="1:1">
      <c r="A3" s="1" t="s">
        <v>2</v>
      </c>
    </row>
    <row r="4" spans="1:1">
      <c r="A4" s="1" t="s">
        <v>3</v>
      </c>
    </row>
    <row r="5" spans="1:1">
      <c r="A5" s="1" t="s">
        <v>4</v>
      </c>
    </row>
    <row r="6" spans="1:1">
      <c r="A6" s="1" t="s">
        <v>5</v>
      </c>
    </row>
    <row r="7" spans="1:1">
      <c r="A7" s="1" t="s">
        <v>6</v>
      </c>
    </row>
    <row r="8" spans="1:1">
      <c r="A8" s="1" t="s">
        <v>7</v>
      </c>
    </row>
    <row r="9" spans="1:1" ht="15.75" customHeight="1">
      <c r="A9" s="2" t="s">
        <v>8</v>
      </c>
    </row>
    <row r="10" spans="1:1">
      <c r="A10" s="1" t="s">
        <v>9</v>
      </c>
    </row>
    <row r="11" spans="1:1">
      <c r="A11" s="1" t="s">
        <v>10</v>
      </c>
    </row>
    <row r="12" spans="1:1">
      <c r="A12" s="1" t="s">
        <v>11</v>
      </c>
    </row>
    <row r="13" spans="1:1">
      <c r="A13" s="4" t="s">
        <v>12</v>
      </c>
    </row>
    <row r="14" spans="1:1">
      <c r="A14" s="1" t="s">
        <v>13</v>
      </c>
    </row>
    <row r="15" spans="1:1">
      <c r="A15" s="1" t="s">
        <v>14</v>
      </c>
    </row>
    <row r="16" spans="1:1">
      <c r="A16" s="1" t="s">
        <v>15</v>
      </c>
    </row>
    <row r="17" spans="1:1">
      <c r="A17" s="1" t="s">
        <v>16</v>
      </c>
    </row>
    <row r="18" spans="1:1">
      <c r="A18" s="1" t="s">
        <v>17</v>
      </c>
    </row>
    <row r="19" spans="1:1">
      <c r="A19" s="1" t="s">
        <v>18</v>
      </c>
    </row>
    <row r="20" spans="1:1">
      <c r="A20" s="1" t="s">
        <v>19</v>
      </c>
    </row>
    <row r="21" spans="1:1">
      <c r="A21" s="1" t="s">
        <v>20</v>
      </c>
    </row>
    <row r="22" spans="1:1">
      <c r="A22" s="1" t="s">
        <v>21</v>
      </c>
    </row>
    <row r="23" spans="1:1">
      <c r="A23" s="4" t="s">
        <v>22</v>
      </c>
    </row>
    <row r="24" spans="1:1">
      <c r="A24" s="1" t="s">
        <v>23</v>
      </c>
    </row>
    <row r="25" spans="1:1">
      <c r="A25" s="1" t="s">
        <v>24</v>
      </c>
    </row>
    <row r="26" spans="1:1">
      <c r="A26" s="1" t="s">
        <v>25</v>
      </c>
    </row>
    <row r="27" spans="1:1">
      <c r="A27" s="2" t="s">
        <v>26</v>
      </c>
    </row>
    <row r="28" spans="1:1">
      <c r="A28" s="1" t="s">
        <v>27</v>
      </c>
    </row>
    <row r="29" spans="1:1">
      <c r="A29" s="2" t="s">
        <v>28</v>
      </c>
    </row>
    <row r="30" spans="1:1">
      <c r="A30" s="1" t="s">
        <v>29</v>
      </c>
    </row>
    <row r="31" spans="1:1">
      <c r="A31" s="1" t="s">
        <v>30</v>
      </c>
    </row>
    <row r="32" spans="1:1">
      <c r="A32" s="1" t="s">
        <v>31</v>
      </c>
    </row>
    <row r="33" spans="1:1">
      <c r="A33" s="1" t="s">
        <v>32</v>
      </c>
    </row>
    <row r="34" spans="1:1">
      <c r="A34" s="1" t="s">
        <v>33</v>
      </c>
    </row>
    <row r="35" spans="1:1">
      <c r="A35" s="1" t="s">
        <v>34</v>
      </c>
    </row>
    <row r="36" spans="1:1">
      <c r="A36" s="1" t="s">
        <v>35</v>
      </c>
    </row>
    <row r="37" spans="1:1">
      <c r="A37" s="2" t="s">
        <v>36</v>
      </c>
    </row>
    <row r="38" spans="1:1">
      <c r="A38" s="1" t="s">
        <v>37</v>
      </c>
    </row>
    <row r="39" spans="1:1">
      <c r="A39" s="1" t="s">
        <v>38</v>
      </c>
    </row>
    <row r="40" spans="1:1">
      <c r="A40" s="1" t="s">
        <v>39</v>
      </c>
    </row>
    <row r="41" spans="1:1">
      <c r="A41" s="1" t="s">
        <v>40</v>
      </c>
    </row>
    <row r="42" spans="1:1">
      <c r="A42" s="1" t="s">
        <v>41</v>
      </c>
    </row>
    <row r="43" spans="1:1">
      <c r="A43" s="1" t="s">
        <v>42</v>
      </c>
    </row>
    <row r="44" spans="1:1">
      <c r="A44" s="1" t="s">
        <v>43</v>
      </c>
    </row>
    <row r="45" spans="1:1">
      <c r="A45" s="1" t="s">
        <v>44</v>
      </c>
    </row>
    <row r="46" spans="1:1">
      <c r="A46" s="1" t="s">
        <v>45</v>
      </c>
    </row>
    <row r="47" spans="1:1">
      <c r="A47" s="1" t="s">
        <v>46</v>
      </c>
    </row>
    <row r="48" spans="1:1">
      <c r="A48" s="1" t="s">
        <v>47</v>
      </c>
    </row>
    <row r="49" spans="1:1">
      <c r="A49" s="1" t="s">
        <v>48</v>
      </c>
    </row>
    <row r="50" spans="1:1">
      <c r="A50" s="2" t="s">
        <v>49</v>
      </c>
    </row>
    <row r="51" spans="1:1">
      <c r="A51" s="1" t="s">
        <v>50</v>
      </c>
    </row>
    <row r="52" spans="1:1">
      <c r="A52" s="1" t="s">
        <v>51</v>
      </c>
    </row>
    <row r="53" spans="1:1">
      <c r="A53" s="1" t="s">
        <v>52</v>
      </c>
    </row>
    <row r="54" spans="1:1">
      <c r="A54" s="1" t="s">
        <v>53</v>
      </c>
    </row>
    <row r="55" spans="1:1">
      <c r="A55" s="1" t="s">
        <v>54</v>
      </c>
    </row>
    <row r="56" spans="1:1">
      <c r="A56" s="4" t="s">
        <v>55</v>
      </c>
    </row>
    <row r="57" spans="1:1">
      <c r="A57" s="1" t="s">
        <v>56</v>
      </c>
    </row>
    <row r="58" spans="1:1">
      <c r="A58" s="1" t="s">
        <v>57</v>
      </c>
    </row>
    <row r="59" spans="1:1">
      <c r="A59" s="1" t="s">
        <v>58</v>
      </c>
    </row>
    <row r="60" spans="1:1">
      <c r="A60" s="1" t="s">
        <v>59</v>
      </c>
    </row>
    <row r="61" spans="1:1">
      <c r="A61" s="1" t="s">
        <v>60</v>
      </c>
    </row>
    <row r="62" spans="1:1">
      <c r="A62" s="1" t="s">
        <v>61</v>
      </c>
    </row>
    <row r="63" spans="1:1">
      <c r="A63" s="1" t="s">
        <v>62</v>
      </c>
    </row>
    <row r="64" spans="1:1">
      <c r="A64" s="1" t="s">
        <v>63</v>
      </c>
    </row>
    <row r="65" spans="1:1">
      <c r="A65" s="1" t="s">
        <v>64</v>
      </c>
    </row>
    <row r="66" spans="1:1">
      <c r="A66" s="1" t="s">
        <v>65</v>
      </c>
    </row>
    <row r="67" spans="1:1">
      <c r="A67" s="2" t="s">
        <v>66</v>
      </c>
    </row>
    <row r="68" spans="1:1">
      <c r="A68" s="1" t="s">
        <v>67</v>
      </c>
    </row>
    <row r="69" spans="1:1">
      <c r="A69" s="1" t="s">
        <v>68</v>
      </c>
    </row>
    <row r="70" spans="1:1">
      <c r="A70" s="1" t="s">
        <v>69</v>
      </c>
    </row>
    <row r="71" spans="1:1">
      <c r="A71" s="1" t="s">
        <v>70</v>
      </c>
    </row>
    <row r="72" spans="1:1">
      <c r="A72" s="1" t="s">
        <v>71</v>
      </c>
    </row>
    <row r="73" spans="1:1">
      <c r="A73" s="1" t="s">
        <v>72</v>
      </c>
    </row>
    <row r="74" spans="1:1">
      <c r="A74" s="1" t="s">
        <v>73</v>
      </c>
    </row>
    <row r="75" spans="1:1">
      <c r="A75" s="1" t="s">
        <v>74</v>
      </c>
    </row>
    <row r="76" spans="1:1">
      <c r="A76" s="1" t="s">
        <v>75</v>
      </c>
    </row>
    <row r="77" spans="1:1">
      <c r="A77" s="1" t="s">
        <v>76</v>
      </c>
    </row>
    <row r="78" spans="1:1">
      <c r="A78" s="1" t="s">
        <v>77</v>
      </c>
    </row>
    <row r="79" spans="1:1">
      <c r="A79" s="1" t="s">
        <v>78</v>
      </c>
    </row>
    <row r="80" spans="1:1">
      <c r="A80" s="1" t="s">
        <v>79</v>
      </c>
    </row>
    <row r="81" spans="1:1">
      <c r="A81" s="1" t="s">
        <v>80</v>
      </c>
    </row>
    <row r="82" spans="1:1">
      <c r="A82" s="1" t="s">
        <v>81</v>
      </c>
    </row>
    <row r="83" spans="1:1">
      <c r="A83" s="1" t="s">
        <v>82</v>
      </c>
    </row>
    <row r="84" spans="1:1">
      <c r="A84" s="1" t="s">
        <v>83</v>
      </c>
    </row>
    <row r="85" spans="1:1">
      <c r="A85" s="1" t="s">
        <v>84</v>
      </c>
    </row>
    <row r="86" spans="1:1">
      <c r="A86" s="1" t="s">
        <v>85</v>
      </c>
    </row>
    <row r="87" spans="1:1">
      <c r="A87" s="1" t="s">
        <v>86</v>
      </c>
    </row>
    <row r="88" spans="1:1">
      <c r="A88" s="2" t="s">
        <v>87</v>
      </c>
    </row>
    <row r="89" spans="1:1">
      <c r="A89" s="4" t="s">
        <v>88</v>
      </c>
    </row>
    <row r="90" spans="1:1">
      <c r="A90" s="1" t="s">
        <v>89</v>
      </c>
    </row>
    <row r="91" spans="1:1">
      <c r="A91" s="1" t="s">
        <v>90</v>
      </c>
    </row>
    <row r="92" spans="1:1">
      <c r="A92" s="1" t="s">
        <v>91</v>
      </c>
    </row>
    <row r="93" spans="1:1">
      <c r="A93" s="1" t="s">
        <v>92</v>
      </c>
    </row>
    <row r="94" spans="1:1">
      <c r="A94" s="1" t="s">
        <v>93</v>
      </c>
    </row>
    <row r="95" spans="1:1">
      <c r="A95" s="1" t="s">
        <v>94</v>
      </c>
    </row>
    <row r="96" spans="1:1">
      <c r="A96" s="1" t="s">
        <v>95</v>
      </c>
    </row>
    <row r="97" spans="1:1">
      <c r="A97" s="1" t="s">
        <v>96</v>
      </c>
    </row>
    <row r="98" spans="1:1">
      <c r="A98" s="1" t="s">
        <v>97</v>
      </c>
    </row>
    <row r="99" spans="1:1">
      <c r="A99" s="1" t="s">
        <v>98</v>
      </c>
    </row>
    <row r="100" spans="1:1">
      <c r="A100" s="1" t="s">
        <v>99</v>
      </c>
    </row>
    <row r="101" spans="1:1">
      <c r="A101" s="1" t="s">
        <v>100</v>
      </c>
    </row>
    <row r="102" spans="1:1">
      <c r="A102" s="1" t="s">
        <v>101</v>
      </c>
    </row>
    <row r="103" spans="1:1">
      <c r="A103" s="1" t="s">
        <v>102</v>
      </c>
    </row>
    <row r="104" spans="1:1">
      <c r="A104" s="1" t="s">
        <v>103</v>
      </c>
    </row>
    <row r="105" spans="1:1">
      <c r="A105" s="1" t="s">
        <v>104</v>
      </c>
    </row>
    <row r="106" spans="1:1">
      <c r="A106" s="4" t="s">
        <v>105</v>
      </c>
    </row>
    <row r="107" spans="1:1">
      <c r="A107" s="2" t="s">
        <v>106</v>
      </c>
    </row>
    <row r="108" spans="1:1">
      <c r="A108" s="1" t="s">
        <v>107</v>
      </c>
    </row>
    <row r="109" spans="1:1">
      <c r="A109" s="1" t="s">
        <v>108</v>
      </c>
    </row>
    <row r="110" spans="1:1">
      <c r="A110" s="1" t="s">
        <v>109</v>
      </c>
    </row>
    <row r="111" spans="1:1">
      <c r="A111" s="1" t="s">
        <v>110</v>
      </c>
    </row>
    <row r="112" spans="1:1">
      <c r="A112" s="1" t="s">
        <v>111</v>
      </c>
    </row>
    <row r="113" spans="1:1">
      <c r="A113" s="1" t="s">
        <v>112</v>
      </c>
    </row>
    <row r="114" spans="1:1">
      <c r="A114" s="1" t="s">
        <v>113</v>
      </c>
    </row>
    <row r="115" spans="1:1">
      <c r="A115" s="1" t="s">
        <v>114</v>
      </c>
    </row>
    <row r="116" spans="1:1">
      <c r="A116" s="1" t="s">
        <v>115</v>
      </c>
    </row>
    <row r="117" spans="1:1">
      <c r="A117" s="1" t="s">
        <v>116</v>
      </c>
    </row>
    <row r="118" spans="1:1">
      <c r="A118" s="1" t="s">
        <v>117</v>
      </c>
    </row>
    <row r="119" spans="1:1">
      <c r="A119" s="1" t="s">
        <v>118</v>
      </c>
    </row>
    <row r="120" spans="1:1">
      <c r="A120" s="1" t="s">
        <v>119</v>
      </c>
    </row>
    <row r="121" spans="1:1">
      <c r="A121" s="1" t="s">
        <v>120</v>
      </c>
    </row>
    <row r="122" spans="1:1">
      <c r="A122" s="1" t="s">
        <v>121</v>
      </c>
    </row>
    <row r="123" spans="1:1">
      <c r="A123" s="1" t="s">
        <v>122</v>
      </c>
    </row>
    <row r="124" spans="1:1">
      <c r="A124" s="1" t="s">
        <v>123</v>
      </c>
    </row>
    <row r="125" spans="1:1">
      <c r="A125" s="1" t="s">
        <v>124</v>
      </c>
    </row>
    <row r="126" spans="1:1">
      <c r="A126" s="1" t="s">
        <v>125</v>
      </c>
    </row>
    <row r="127" spans="1:1">
      <c r="A127" s="1" t="s">
        <v>126</v>
      </c>
    </row>
    <row r="128" spans="1:1">
      <c r="A128" s="1" t="s">
        <v>127</v>
      </c>
    </row>
    <row r="129" spans="1:1">
      <c r="A129" s="2" t="s">
        <v>128</v>
      </c>
    </row>
    <row r="130" spans="1:1">
      <c r="A130" s="1" t="s">
        <v>129</v>
      </c>
    </row>
    <row r="131" spans="1:1">
      <c r="A131" s="1" t="s">
        <v>130</v>
      </c>
    </row>
    <row r="132" spans="1:1">
      <c r="A132" s="1" t="s">
        <v>131</v>
      </c>
    </row>
    <row r="133" spans="1:1">
      <c r="A133" s="1" t="s">
        <v>132</v>
      </c>
    </row>
    <row r="134" spans="1:1">
      <c r="A134" s="1" t="s">
        <v>133</v>
      </c>
    </row>
    <row r="135" spans="1:1">
      <c r="A135" s="1" t="s">
        <v>134</v>
      </c>
    </row>
    <row r="136" spans="1:1">
      <c r="A136" s="1" t="s">
        <v>135</v>
      </c>
    </row>
    <row r="137" spans="1:1">
      <c r="A137" s="1" t="s">
        <v>136</v>
      </c>
    </row>
    <row r="138" spans="1:1">
      <c r="A138" s="1" t="s">
        <v>137</v>
      </c>
    </row>
    <row r="139" spans="1:1">
      <c r="A139" s="1" t="s">
        <v>138</v>
      </c>
    </row>
    <row r="140" spans="1:1">
      <c r="A140" s="1" t="s">
        <v>139</v>
      </c>
    </row>
    <row r="141" spans="1:1">
      <c r="A141" s="1" t="s">
        <v>140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haredContentType xmlns="Microsoft.SharePoint.Taxonomy.ContentTypeSync" SourceId="ec07c698-60f5-424f-b9af-f4c59398b511" ContentTypeId="0x010100545E941595ED5448BA61900FDDAFF313" PreviousValue="false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c566321-f672-4e06-a901-b5e72b4c4357">
      <Value>3</Value>
      <Value>2</Value>
      <Value>1</Value>
    </TaxCatchAll>
    <lcf76f155ced4ddcb4097134ff3c332f xmlns="42f47940-a89c-4e3f-8b67-0699860846ea">
      <Terms xmlns="http://schemas.microsoft.com/office/infopath/2007/PartnerControls"/>
    </lcf76f155ced4ddcb4097134ff3c332f>
    <p6919dbb65844893b164c5f63a6f0eeb xmlns="8c566321-f672-4e06-a901-b5e72b4c4357">
      <Terms xmlns="http://schemas.microsoft.com/office/infopath/2007/PartnerControls">
        <TermInfo xmlns="http://schemas.microsoft.com/office/infopath/2007/PartnerControls">
          <TermName xmlns="http://schemas.microsoft.com/office/infopath/2007/PartnerControls">DfE</TermName>
          <TermId xmlns="http://schemas.microsoft.com/office/infopath/2007/PartnerControls">a484111e-5b24-4ad9-9778-c536c8c88985</TermId>
        </TermInfo>
      </Terms>
    </p6919dbb65844893b164c5f63a6f0eeb>
    <c02f73938b5741d4934b358b31a1b80f xmlns="8c566321-f672-4e06-a901-b5e72b4c4357">
      <Terms xmlns="http://schemas.microsoft.com/office/infopath/2007/PartnerControls">
        <TermInfo xmlns="http://schemas.microsoft.com/office/infopath/2007/PartnerControls">
          <TermName xmlns="http://schemas.microsoft.com/office/infopath/2007/PartnerControls">Official</TermName>
          <TermId xmlns="http://schemas.microsoft.com/office/infopath/2007/PartnerControls">0884c477-2e62-47ea-b19c-5af6e91124c5</TermId>
        </TermInfo>
      </Terms>
    </c02f73938b5741d4934b358b31a1b80f>
    <_dlc_DocIdUrl xmlns="2fdff326-95cd-45c1-9f0e-abef48e00e31">
      <Url>https://educationgovuk.sharepoint.com/sites/cd/g/_layouts/15/DocIdRedir.aspx?ID=XRDK4JTJYHSQ-15-4008</Url>
      <Description>XRDK4JTJYHSQ-15-4008</Description>
    </_dlc_DocIdUrl>
    <f6ec388a6d534bab86a259abd1bfa088 xmlns="8c566321-f672-4e06-a901-b5e72b4c4357">
      <Terms xmlns="http://schemas.microsoft.com/office/infopath/2007/PartnerControls">
        <TermInfo xmlns="http://schemas.microsoft.com/office/infopath/2007/PartnerControls">
          <TermName xmlns="http://schemas.microsoft.com/office/infopath/2007/PartnerControls">DfE</TermName>
          <TermId xmlns="http://schemas.microsoft.com/office/infopath/2007/PartnerControls">cc08a6d4-dfde-4d0f-bd85-069ebcef80d5</TermId>
        </TermInfo>
      </Terms>
    </f6ec388a6d534bab86a259abd1bfa088>
    <i98b064926ea4fbe8f5b88c394ff652b xmlns="8c566321-f672-4e06-a901-b5e72b4c4357">
      <Terms xmlns="http://schemas.microsoft.com/office/infopath/2007/PartnerControls"/>
    </i98b064926ea4fbe8f5b88c394ff652b>
    <_dlc_DocId xmlns="2fdff326-95cd-45c1-9f0e-abef48e00e31">XRDK4JTJYHSQ-15-4008</_dlc_DocId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Official Document" ma:contentTypeID="0x010100545E941595ED5448BA61900FDDAFF31300F8872E1199DAD844B082776EDDB3E20A" ma:contentTypeVersion="36" ma:contentTypeDescription="" ma:contentTypeScope="" ma:versionID="dcd7812ea4be105eb80065b22cc3be9a">
  <xsd:schema xmlns:xsd="http://www.w3.org/2001/XMLSchema" xmlns:xs="http://www.w3.org/2001/XMLSchema" xmlns:p="http://schemas.microsoft.com/office/2006/metadata/properties" xmlns:ns2="8c566321-f672-4e06-a901-b5e72b4c4357" xmlns:ns3="2fdff326-95cd-45c1-9f0e-abef48e00e31" xmlns:ns4="42f47940-a89c-4e3f-8b67-0699860846ea" targetNamespace="http://schemas.microsoft.com/office/2006/metadata/properties" ma:root="true" ma:fieldsID="a5568adc881294da65797ffef35ea779" ns2:_="" ns3:_="" ns4:_="">
    <xsd:import namespace="8c566321-f672-4e06-a901-b5e72b4c4357"/>
    <xsd:import namespace="2fdff326-95cd-45c1-9f0e-abef48e00e31"/>
    <xsd:import namespace="42f47940-a89c-4e3f-8b67-0699860846ea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2:f6ec388a6d534bab86a259abd1bfa088" minOccurs="0"/>
                <xsd:element ref="ns2:p6919dbb65844893b164c5f63a6f0eeb" minOccurs="0"/>
                <xsd:element ref="ns2:c02f73938b5741d4934b358b31a1b80f" minOccurs="0"/>
                <xsd:element ref="ns2:i98b064926ea4fbe8f5b88c394ff652b" minOccurs="0"/>
                <xsd:element ref="ns3:_dlc_DocId" minOccurs="0"/>
                <xsd:element ref="ns3:_dlc_DocIdUrl" minOccurs="0"/>
                <xsd:element ref="ns3:_dlc_DocIdPersistId" minOccurs="0"/>
                <xsd:element ref="ns4:MediaServiceAutoKeyPoints" minOccurs="0"/>
                <xsd:element ref="ns4:MediaServiceKeyPoints" minOccurs="0"/>
                <xsd:element ref="ns4:lcf76f155ced4ddcb4097134ff3c332f" minOccurs="0"/>
                <xsd:element ref="ns4:MediaServiceObjectDetectorVersion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SearchProperties" minOccurs="0"/>
                <xsd:element ref="ns4:MediaServiceDateTake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566321-f672-4e06-a901-b5e72b4c4357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Taxonomy Catch All Column" ma:hidden="true" ma:list="{328a7ac6-e6b8-4e68-83ac-228e3a2088b1}" ma:internalName="TaxCatchAll" ma:showField="CatchAllData" ma:web="2fdff326-95cd-45c1-9f0e-abef48e00e3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Taxonomy Catch All Column1" ma:hidden="true" ma:list="{328a7ac6-e6b8-4e68-83ac-228e3a2088b1}" ma:internalName="TaxCatchAllLabel" ma:readOnly="true" ma:showField="CatchAllDataLabel" ma:web="2fdff326-95cd-45c1-9f0e-abef48e00e3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f6ec388a6d534bab86a259abd1bfa088" ma:index="10" ma:taxonomy="true" ma:internalName="f6ec388a6d534bab86a259abd1bfa088" ma:taxonomyFieldName="DfeOrganisationalUnit" ma:displayName="Organisational Unit" ma:default="2;#DfE|cc08a6d4-dfde-4d0f-bd85-069ebcef80d5" ma:fieldId="{f6ec388a-6d53-4bab-86a2-59abd1bfa088}" ma:sspId="ec07c698-60f5-424f-b9af-f4c59398b511" ma:termSetId="b3e263f6-0ab6-425a-b3de-0e67f2faf76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6919dbb65844893b164c5f63a6f0eeb" ma:index="12" ma:taxonomy="true" ma:internalName="p6919dbb65844893b164c5f63a6f0eeb" ma:taxonomyFieldName="DfeOwner" ma:displayName="Owner" ma:default="3;#DfE|a484111e-5b24-4ad9-9778-c536c8c88985" ma:fieldId="{96919dbb-6584-4893-b164-c5f63a6f0eeb}" ma:sspId="ec07c698-60f5-424f-b9af-f4c59398b511" ma:termSetId="12161dbb-b36f-4439-aef1-21e7cc92280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02f73938b5741d4934b358b31a1b80f" ma:index="14" ma:taxonomy="true" ma:internalName="c02f73938b5741d4934b358b31a1b80f" ma:taxonomyFieldName="DfeRights_x003a_ProtectiveMarking" ma:displayName="Rights: Protective Marking" ma:readOnly="false" ma:default="1;#Official|0884c477-2e62-47ea-b19c-5af6e91124c5" ma:fieldId="{c02f7393-8b57-41d4-934b-358b31a1b80f}" ma:sspId="ec07c698-60f5-424f-b9af-f4c59398b511" ma:termSetId="7870c18b-dc34-46a1-adf5-a571f0cac8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98b064926ea4fbe8f5b88c394ff652b" ma:index="16" nillable="true" ma:taxonomy="true" ma:internalName="i98b064926ea4fbe8f5b88c394ff652b" ma:taxonomyFieldName="DfeSubject" ma:displayName="Subject" ma:default="" ma:fieldId="{298b0649-26ea-4fbe-8f5b-88c394ff652b}" ma:taxonomyMulti="true" ma:sspId="ec07c698-60f5-424f-b9af-f4c59398b511" ma:termSetId="2f3a6c16-0983-4d36-8f82-2cb41f34c000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dff326-95cd-45c1-9f0e-abef48e00e31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cument ID Value" ma:description="The value of the document ID assigned to this item." ma:indexed="true" ma:internalName="_dlc_DocId" ma:readOnly="false">
      <xsd:simpleType>
        <xsd:restriction base="dms:Text"/>
      </xsd:simpleType>
    </xsd:element>
    <xsd:element name="_dlc_DocIdUrl" ma:index="19" nillable="true" ma:displayName="Document ID" ma:description="Permanent link to this document." ma:hidden="true" ma:internalName="_dlc_DocId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f47940-a89c-4e3f-8b67-0699860846ea" elementFormDefault="qualified">
    <xsd:import namespace="http://schemas.microsoft.com/office/2006/documentManagement/types"/>
    <xsd:import namespace="http://schemas.microsoft.com/office/infopath/2007/PartnerControls"/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ec07c698-60f5-424f-b9af-f4c59398b51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2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3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3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A51BE986-064A-4DAB-BB1F-715D60F292B6}"/>
</file>

<file path=customXml/itemProps2.xml><?xml version="1.0" encoding="utf-8"?>
<ds:datastoreItem xmlns:ds="http://schemas.openxmlformats.org/officeDocument/2006/customXml" ds:itemID="{AC37A28B-C1FC-4025-930A-13E67F8FC627}"/>
</file>

<file path=customXml/itemProps3.xml><?xml version="1.0" encoding="utf-8"?>
<ds:datastoreItem xmlns:ds="http://schemas.openxmlformats.org/officeDocument/2006/customXml" ds:itemID="{F5F99109-E903-498C-948D-EE0F95D1F449}"/>
</file>

<file path=customXml/itemProps4.xml><?xml version="1.0" encoding="utf-8"?>
<ds:datastoreItem xmlns:ds="http://schemas.openxmlformats.org/officeDocument/2006/customXml" ds:itemID="{D3D15F33-8634-452F-8457-627D57E1078D}"/>
</file>

<file path=customXml/itemProps5.xml><?xml version="1.0" encoding="utf-8"?>
<ds:datastoreItem xmlns:ds="http://schemas.openxmlformats.org/officeDocument/2006/customXml" ds:itemID="{F5DA0124-F631-4699-B2F6-E0A6489F697F}"/>
</file>

<file path=docMetadata/LabelInfo.xml><?xml version="1.0" encoding="utf-8"?>
<clbl:labelList xmlns:clbl="http://schemas.microsoft.com/office/2020/mipLabelMetadata">
  <clbl:label id="{de278828-447b-4aaa-a336-d38da9839a3c}" enabled="1" method="Privileged" siteId="{fad277c9-c60a-4da1-b5f3-b3b8b34a82f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Department for Education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GANGULI, Deesha</dc:creator>
  <cp:keywords/>
  <dc:description/>
  <cp:lastModifiedBy/>
  <cp:revision/>
  <dcterms:created xsi:type="dcterms:W3CDTF">2026-04-29T16:00:34Z</dcterms:created>
  <dcterms:modified xsi:type="dcterms:W3CDTF">2026-05-14T11:54:18Z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0x010100545E941595ED5448BA61900FDDAFF31300F8872E1199DAD844B082776EDDB3E20A</vt:lpwstr>
  </property>
  <property fmtid="{D5CDD505-2E9C-101B-9397-08002B2CF9AE}" pid="3" name="MediaServiceImageTags">
    <vt:lpwstr/>
  </property>
  <property fmtid="{D5CDD505-2E9C-101B-9397-08002B2CF9AE}" pid="4" name="h5181134883947a99a38d116ffff0102">
    <vt:lpwstr>DfE|a484111e-5b24-4ad9-9778-c536c8c88985</vt:lpwstr>
  </property>
  <property fmtid="{D5CDD505-2E9C-101B-9397-08002B2CF9AE}" pid="5" name="_dlc_DocIdItemGuid">
    <vt:lpwstr>b2160274-0afe-405f-9035-a71bda29110e</vt:lpwstr>
  </property>
  <property fmtid="{D5CDD505-2E9C-101B-9397-08002B2CF9AE}" pid="6" name="pf60996ca8b945d0a85e744d8e71a93e">
    <vt:lpwstr>Official|0884c477-2e62-47ea-b19c-5af6e91124c5</vt:lpwstr>
  </property>
  <property fmtid="{D5CDD505-2E9C-101B-9397-08002B2CF9AE}" pid="7" name="DfeOrganisationalUnit">
    <vt:lpwstr>2;#DfE|cc08a6d4-dfde-4d0f-bd85-069ebcef80d5</vt:lpwstr>
  </property>
  <property fmtid="{D5CDD505-2E9C-101B-9397-08002B2CF9AE}" pid="8" name="DfeRights:ProtectiveMarking">
    <vt:lpwstr>1;#Official|0884c477-2e62-47ea-b19c-5af6e91124c5</vt:lpwstr>
  </property>
  <property fmtid="{D5CDD505-2E9C-101B-9397-08002B2CF9AE}" pid="9" name="DfeOwner">
    <vt:lpwstr>3;#DfE|a484111e-5b24-4ad9-9778-c536c8c88985</vt:lpwstr>
  </property>
  <property fmtid="{D5CDD505-2E9C-101B-9397-08002B2CF9AE}" pid="10" name="ga1b40a5d4924c1780d26c0bad2d7e0e">
    <vt:lpwstr>DfE|cc08a6d4-dfde-4d0f-bd85-069ebcef80d5</vt:lpwstr>
  </property>
  <property fmtid="{D5CDD505-2E9C-101B-9397-08002B2CF9AE}" pid="11" name="IWPOrganisationalUnit">
    <vt:lpwstr>2;#DfE|cc08a6d4-dfde-4d0f-bd85-069ebcef80d5</vt:lpwstr>
  </property>
  <property fmtid="{D5CDD505-2E9C-101B-9397-08002B2CF9AE}" pid="12" name="IWPOwner">
    <vt:lpwstr>3;#DfE|a484111e-5b24-4ad9-9778-c536c8c88985</vt:lpwstr>
  </property>
  <property fmtid="{D5CDD505-2E9C-101B-9397-08002B2CF9AE}" pid="13" name="d7fbfd04b43d40809fd7190b2b6abe29">
    <vt:lpwstr/>
  </property>
  <property fmtid="{D5CDD505-2E9C-101B-9397-08002B2CF9AE}" pid="14" name="l9eb7c96bb994b89a55c4a3eb6f463ed">
    <vt:lpwstr/>
  </property>
  <property fmtid="{D5CDD505-2E9C-101B-9397-08002B2CF9AE}" pid="15" name="IWPFunction">
    <vt:lpwstr/>
  </property>
  <property fmtid="{D5CDD505-2E9C-101B-9397-08002B2CF9AE}" pid="16" name="IWPSiteType">
    <vt:lpwstr/>
  </property>
  <property fmtid="{D5CDD505-2E9C-101B-9397-08002B2CF9AE}" pid="17" name="IWPRightsProtectiveMarking">
    <vt:lpwstr>1;#Official|0884c477-2e62-47ea-b19c-5af6e91124c5</vt:lpwstr>
  </property>
  <property fmtid="{D5CDD505-2E9C-101B-9397-08002B2CF9AE}" pid="18" name="IWPSubject">
    <vt:lpwstr/>
  </property>
  <property fmtid="{D5CDD505-2E9C-101B-9397-08002B2CF9AE}" pid="19" name="h5181134883947a99a38d116ffff0006">
    <vt:lpwstr/>
  </property>
  <property fmtid="{D5CDD505-2E9C-101B-9397-08002B2CF9AE}" pid="20" name="DfeRights_x003a_ProtectiveMarking">
    <vt:lpwstr>1;#Official|0884c477-2e62-47ea-b19c-5af6e91124c5</vt:lpwstr>
  </property>
  <property fmtid="{D5CDD505-2E9C-101B-9397-08002B2CF9AE}" pid="21" name="DfeSubject">
    <vt:lpwstr/>
  </property>
</Properties>
</file>