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04" r:id="rId5"/>
    <p:sldMasterId id="2147483712" r:id="rId6"/>
  </p:sldMasterIdLst>
  <p:notesMasterIdLst>
    <p:notesMasterId r:id="rId11"/>
  </p:notesMasterIdLst>
  <p:handoutMasterIdLst>
    <p:handoutMasterId r:id="rId12"/>
  </p:handoutMasterIdLst>
  <p:sldIdLst>
    <p:sldId id="375" r:id="rId7"/>
    <p:sldId id="674" r:id="rId8"/>
    <p:sldId id="675" r:id="rId9"/>
    <p:sldId id="656" r:id="rId10"/>
  </p:sldIdLst>
  <p:sldSz cx="12192000" cy="6858000"/>
  <p:notesSz cx="6797675" cy="9926638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5F66C2-AB17-2855-F3A8-0E18E7BDD387}" name="Deborah Gill" initials="DG" userId="S::dpg1f22@soton.ac.uk::dcea75d6-18c2-45b3-80a2-b9cb2a156ef8" providerId="AD"/>
  <p188:author id="{F8E430E1-E239-3809-D0A9-E4CEBB45005F}" name="Kate Borthwick" initials="KB" userId="S::kb2@soton.ac.uk::aaf8d73c-f37e-49bc-81a0-68782b19c01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art Middleton" initials="SM" lastIdx="1" clrIdx="0">
    <p:extLst>
      <p:ext uri="{19B8F6BF-5375-455C-9EA6-DF929625EA0E}">
        <p15:presenceInfo xmlns:p15="http://schemas.microsoft.com/office/powerpoint/2012/main" userId="S::sem03@soton.ac.uk::37749ad8-716d-427f-a248-54b85addaa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44E"/>
    <a:srgbClr val="009E47"/>
    <a:srgbClr val="0099CC"/>
    <a:srgbClr val="00CCFF"/>
    <a:srgbClr val="9FB1BD"/>
    <a:srgbClr val="063D5F"/>
    <a:srgbClr val="6A2B54"/>
    <a:srgbClr val="662953"/>
    <a:srgbClr val="4A103D"/>
    <a:srgbClr val="CA2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644" autoAdjust="0"/>
  </p:normalViewPr>
  <p:slideViewPr>
    <p:cSldViewPr snapToGrid="0">
      <p:cViewPr varScale="1">
        <p:scale>
          <a:sx n="35" d="100"/>
          <a:sy n="35" d="100"/>
        </p:scale>
        <p:origin x="1844" y="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Borthwick" userId="aaf8d73c-f37e-49bc-81a0-68782b19c01c" providerId="ADAL" clId="{554D272A-8194-45C5-A5C7-2DFB0574F0EF}"/>
    <pc:docChg chg="custSel delSld modSld">
      <pc:chgData name="Kate Borthwick" userId="aaf8d73c-f37e-49bc-81a0-68782b19c01c" providerId="ADAL" clId="{554D272A-8194-45C5-A5C7-2DFB0574F0EF}" dt="2026-04-29T16:07:38.698" v="4057" actId="20577"/>
      <pc:docMkLst>
        <pc:docMk/>
      </pc:docMkLst>
      <pc:sldChg chg="modSp mod modNotesTx">
        <pc:chgData name="Kate Borthwick" userId="aaf8d73c-f37e-49bc-81a0-68782b19c01c" providerId="ADAL" clId="{554D272A-8194-45C5-A5C7-2DFB0574F0EF}" dt="2026-04-29T16:07:13.590" v="4054" actId="20577"/>
        <pc:sldMkLst>
          <pc:docMk/>
          <pc:sldMk cId="1293911614" sldId="375"/>
        </pc:sldMkLst>
        <pc:spChg chg="mod">
          <ac:chgData name="Kate Borthwick" userId="aaf8d73c-f37e-49bc-81a0-68782b19c01c" providerId="ADAL" clId="{554D272A-8194-45C5-A5C7-2DFB0574F0EF}" dt="2026-04-27T15:14:03.244" v="122" actId="20577"/>
          <ac:spMkLst>
            <pc:docMk/>
            <pc:sldMk cId="1293911614" sldId="375"/>
            <ac:spMk id="4" creationId="{672E91D2-07C9-F278-8326-9D1418C6FA6A}"/>
          </ac:spMkLst>
        </pc:spChg>
        <pc:spChg chg="mod">
          <ac:chgData name="Kate Borthwick" userId="aaf8d73c-f37e-49bc-81a0-68782b19c01c" providerId="ADAL" clId="{554D272A-8194-45C5-A5C7-2DFB0574F0EF}" dt="2026-04-27T15:13:37.749" v="88" actId="20577"/>
          <ac:spMkLst>
            <pc:docMk/>
            <pc:sldMk cId="1293911614" sldId="375"/>
            <ac:spMk id="5" creationId="{E32E19ED-3F70-9B1F-3049-28E238D0A751}"/>
          </ac:spMkLst>
        </pc:spChg>
      </pc:sldChg>
      <pc:sldChg chg="modSp mod modNotesTx">
        <pc:chgData name="Kate Borthwick" userId="aaf8d73c-f37e-49bc-81a0-68782b19c01c" providerId="ADAL" clId="{554D272A-8194-45C5-A5C7-2DFB0574F0EF}" dt="2026-04-29T16:07:38.698" v="4057" actId="20577"/>
        <pc:sldMkLst>
          <pc:docMk/>
          <pc:sldMk cId="1345798943" sldId="656"/>
        </pc:sldMkLst>
        <pc:spChg chg="mod">
          <ac:chgData name="Kate Borthwick" userId="aaf8d73c-f37e-49bc-81a0-68782b19c01c" providerId="ADAL" clId="{554D272A-8194-45C5-A5C7-2DFB0574F0EF}" dt="2026-04-27T15:44:35.426" v="3632" actId="1076"/>
          <ac:spMkLst>
            <pc:docMk/>
            <pc:sldMk cId="1345798943" sldId="656"/>
            <ac:spMk id="2" creationId="{DA3F80FA-4C02-5F77-12A3-217503EC8206}"/>
          </ac:spMkLst>
        </pc:spChg>
        <pc:spChg chg="mod">
          <ac:chgData name="Kate Borthwick" userId="aaf8d73c-f37e-49bc-81a0-68782b19c01c" providerId="ADAL" clId="{554D272A-8194-45C5-A5C7-2DFB0574F0EF}" dt="2026-04-27T15:44:37.813" v="3633" actId="1076"/>
          <ac:spMkLst>
            <pc:docMk/>
            <pc:sldMk cId="1345798943" sldId="656"/>
            <ac:spMk id="3" creationId="{D9337DCD-7EBA-AD5A-88C6-931F40A5B3ED}"/>
          </ac:spMkLst>
        </pc:spChg>
      </pc:sldChg>
      <pc:sldChg chg="modSp mod modNotesTx">
        <pc:chgData name="Kate Borthwick" userId="aaf8d73c-f37e-49bc-81a0-68782b19c01c" providerId="ADAL" clId="{554D272A-8194-45C5-A5C7-2DFB0574F0EF}" dt="2026-04-29T16:07:19.003" v="4055" actId="20577"/>
        <pc:sldMkLst>
          <pc:docMk/>
          <pc:sldMk cId="1507017270" sldId="674"/>
        </pc:sldMkLst>
        <pc:spChg chg="mod">
          <ac:chgData name="Kate Borthwick" userId="aaf8d73c-f37e-49bc-81a0-68782b19c01c" providerId="ADAL" clId="{554D272A-8194-45C5-A5C7-2DFB0574F0EF}" dt="2026-04-27T15:37:27.086" v="3096" actId="20577"/>
          <ac:spMkLst>
            <pc:docMk/>
            <pc:sldMk cId="1507017270" sldId="674"/>
            <ac:spMk id="3" creationId="{459553A6-DAA2-AA2D-D484-C8E3C7E9C457}"/>
          </ac:spMkLst>
        </pc:spChg>
      </pc:sldChg>
      <pc:sldChg chg="modNotesTx">
        <pc:chgData name="Kate Borthwick" userId="aaf8d73c-f37e-49bc-81a0-68782b19c01c" providerId="ADAL" clId="{554D272A-8194-45C5-A5C7-2DFB0574F0EF}" dt="2026-04-29T16:07:29.547" v="4056" actId="20577"/>
        <pc:sldMkLst>
          <pc:docMk/>
          <pc:sldMk cId="1273646915" sldId="675"/>
        </pc:sldMkLst>
      </pc:sldChg>
      <pc:sldMasterChg chg="delSldLayout">
        <pc:chgData name="Kate Borthwick" userId="aaf8d73c-f37e-49bc-81a0-68782b19c01c" providerId="ADAL" clId="{554D272A-8194-45C5-A5C7-2DFB0574F0EF}" dt="2026-04-27T15:11:19.727" v="6" actId="47"/>
        <pc:sldMasterMkLst>
          <pc:docMk/>
          <pc:sldMasterMk cId="175160366" sldId="2147483704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54761-1460-C44E-8EE9-132392DCD1C4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82BE9-307A-AB49-B561-9E71E3CE8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2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3D421-3143-47CA-ACA9-5443A0940D94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A50D6-6132-4FF4-AFC5-01B946DDB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69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183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73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101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11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o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54560" y="2060851"/>
            <a:ext cx="7591573" cy="1226567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spc="-15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585" y="3287415"/>
            <a:ext cx="7584843" cy="86409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351585" y="4149083"/>
            <a:ext cx="3071283" cy="359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fld id="{6360D570-4882-4F25-B966-92B63EE9B1D5}" type="datetime4">
              <a:rPr lang="en-GB" smtClean="0"/>
              <a:t>18 November 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703511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351585" y="3356524"/>
            <a:ext cx="7584843" cy="1800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Copy here</a:t>
            </a:r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2351585" y="2700212"/>
            <a:ext cx="7584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spc="-151">
                <a:solidFill>
                  <a:schemeClr val="bg1"/>
                </a:solidFill>
              </a:rPr>
              <a:t>YOUR</a:t>
            </a:r>
            <a:r>
              <a:rPr lang="en-GB" sz="3200" b="1" spc="-151" baseline="0">
                <a:solidFill>
                  <a:schemeClr val="bg1"/>
                </a:solidFill>
              </a:rPr>
              <a:t> QUESTIONS</a:t>
            </a:r>
            <a:endParaRPr lang="en-GB" sz="3200" b="1" spc="-151">
              <a:solidFill>
                <a:schemeClr val="bg1"/>
              </a:solidFill>
            </a:endParaRPr>
          </a:p>
        </p:txBody>
      </p:sp>
      <p:pic>
        <p:nvPicPr>
          <p:cNvPr id="9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B4D32F4-7708-461F-AD89-3C198D657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-423140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5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2E444E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3393" y="1844825"/>
            <a:ext cx="10847916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solidFill>
                  <a:srgbClr val="2E444E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rgbClr val="2E444E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6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2 - 4 landscap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3392" y="692696"/>
            <a:ext cx="10945216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>
                <a:solidFill>
                  <a:srgbClr val="49596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3392" y="1628800"/>
            <a:ext cx="5280587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88021" y="1628800"/>
            <a:ext cx="5280587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23392" y="4005064"/>
            <a:ext cx="5280587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8021" y="4005064"/>
            <a:ext cx="5280587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pic>
        <p:nvPicPr>
          <p:cNvPr id="9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40A0B99E-C609-A648-98D3-FB4D211A54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8" y="-279125"/>
            <a:ext cx="2880322" cy="1619893"/>
          </a:xfrm>
          <a:prstGeom prst="rect">
            <a:avLst/>
          </a:prstGeom>
        </p:spPr>
      </p:pic>
      <p:sp>
        <p:nvSpPr>
          <p:cNvPr id="11" name="Insert Image Guidance"/>
          <p:cNvSpPr/>
          <p:nvPr userDrawn="1"/>
        </p:nvSpPr>
        <p:spPr>
          <a:xfrm>
            <a:off x="-3504695" y="3723872"/>
            <a:ext cx="3360008" cy="1286843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79999" tIns="179999" rIns="179999" bIns="179999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Try to insert an image of </a:t>
            </a:r>
            <a:r>
              <a:rPr lang="en-GB"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6.12cm high</a:t>
            </a:r>
            <a:r>
              <a:rPr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by </a:t>
            </a:r>
            <a:r>
              <a:rPr lang="en-GB"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14.67</a:t>
            </a:r>
            <a:r>
              <a:rPr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cm </a:t>
            </a:r>
            <a:r>
              <a:rPr lang="en-GB"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wide </a:t>
            </a: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 this layout to avoid distortion.</a:t>
            </a:r>
            <a:endParaRPr sz="180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defTabSz="457200">
              <a:spcBef>
                <a:spcPts val="0"/>
              </a:spcBef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Please ensure, the image has a simple background to display the logo and text overlapping.</a:t>
            </a:r>
          </a:p>
        </p:txBody>
      </p:sp>
    </p:spTree>
    <p:extLst>
      <p:ext uri="{BB962C8B-B14F-4D97-AF65-F5344CB8AC3E}">
        <p14:creationId xmlns:p14="http://schemas.microsoft.com/office/powerpoint/2010/main" val="179732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 - Portrai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3392" y="692696"/>
            <a:ext cx="5198368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>
                <a:solidFill>
                  <a:srgbClr val="49596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4418" y="1844824"/>
            <a:ext cx="5183716" cy="4321026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solidFill>
                  <a:srgbClr val="49596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rgbClr val="495961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800">
                <a:solidFill>
                  <a:srgbClr val="49596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600">
                <a:solidFill>
                  <a:srgbClr val="49596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400">
                <a:solidFill>
                  <a:srgbClr val="49596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00752" y="0"/>
            <a:ext cx="6191249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7" name="Logo Placeholder 4">
            <a:extLst>
              <a:ext uri="{FF2B5EF4-FFF2-40B4-BE49-F238E27FC236}">
                <a16:creationId xmlns:a16="http://schemas.microsoft.com/office/drawing/2014/main" id="{6E32AEBA-4B57-D64A-AE0B-12B4BD886B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36088" y="-279125"/>
            <a:ext cx="2855912" cy="163862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br>
              <a:rPr lang="en-US"/>
            </a:br>
            <a:br>
              <a:rPr lang="en-US"/>
            </a:br>
            <a:r>
              <a:rPr lang="en-US" err="1"/>
              <a:t>UoS</a:t>
            </a:r>
            <a:r>
              <a:rPr lang="en-US"/>
              <a:t> logo</a:t>
            </a:r>
          </a:p>
        </p:txBody>
      </p:sp>
      <p:sp>
        <p:nvSpPr>
          <p:cNvPr id="8" name="Insert Image Guidance"/>
          <p:cNvSpPr/>
          <p:nvPr userDrawn="1"/>
        </p:nvSpPr>
        <p:spPr>
          <a:xfrm>
            <a:off x="-3504695" y="3723872"/>
            <a:ext cx="3360008" cy="1286843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79999" tIns="179999" rIns="179999" bIns="179999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Try to insert an image of </a:t>
            </a:r>
            <a:r>
              <a:rPr lang="en-GB"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19.05cm high</a:t>
            </a:r>
            <a:r>
              <a:rPr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by </a:t>
            </a:r>
            <a:r>
              <a:rPr lang="en-GB"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17.2</a:t>
            </a:r>
            <a:r>
              <a:rPr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cm </a:t>
            </a:r>
            <a:r>
              <a:rPr lang="en-GB"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wide </a:t>
            </a: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 this layout to avoid distortion.</a:t>
            </a:r>
            <a:endParaRPr sz="180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defTabSz="457200">
              <a:spcBef>
                <a:spcPts val="0"/>
              </a:spcBef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Please ensure, the image has a simple background to display the logo and text overlapping.</a:t>
            </a:r>
          </a:p>
        </p:txBody>
      </p:sp>
    </p:spTree>
    <p:extLst>
      <p:ext uri="{BB962C8B-B14F-4D97-AF65-F5344CB8AC3E}">
        <p14:creationId xmlns:p14="http://schemas.microsoft.com/office/powerpoint/2010/main" val="389579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2E444E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3394" y="1484785"/>
            <a:ext cx="10847916" cy="4753102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solidFill>
                  <a:srgbClr val="2E444E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rgbClr val="2E444E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9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2E444E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3394" y="1484785"/>
            <a:ext cx="10847916" cy="4753102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solidFill>
                  <a:srgbClr val="2E444E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rgbClr val="2E444E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71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1AD014-A1DC-499D-BB0C-63E62E178B7E}"/>
              </a:ext>
            </a:extLst>
          </p:cNvPr>
          <p:cNvSpPr txBox="1"/>
          <p:nvPr userDrawn="1"/>
        </p:nvSpPr>
        <p:spPr>
          <a:xfrm>
            <a:off x="5747187" y="44624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solidFill>
                  <a:schemeClr val="bg1">
                    <a:lumMod val="95000"/>
                  </a:schemeClr>
                </a:solidFill>
              </a:rPr>
              <a:t>PUBLIC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5939B7-2783-44D0-8A5E-EB8E963B710D}"/>
              </a:ext>
            </a:extLst>
          </p:cNvPr>
          <p:cNvSpPr txBox="1"/>
          <p:nvPr userDrawn="1"/>
        </p:nvSpPr>
        <p:spPr>
          <a:xfrm>
            <a:off x="4399863" y="6536377"/>
            <a:ext cx="3392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solidFill>
                  <a:schemeClr val="bg1">
                    <a:lumMod val="95000"/>
                  </a:schemeClr>
                </a:solidFill>
              </a:rPr>
              <a:t>Copyright University of Southampton 2024</a:t>
            </a:r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1A34086-39BD-189B-5EE8-FEE0667F156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7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06" r:id="rId2"/>
    <p:sldLayoutId id="2147483708" r:id="rId3"/>
    <p:sldLayoutId id="2147483709" r:id="rId4"/>
    <p:sldLayoutId id="2147483710" r:id="rId5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5760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992545" y="6400137"/>
            <a:ext cx="960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4274112-3819-4E3C-A2C8-15D563C4EB1E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23392" y="1484785"/>
            <a:ext cx="10862997" cy="4741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DFAD15-26B5-433B-A582-0B96BA76CB33}"/>
              </a:ext>
            </a:extLst>
          </p:cNvPr>
          <p:cNvSpPr txBox="1"/>
          <p:nvPr userDrawn="1"/>
        </p:nvSpPr>
        <p:spPr>
          <a:xfrm>
            <a:off x="5747187" y="44624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solidFill>
                  <a:schemeClr val="bg1">
                    <a:lumMod val="85000"/>
                  </a:schemeClr>
                </a:solidFill>
              </a:rPr>
              <a:t>PUBLIC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072CEA-48F9-4E08-9F7C-8C4086716B9E}"/>
              </a:ext>
            </a:extLst>
          </p:cNvPr>
          <p:cNvSpPr txBox="1"/>
          <p:nvPr userDrawn="1"/>
        </p:nvSpPr>
        <p:spPr>
          <a:xfrm>
            <a:off x="4399863" y="6536377"/>
            <a:ext cx="3392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solidFill>
                  <a:schemeClr val="bg1">
                    <a:lumMod val="85000"/>
                  </a:schemeClr>
                </a:solidFill>
              </a:rPr>
              <a:t>Copyright University of Southampton 2024</a:t>
            </a:r>
          </a:p>
        </p:txBody>
      </p:sp>
      <p:pic>
        <p:nvPicPr>
          <p:cNvPr id="11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8117BFCE-8E12-4D2D-AAC4-67364F7C5A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4" y="-423141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3200" kern="1200" spc="-151">
          <a:solidFill>
            <a:srgbClr val="2E444E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rgbClr val="2E444E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rgbClr val="2E444E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rgbClr val="2E444E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600" kern="1200">
          <a:solidFill>
            <a:srgbClr val="2E444E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1400" kern="1200">
          <a:solidFill>
            <a:srgbClr val="2E444E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5760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992545" y="6400137"/>
            <a:ext cx="960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4274112-3819-4E3C-A2C8-15D563C4EB1E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23392" y="1484785"/>
            <a:ext cx="10862997" cy="4741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DFAD15-26B5-433B-A582-0B96BA76CB33}"/>
              </a:ext>
            </a:extLst>
          </p:cNvPr>
          <p:cNvSpPr txBox="1"/>
          <p:nvPr userDrawn="1"/>
        </p:nvSpPr>
        <p:spPr>
          <a:xfrm>
            <a:off x="5747187" y="44624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solidFill>
                  <a:schemeClr val="bg1">
                    <a:lumMod val="85000"/>
                  </a:schemeClr>
                </a:solidFill>
              </a:rPr>
              <a:t>PUBLIC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072CEA-48F9-4E08-9F7C-8C4086716B9E}"/>
              </a:ext>
            </a:extLst>
          </p:cNvPr>
          <p:cNvSpPr txBox="1"/>
          <p:nvPr userDrawn="1"/>
        </p:nvSpPr>
        <p:spPr>
          <a:xfrm>
            <a:off x="4399863" y="6536377"/>
            <a:ext cx="3392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solidFill>
                  <a:schemeClr val="bg1">
                    <a:lumMod val="85000"/>
                  </a:schemeClr>
                </a:solidFill>
              </a:rPr>
              <a:t>Copyright University of Southampton 2023</a:t>
            </a:r>
          </a:p>
        </p:txBody>
      </p:sp>
      <p:pic>
        <p:nvPicPr>
          <p:cNvPr id="11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8117BFCE-8E12-4D2D-AAC4-67364F7C5A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4" y="-423141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4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3200" kern="1200" spc="-151">
          <a:solidFill>
            <a:srgbClr val="2E444E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rgbClr val="2E444E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rgbClr val="2E444E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rgbClr val="2E444E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600" kern="1200">
          <a:solidFill>
            <a:srgbClr val="2E444E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1400" kern="1200">
          <a:solidFill>
            <a:srgbClr val="2E444E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2E91D2-07C9-F278-8326-9D1418C6F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451" y="1182826"/>
            <a:ext cx="9559936" cy="1226567"/>
          </a:xfrm>
        </p:spPr>
        <p:txBody>
          <a:bodyPr/>
          <a:lstStyle/>
          <a:p>
            <a:r>
              <a:rPr lang="en-GB" dirty="0"/>
              <a:t>Developing AI Fluency at </a:t>
            </a:r>
            <a:r>
              <a:rPr lang="en-GB" dirty="0" err="1"/>
              <a:t>UoS</a:t>
            </a:r>
            <a:endParaRPr lang="en-GB" sz="2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32E19ED-3F70-9B1F-3049-28E238D0A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1298" y="3613902"/>
            <a:ext cx="5212894" cy="1407415"/>
          </a:xfrm>
        </p:spPr>
        <p:txBody>
          <a:bodyPr/>
          <a:lstStyle/>
          <a:p>
            <a:r>
              <a:rPr lang="en-GB" sz="1400" dirty="0"/>
              <a:t>Professor Kate Borthwick, Lead for AI in Education</a:t>
            </a:r>
          </a:p>
          <a:p>
            <a:r>
              <a:rPr lang="en-GB" sz="1400" dirty="0"/>
              <a:t>University of Southampton</a:t>
            </a:r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30 April 2026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278EA0-23CA-C731-27D7-1E94CBDB0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161" y="2810896"/>
            <a:ext cx="4941596" cy="329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1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4FA3-0D7F-C5FD-450F-0F97267A0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 Fluency: guiding principles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553A6-DAA2-AA2D-D484-C8E3C7E9C4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392" y="1850545"/>
            <a:ext cx="8239254" cy="4753102"/>
          </a:xfrm>
        </p:spPr>
        <p:txBody>
          <a:bodyPr/>
          <a:lstStyle/>
          <a:p>
            <a:r>
              <a:rPr lang="en-GB" dirty="0"/>
              <a:t>Proactive, institution-wide approach aligned to triple helix and coordinated through </a:t>
            </a:r>
            <a:r>
              <a:rPr lang="en-GB" dirty="0" err="1"/>
              <a:t>AI@Southampton</a:t>
            </a:r>
            <a:endParaRPr lang="en-GB" dirty="0"/>
          </a:p>
          <a:p>
            <a:r>
              <a:rPr lang="en-GB" dirty="0"/>
              <a:t>Theme of empowerment, agency, human-centred</a:t>
            </a:r>
          </a:p>
          <a:p>
            <a:r>
              <a:rPr lang="en-GB" dirty="0"/>
              <a:t>Collaboration, co-creation</a:t>
            </a:r>
          </a:p>
          <a:p>
            <a:r>
              <a:rPr lang="en-GB" dirty="0"/>
              <a:t>Transparency</a:t>
            </a:r>
          </a:p>
          <a:p>
            <a:r>
              <a:rPr lang="en-GB" dirty="0"/>
              <a:t>Continuous learning</a:t>
            </a:r>
          </a:p>
          <a:p>
            <a:r>
              <a:rPr lang="en-GB" dirty="0"/>
              <a:t>Criticality and creativity</a:t>
            </a:r>
          </a:p>
          <a:p>
            <a:r>
              <a:rPr lang="en-GB" dirty="0"/>
              <a:t>Flexibility and adaptation (we acknowledge that one size won’t fit all disciplines)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D2E29B-1CAD-A12B-E7D7-D812C4FB7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188" y="2426608"/>
            <a:ext cx="2552643" cy="255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17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498C9-4F77-34A4-7E9B-C68CD51B2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Staff training/activity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615E0-188D-D655-1179-A86B349534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2894" y="1681733"/>
            <a:ext cx="10847916" cy="4753102"/>
          </a:xfrm>
        </p:spPr>
        <p:txBody>
          <a:bodyPr/>
          <a:lstStyle/>
          <a:p>
            <a:r>
              <a:rPr lang="en-GB" dirty="0"/>
              <a:t>A large volume of talks, workshops, working groups across all Faculties</a:t>
            </a:r>
          </a:p>
          <a:p>
            <a:r>
              <a:rPr lang="en-GB" dirty="0"/>
              <a:t>Range of individual Faculty AI protocols/policies/advice</a:t>
            </a:r>
          </a:p>
          <a:p>
            <a:r>
              <a:rPr lang="en-GB" dirty="0"/>
              <a:t>Flexible staff training in a variety of modes (CHEP, Digital Learning)</a:t>
            </a:r>
          </a:p>
          <a:p>
            <a:r>
              <a:rPr lang="en-GB" dirty="0"/>
              <a:t>Encouraging experimentation and piloting of AI tools</a:t>
            </a:r>
          </a:p>
          <a:p>
            <a:r>
              <a:rPr lang="en-GB" dirty="0"/>
              <a:t>Alignment to strategic projects as vehicles of change (Advancing Assessment)</a:t>
            </a:r>
          </a:p>
          <a:p>
            <a:r>
              <a:rPr lang="en-GB" dirty="0"/>
              <a:t>Academic standards (assessment re-design)</a:t>
            </a:r>
          </a:p>
          <a:p>
            <a:r>
              <a:rPr lang="en-GB" dirty="0"/>
              <a:t>Multiverse apprenticeships (Mostly PS staff)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580202-40F4-CBB8-AC5A-90A1BC4ECC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594"/>
          <a:stretch>
            <a:fillRect/>
          </a:stretch>
        </p:blipFill>
        <p:spPr>
          <a:xfrm>
            <a:off x="6292607" y="4381886"/>
            <a:ext cx="5786851" cy="237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46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F80FA-4C02-5F77-12A3-217503EC8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92" y="1176677"/>
            <a:ext cx="10849205" cy="576064"/>
          </a:xfrm>
        </p:spPr>
        <p:txBody>
          <a:bodyPr/>
          <a:lstStyle/>
          <a:p>
            <a:r>
              <a:rPr lang="en-GB" dirty="0"/>
              <a:t>Transformation is underway – where would we like to be in 5 years?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37DCD-7EBA-AD5A-88C6-931F40A5B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2042" y="1942338"/>
            <a:ext cx="10847916" cy="475310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AI is disrupting and transforming:</a:t>
            </a:r>
          </a:p>
          <a:p>
            <a:r>
              <a:rPr lang="en-GB" dirty="0"/>
              <a:t>how our students discover, process and produce information</a:t>
            </a:r>
          </a:p>
          <a:p>
            <a:r>
              <a:rPr lang="en-GB" dirty="0"/>
              <a:t>how we teach, undertake research and work in Higher Education</a:t>
            </a:r>
          </a:p>
          <a:p>
            <a:r>
              <a:rPr lang="en-GB" dirty="0"/>
              <a:t>the world our students will graduate into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In five years: our staff and students will:</a:t>
            </a:r>
          </a:p>
          <a:p>
            <a:r>
              <a:rPr lang="en-GB" dirty="0"/>
              <a:t>Have developed AI literacy to understand the strengths and weaknesses of AI; to understand AI in a discipline context, and have practical, critical skills to use AI responsibly and creatively = to empower and augment their practice</a:t>
            </a:r>
          </a:p>
          <a:p>
            <a:r>
              <a:rPr lang="en-GB" dirty="0"/>
              <a:t>Be effective in living, working and shaping the AI-enabled world beyond Southampton.</a:t>
            </a:r>
          </a:p>
        </p:txBody>
      </p:sp>
    </p:spTree>
    <p:extLst>
      <p:ext uri="{BB962C8B-B14F-4D97-AF65-F5344CB8AC3E}">
        <p14:creationId xmlns:p14="http://schemas.microsoft.com/office/powerpoint/2010/main" val="13457989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f8f3d4c4-ee3e-4ec1-b142-09d11461603b"/>
</p:tagLst>
</file>

<file path=ppt/theme/theme1.xml><?xml version="1.0" encoding="utf-8"?>
<a:theme xmlns:a="http://schemas.openxmlformats.org/drawingml/2006/main" name="UoS_Powerpoint_template WIDESCREEN">
  <a:themeElements>
    <a:clrScheme name="Rich Black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74C9E5"/>
      </a:hlink>
      <a:folHlink>
        <a:srgbClr val="D5007F"/>
      </a:folHlink>
    </a:clrScheme>
    <a:fontScheme name="Custom 1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 of Southampton - Powerpoint Template 6 - Widescreen.pptx [Read-Only]" id="{7A495C43-22AD-48F1-9885-CA72CE97D94C}" vid="{4D4E6EE3-7346-426C-9880-09CE918C2577}"/>
    </a:ext>
  </a:extLst>
</a:theme>
</file>

<file path=ppt/theme/theme2.xml><?xml version="1.0" encoding="utf-8"?>
<a:theme xmlns:a="http://schemas.openxmlformats.org/drawingml/2006/main" name="Title and content">
  <a:themeElements>
    <a:clrScheme name="UoS Brand Colours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74C9E5"/>
      </a:hlink>
      <a:folHlink>
        <a:srgbClr val="D5007F"/>
      </a:folHlink>
    </a:clrScheme>
    <a:fontScheme name="UoS Powerpoint Font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 of Southampton - Powerpoint Template 6 - Widescreen.pptx [Read-Only]" id="{7A495C43-22AD-48F1-9885-CA72CE97D94C}" vid="{386838FE-1C32-45C0-A1CB-CC170B844946}"/>
    </a:ext>
  </a:extLst>
</a:theme>
</file>

<file path=ppt/theme/theme3.xml><?xml version="1.0" encoding="utf-8"?>
<a:theme xmlns:a="http://schemas.openxmlformats.org/drawingml/2006/main" name="1_Title and content">
  <a:themeElements>
    <a:clrScheme name="UoS Brand Colours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74C9E5"/>
      </a:hlink>
      <a:folHlink>
        <a:srgbClr val="D5007F"/>
      </a:folHlink>
    </a:clrScheme>
    <a:fontScheme name="UoS Powerpoint Font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 of Southampton - Powerpoint Template 6 - Widescreen.pptx [Read-Only]" id="{7A495C43-22AD-48F1-9885-CA72CE97D94C}" vid="{386838FE-1C32-45C0-A1CB-CC170B84494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EB642ECFF1064FA550501A702D9A21" ma:contentTypeVersion="12" ma:contentTypeDescription="Create a new document." ma:contentTypeScope="" ma:versionID="31c4457e26afffbacdeace5aca9cce0d">
  <xsd:schema xmlns:xsd="http://www.w3.org/2001/XMLSchema" xmlns:xs="http://www.w3.org/2001/XMLSchema" xmlns:p="http://schemas.microsoft.com/office/2006/metadata/properties" xmlns:ns2="cb80045e-a90b-47f6-bcbd-22844b9a89e1" xmlns:ns3="45de9ac0-822a-4250-81a1-2ebacaf81ead" targetNamespace="http://schemas.microsoft.com/office/2006/metadata/properties" ma:root="true" ma:fieldsID="ecfb3515f34a63082e268fc1d343e546" ns2:_="" ns3:_="">
    <xsd:import namespace="cb80045e-a90b-47f6-bcbd-22844b9a89e1"/>
    <xsd:import namespace="45de9ac0-822a-4250-81a1-2ebacaf81e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80045e-a90b-47f6-bcbd-22844b9a89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bf2f534-9c3d-494b-83fb-768e807180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de9ac0-822a-4250-81a1-2ebacaf81ea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0d2a288-08b0-4bbc-819d-2498a2bc13b5}" ma:internalName="TaxCatchAll" ma:showField="CatchAllData" ma:web="45de9ac0-822a-4250-81a1-2ebacaf81e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de9ac0-822a-4250-81a1-2ebacaf81ead" xsi:nil="true"/>
    <lcf76f155ced4ddcb4097134ff3c332f xmlns="cb80045e-a90b-47f6-bcbd-22844b9a89e1">
      <Terms xmlns="http://schemas.microsoft.com/office/infopath/2007/PartnerControls"/>
    </lcf76f155ced4ddcb4097134ff3c332f>
    <SharedWithUsers xmlns="45de9ac0-822a-4250-81a1-2ebacaf81ead">
      <UserInfo>
        <DisplayName>Ada Lai</DisplayName>
        <AccountId>43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6BF9446-5233-45AB-ABD5-FC8E7265AF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E44A67-9BC6-4FCA-AE14-B421AC3F62CE}">
  <ds:schemaRefs>
    <ds:schemaRef ds:uri="45de9ac0-822a-4250-81a1-2ebacaf81ead"/>
    <ds:schemaRef ds:uri="cb80045e-a90b-47f6-bcbd-22844b9a89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4F64976-43D0-40EB-A955-68D02B6383C7}">
  <ds:schemaRefs>
    <ds:schemaRef ds:uri="http://schemas.microsoft.com/office/2006/documentManagement/types"/>
    <ds:schemaRef ds:uri="http://schemas.microsoft.com/office/2006/metadata/properties"/>
    <ds:schemaRef ds:uri="cb80045e-a90b-47f6-bcbd-22844b9a89e1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5de9ac0-822a-4250-81a1-2ebacaf81ead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Marine1_UoS_Powerpoint_template WIDESCREEN</Template>
  <TotalTime>861</TotalTime>
  <Words>257</Words>
  <Application>Microsoft Office PowerPoint</Application>
  <PresentationFormat>Widescreen</PresentationFormat>
  <Paragraphs>36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Lucida Sans</vt:lpstr>
      <vt:lpstr>UoS_Powerpoint_template WIDESCREEN</vt:lpstr>
      <vt:lpstr>Title and content</vt:lpstr>
      <vt:lpstr>1_Title and content</vt:lpstr>
      <vt:lpstr>Developing AI Fluency at UoS</vt:lpstr>
      <vt:lpstr>AI Fluency: guiding principles</vt:lpstr>
      <vt:lpstr>Staff training/activity</vt:lpstr>
      <vt:lpstr>Transformation is underway – where would we like to be in 5 years?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generative Artificial Intelligence tools mean for teaching and learning?</dc:title>
  <dc:creator>Stuart Middleton</dc:creator>
  <cp:keywords>NLP;LLM;CHEP</cp:keywords>
  <cp:lastModifiedBy>Kate Borthwick</cp:lastModifiedBy>
  <cp:revision>107</cp:revision>
  <cp:lastPrinted>2021-05-26T10:43:23Z</cp:lastPrinted>
  <dcterms:created xsi:type="dcterms:W3CDTF">2018-07-16T12:23:29Z</dcterms:created>
  <dcterms:modified xsi:type="dcterms:W3CDTF">2026-04-29T16:07:41Z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0x010100C7EB642ECFF1064FA550501A702D9A21</vt:lpwstr>
  </property>
  <property fmtid="{D5CDD505-2E9C-101B-9397-08002B2CF9AE}" pid="3" name="MediaServiceImageTags">
    <vt:lpwstr/>
  </property>
</Properties>
</file>