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8"/>
  </p:notesMasterIdLst>
  <p:sldIdLst>
    <p:sldId id="258" r:id="rId5"/>
    <p:sldId id="282" r:id="rId6"/>
    <p:sldId id="27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AD8A"/>
    <a:srgbClr val="2626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143159-4377-CE0A-536B-2BED18B00C0B}" v="23" dt="2025-05-22T10:57:17.03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30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602225-EE95-4665-8D58-8A42C3A2436F}" type="doc">
      <dgm:prSet loTypeId="urn:microsoft.com/office/officeart/2005/8/layout/cycle2" loCatId="cycle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GB"/>
        </a:p>
      </dgm:t>
    </dgm:pt>
    <dgm:pt modelId="{8F324944-39A7-4A27-BC74-D321981BC4B4}">
      <dgm:prSet phldrT="[Text]"/>
      <dgm:spPr/>
      <dgm:t>
        <a:bodyPr/>
        <a:lstStyle/>
        <a:p>
          <a:r>
            <a:rPr lang="en-GB" dirty="0">
              <a:latin typeface="Helvetica Neue"/>
            </a:rPr>
            <a:t>Confidence to Articulate</a:t>
          </a:r>
        </a:p>
      </dgm:t>
      <dgm:extLst>
        <a:ext uri="{E40237B7-FDA0-4F09-8148-C483321AD2D9}">
          <dgm14:cNvPr xmlns:dgm14="http://schemas.microsoft.com/office/drawing/2010/diagram" id="0" name="" descr="A triangle diagram depicting a cycle of Skills development, to self awareness, to confidence to articulate. "/>
        </a:ext>
      </dgm:extLst>
    </dgm:pt>
    <dgm:pt modelId="{85F06091-C27A-4397-BA22-13F012D0BDD0}" type="parTrans" cxnId="{CA608C06-C1EB-45DD-93E5-DD24E0CF1AFB}">
      <dgm:prSet/>
      <dgm:spPr/>
      <dgm:t>
        <a:bodyPr/>
        <a:lstStyle/>
        <a:p>
          <a:endParaRPr lang="en-GB"/>
        </a:p>
      </dgm:t>
    </dgm:pt>
    <dgm:pt modelId="{5186B4BC-8CDD-4B31-AEED-DE9D2966A17C}" type="sibTrans" cxnId="{CA608C06-C1EB-45DD-93E5-DD24E0CF1AFB}">
      <dgm:prSet/>
      <dgm:spPr/>
      <dgm:t>
        <a:bodyPr/>
        <a:lstStyle/>
        <a:p>
          <a:endParaRPr lang="en-GB"/>
        </a:p>
      </dgm:t>
    </dgm:pt>
    <dgm:pt modelId="{6F6538EE-E52F-4F3E-B47E-036E9272C72B}">
      <dgm:prSet phldrT="[Text]"/>
      <dgm:spPr/>
      <dgm:t>
        <a:bodyPr/>
        <a:lstStyle/>
        <a:p>
          <a:r>
            <a:rPr lang="en-GB" dirty="0">
              <a:latin typeface="Helvetica Neue"/>
            </a:rPr>
            <a:t>Skills &amp; Attributes</a:t>
          </a:r>
        </a:p>
      </dgm:t>
    </dgm:pt>
    <dgm:pt modelId="{FB1AAA8E-BF14-43A4-90A5-C9DDDF051A49}" type="parTrans" cxnId="{7104D5AD-A2A2-4AD2-AB49-CF4AFA5DD019}">
      <dgm:prSet/>
      <dgm:spPr/>
      <dgm:t>
        <a:bodyPr/>
        <a:lstStyle/>
        <a:p>
          <a:endParaRPr lang="en-GB"/>
        </a:p>
      </dgm:t>
    </dgm:pt>
    <dgm:pt modelId="{BB06C034-6F85-45C4-B687-7754E4D4DD9B}" type="sibTrans" cxnId="{7104D5AD-A2A2-4AD2-AB49-CF4AFA5DD019}">
      <dgm:prSet/>
      <dgm:spPr/>
      <dgm:t>
        <a:bodyPr/>
        <a:lstStyle/>
        <a:p>
          <a:endParaRPr lang="en-GB"/>
        </a:p>
      </dgm:t>
    </dgm:pt>
    <dgm:pt modelId="{78F4D655-CAFB-4507-8A2B-125FE63C28C4}">
      <dgm:prSet phldrT="[Text]"/>
      <dgm:spPr/>
      <dgm:t>
        <a:bodyPr/>
        <a:lstStyle/>
        <a:p>
          <a:r>
            <a:rPr lang="en-GB" dirty="0">
              <a:latin typeface="Helvetica Neue"/>
            </a:rPr>
            <a:t>Self-Awareness &amp; Metacognition</a:t>
          </a:r>
        </a:p>
      </dgm:t>
    </dgm:pt>
    <dgm:pt modelId="{58503219-DC7F-4812-A3B6-12BFA48D4062}" type="parTrans" cxnId="{13AE9DEE-8B8C-45A6-B460-CE3426E9C42B}">
      <dgm:prSet/>
      <dgm:spPr/>
      <dgm:t>
        <a:bodyPr/>
        <a:lstStyle/>
        <a:p>
          <a:endParaRPr lang="en-GB"/>
        </a:p>
      </dgm:t>
    </dgm:pt>
    <dgm:pt modelId="{B6A99D80-D5D7-49BB-9C31-AF432EC0AC66}" type="sibTrans" cxnId="{13AE9DEE-8B8C-45A6-B460-CE3426E9C42B}">
      <dgm:prSet/>
      <dgm:spPr/>
      <dgm:t>
        <a:bodyPr/>
        <a:lstStyle/>
        <a:p>
          <a:endParaRPr lang="en-GB"/>
        </a:p>
      </dgm:t>
    </dgm:pt>
    <dgm:pt modelId="{51AAEB72-BD7B-4E17-8D28-0FD7EEEBB53F}" type="pres">
      <dgm:prSet presAssocID="{B0602225-EE95-4665-8D58-8A42C3A2436F}" presName="cycle" presStyleCnt="0">
        <dgm:presLayoutVars>
          <dgm:dir val="rev"/>
          <dgm:resizeHandles val="exact"/>
        </dgm:presLayoutVars>
      </dgm:prSet>
      <dgm:spPr/>
    </dgm:pt>
    <dgm:pt modelId="{89DB20E2-FD5D-44D2-8EF2-AD267DEDCFF8}" type="pres">
      <dgm:prSet presAssocID="{8F324944-39A7-4A27-BC74-D321981BC4B4}" presName="node" presStyleLbl="node1" presStyleIdx="0" presStyleCnt="3">
        <dgm:presLayoutVars>
          <dgm:bulletEnabled val="1"/>
        </dgm:presLayoutVars>
      </dgm:prSet>
      <dgm:spPr/>
    </dgm:pt>
    <dgm:pt modelId="{892FAC8A-D49D-413E-9D22-151ECD218CF6}" type="pres">
      <dgm:prSet presAssocID="{5186B4BC-8CDD-4B31-AEED-DE9D2966A17C}" presName="sibTrans" presStyleLbl="sibTrans2D1" presStyleIdx="0" presStyleCnt="3"/>
      <dgm:spPr/>
    </dgm:pt>
    <dgm:pt modelId="{5F5AD458-E494-497E-A37C-C60BA8209857}" type="pres">
      <dgm:prSet presAssocID="{5186B4BC-8CDD-4B31-AEED-DE9D2966A17C}" presName="connectorText" presStyleLbl="sibTrans2D1" presStyleIdx="0" presStyleCnt="3"/>
      <dgm:spPr/>
    </dgm:pt>
    <dgm:pt modelId="{9849B073-F2EA-4F49-BCFF-331BAD437DD0}" type="pres">
      <dgm:prSet presAssocID="{6F6538EE-E52F-4F3E-B47E-036E9272C72B}" presName="node" presStyleLbl="node1" presStyleIdx="1" presStyleCnt="3">
        <dgm:presLayoutVars>
          <dgm:bulletEnabled val="1"/>
        </dgm:presLayoutVars>
      </dgm:prSet>
      <dgm:spPr/>
    </dgm:pt>
    <dgm:pt modelId="{A5F97B5B-C740-44BD-818E-7AE2C8D7D757}" type="pres">
      <dgm:prSet presAssocID="{BB06C034-6F85-45C4-B687-7754E4D4DD9B}" presName="sibTrans" presStyleLbl="sibTrans2D1" presStyleIdx="1" presStyleCnt="3"/>
      <dgm:spPr/>
    </dgm:pt>
    <dgm:pt modelId="{722821B8-456A-4398-9890-9FBEF1F566C1}" type="pres">
      <dgm:prSet presAssocID="{BB06C034-6F85-45C4-B687-7754E4D4DD9B}" presName="connectorText" presStyleLbl="sibTrans2D1" presStyleIdx="1" presStyleCnt="3"/>
      <dgm:spPr/>
    </dgm:pt>
    <dgm:pt modelId="{45D89E62-B146-417F-938D-2A3724C4BDA6}" type="pres">
      <dgm:prSet presAssocID="{78F4D655-CAFB-4507-8A2B-125FE63C28C4}" presName="node" presStyleLbl="node1" presStyleIdx="2" presStyleCnt="3">
        <dgm:presLayoutVars>
          <dgm:bulletEnabled val="1"/>
        </dgm:presLayoutVars>
      </dgm:prSet>
      <dgm:spPr/>
    </dgm:pt>
    <dgm:pt modelId="{1F96B165-6922-4769-BD40-A66A14401829}" type="pres">
      <dgm:prSet presAssocID="{B6A99D80-D5D7-49BB-9C31-AF432EC0AC66}" presName="sibTrans" presStyleLbl="sibTrans2D1" presStyleIdx="2" presStyleCnt="3"/>
      <dgm:spPr/>
    </dgm:pt>
    <dgm:pt modelId="{A64D7BF0-0612-4BFE-871C-C139E3EC6FCF}" type="pres">
      <dgm:prSet presAssocID="{B6A99D80-D5D7-49BB-9C31-AF432EC0AC66}" presName="connectorText" presStyleLbl="sibTrans2D1" presStyleIdx="2" presStyleCnt="3"/>
      <dgm:spPr/>
    </dgm:pt>
  </dgm:ptLst>
  <dgm:cxnLst>
    <dgm:cxn modelId="{CA608C06-C1EB-45DD-93E5-DD24E0CF1AFB}" srcId="{B0602225-EE95-4665-8D58-8A42C3A2436F}" destId="{8F324944-39A7-4A27-BC74-D321981BC4B4}" srcOrd="0" destOrd="0" parTransId="{85F06091-C27A-4397-BA22-13F012D0BDD0}" sibTransId="{5186B4BC-8CDD-4B31-AEED-DE9D2966A17C}"/>
    <dgm:cxn modelId="{87D8190F-26C5-44A6-A067-D0D8C2B5CCC5}" type="presOf" srcId="{78F4D655-CAFB-4507-8A2B-125FE63C28C4}" destId="{45D89E62-B146-417F-938D-2A3724C4BDA6}" srcOrd="0" destOrd="0" presId="urn:microsoft.com/office/officeart/2005/8/layout/cycle2"/>
    <dgm:cxn modelId="{0845822C-DC3D-4C57-8D9B-165CA3242D67}" type="presOf" srcId="{6F6538EE-E52F-4F3E-B47E-036E9272C72B}" destId="{9849B073-F2EA-4F49-BCFF-331BAD437DD0}" srcOrd="0" destOrd="0" presId="urn:microsoft.com/office/officeart/2005/8/layout/cycle2"/>
    <dgm:cxn modelId="{5FC9E760-F4D8-4217-990C-D209F8416B60}" type="presOf" srcId="{B6A99D80-D5D7-49BB-9C31-AF432EC0AC66}" destId="{1F96B165-6922-4769-BD40-A66A14401829}" srcOrd="0" destOrd="0" presId="urn:microsoft.com/office/officeart/2005/8/layout/cycle2"/>
    <dgm:cxn modelId="{63ECFB6F-EDF7-420D-B8E1-81E6DF7971D1}" type="presOf" srcId="{BB06C034-6F85-45C4-B687-7754E4D4DD9B}" destId="{722821B8-456A-4398-9890-9FBEF1F566C1}" srcOrd="1" destOrd="0" presId="urn:microsoft.com/office/officeart/2005/8/layout/cycle2"/>
    <dgm:cxn modelId="{9D200A8D-D46D-4BB7-A6BE-873FF3641F82}" type="presOf" srcId="{5186B4BC-8CDD-4B31-AEED-DE9D2966A17C}" destId="{892FAC8A-D49D-413E-9D22-151ECD218CF6}" srcOrd="0" destOrd="0" presId="urn:microsoft.com/office/officeart/2005/8/layout/cycle2"/>
    <dgm:cxn modelId="{7104D5AD-A2A2-4AD2-AB49-CF4AFA5DD019}" srcId="{B0602225-EE95-4665-8D58-8A42C3A2436F}" destId="{6F6538EE-E52F-4F3E-B47E-036E9272C72B}" srcOrd="1" destOrd="0" parTransId="{FB1AAA8E-BF14-43A4-90A5-C9DDDF051A49}" sibTransId="{BB06C034-6F85-45C4-B687-7754E4D4DD9B}"/>
    <dgm:cxn modelId="{8012DFAD-7F08-4BCC-8CD6-CDA9B8A6557A}" type="presOf" srcId="{BB06C034-6F85-45C4-B687-7754E4D4DD9B}" destId="{A5F97B5B-C740-44BD-818E-7AE2C8D7D757}" srcOrd="0" destOrd="0" presId="urn:microsoft.com/office/officeart/2005/8/layout/cycle2"/>
    <dgm:cxn modelId="{94333DB5-DC8E-4418-90EE-D10752733E36}" type="presOf" srcId="{5186B4BC-8CDD-4B31-AEED-DE9D2966A17C}" destId="{5F5AD458-E494-497E-A37C-C60BA8209857}" srcOrd="1" destOrd="0" presId="urn:microsoft.com/office/officeart/2005/8/layout/cycle2"/>
    <dgm:cxn modelId="{7088F8D4-8EDA-4FA7-8C8B-BFB7B7390E7E}" type="presOf" srcId="{8F324944-39A7-4A27-BC74-D321981BC4B4}" destId="{89DB20E2-FD5D-44D2-8EF2-AD267DEDCFF8}" srcOrd="0" destOrd="0" presId="urn:microsoft.com/office/officeart/2005/8/layout/cycle2"/>
    <dgm:cxn modelId="{15461AD6-4043-4290-BE65-63A64DE89476}" type="presOf" srcId="{B0602225-EE95-4665-8D58-8A42C3A2436F}" destId="{51AAEB72-BD7B-4E17-8D28-0FD7EEEBB53F}" srcOrd="0" destOrd="0" presId="urn:microsoft.com/office/officeart/2005/8/layout/cycle2"/>
    <dgm:cxn modelId="{13AE9DEE-8B8C-45A6-B460-CE3426E9C42B}" srcId="{B0602225-EE95-4665-8D58-8A42C3A2436F}" destId="{78F4D655-CAFB-4507-8A2B-125FE63C28C4}" srcOrd="2" destOrd="0" parTransId="{58503219-DC7F-4812-A3B6-12BFA48D4062}" sibTransId="{B6A99D80-D5D7-49BB-9C31-AF432EC0AC66}"/>
    <dgm:cxn modelId="{2767C5FC-AAF9-4748-B8D5-1516B28540A1}" type="presOf" srcId="{B6A99D80-D5D7-49BB-9C31-AF432EC0AC66}" destId="{A64D7BF0-0612-4BFE-871C-C139E3EC6FCF}" srcOrd="1" destOrd="0" presId="urn:microsoft.com/office/officeart/2005/8/layout/cycle2"/>
    <dgm:cxn modelId="{E9767D9B-1CD8-43B4-A462-65620683DEF3}" type="presParOf" srcId="{51AAEB72-BD7B-4E17-8D28-0FD7EEEBB53F}" destId="{89DB20E2-FD5D-44D2-8EF2-AD267DEDCFF8}" srcOrd="0" destOrd="0" presId="urn:microsoft.com/office/officeart/2005/8/layout/cycle2"/>
    <dgm:cxn modelId="{B4A1FEE3-D467-44B4-A99F-41A15563425C}" type="presParOf" srcId="{51AAEB72-BD7B-4E17-8D28-0FD7EEEBB53F}" destId="{892FAC8A-D49D-413E-9D22-151ECD218CF6}" srcOrd="1" destOrd="0" presId="urn:microsoft.com/office/officeart/2005/8/layout/cycle2"/>
    <dgm:cxn modelId="{DD00B263-F4B1-4735-A401-E08C7061C987}" type="presParOf" srcId="{892FAC8A-D49D-413E-9D22-151ECD218CF6}" destId="{5F5AD458-E494-497E-A37C-C60BA8209857}" srcOrd="0" destOrd="0" presId="urn:microsoft.com/office/officeart/2005/8/layout/cycle2"/>
    <dgm:cxn modelId="{E291F903-F06F-42DD-A3DC-233A034AD112}" type="presParOf" srcId="{51AAEB72-BD7B-4E17-8D28-0FD7EEEBB53F}" destId="{9849B073-F2EA-4F49-BCFF-331BAD437DD0}" srcOrd="2" destOrd="0" presId="urn:microsoft.com/office/officeart/2005/8/layout/cycle2"/>
    <dgm:cxn modelId="{1B31E291-83E3-4739-8216-AC1A9A334FCA}" type="presParOf" srcId="{51AAEB72-BD7B-4E17-8D28-0FD7EEEBB53F}" destId="{A5F97B5B-C740-44BD-818E-7AE2C8D7D757}" srcOrd="3" destOrd="0" presId="urn:microsoft.com/office/officeart/2005/8/layout/cycle2"/>
    <dgm:cxn modelId="{9F55D5B1-9C7B-4EC7-90AB-9A2CEFBF26F1}" type="presParOf" srcId="{A5F97B5B-C740-44BD-818E-7AE2C8D7D757}" destId="{722821B8-456A-4398-9890-9FBEF1F566C1}" srcOrd="0" destOrd="0" presId="urn:microsoft.com/office/officeart/2005/8/layout/cycle2"/>
    <dgm:cxn modelId="{6A7CE0AA-D265-48A6-B342-9B06D9F2191F}" type="presParOf" srcId="{51AAEB72-BD7B-4E17-8D28-0FD7EEEBB53F}" destId="{45D89E62-B146-417F-938D-2A3724C4BDA6}" srcOrd="4" destOrd="0" presId="urn:microsoft.com/office/officeart/2005/8/layout/cycle2"/>
    <dgm:cxn modelId="{77F419E6-6C1E-43AB-B075-FB1A006B756A}" type="presParOf" srcId="{51AAEB72-BD7B-4E17-8D28-0FD7EEEBB53F}" destId="{1F96B165-6922-4769-BD40-A66A14401829}" srcOrd="5" destOrd="0" presId="urn:microsoft.com/office/officeart/2005/8/layout/cycle2"/>
    <dgm:cxn modelId="{643F90F3-8DC8-4C8F-A7D1-F822E055CFDF}" type="presParOf" srcId="{1F96B165-6922-4769-BD40-A66A14401829}" destId="{A64D7BF0-0612-4BFE-871C-C139E3EC6FCF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DB20E2-FD5D-44D2-8EF2-AD267DEDCFF8}">
      <dsp:nvSpPr>
        <dsp:cNvPr id="0" name=""/>
        <dsp:cNvSpPr/>
      </dsp:nvSpPr>
      <dsp:spPr>
        <a:xfrm>
          <a:off x="2170883" y="451"/>
          <a:ext cx="2162942" cy="2162942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latin typeface="Helvetica Neue"/>
            </a:rPr>
            <a:t>Confidence to Articulate</a:t>
          </a:r>
        </a:p>
      </dsp:txBody>
      <dsp:txXfrm>
        <a:off x="2487639" y="317207"/>
        <a:ext cx="1529430" cy="1529430"/>
      </dsp:txXfrm>
    </dsp:sp>
    <dsp:sp modelId="{892FAC8A-D49D-413E-9D22-151ECD218CF6}">
      <dsp:nvSpPr>
        <dsp:cNvPr id="0" name=""/>
        <dsp:cNvSpPr/>
      </dsp:nvSpPr>
      <dsp:spPr>
        <a:xfrm rot="7200000">
          <a:off x="2161221" y="2109032"/>
          <a:ext cx="574798" cy="72999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/>
        </a:p>
      </dsp:txBody>
      <dsp:txXfrm rot="10800000">
        <a:off x="2290550" y="2180363"/>
        <a:ext cx="402359" cy="437995"/>
      </dsp:txXfrm>
    </dsp:sp>
    <dsp:sp modelId="{9849B073-F2EA-4F49-BCFF-331BAD437DD0}">
      <dsp:nvSpPr>
        <dsp:cNvPr id="0" name=""/>
        <dsp:cNvSpPr/>
      </dsp:nvSpPr>
      <dsp:spPr>
        <a:xfrm>
          <a:off x="547148" y="2812841"/>
          <a:ext cx="2162942" cy="2162942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latin typeface="Helvetica Neue"/>
            </a:rPr>
            <a:t>Skills &amp; Attributes</a:t>
          </a:r>
        </a:p>
      </dsp:txBody>
      <dsp:txXfrm>
        <a:off x="863904" y="3129597"/>
        <a:ext cx="1529430" cy="1529430"/>
      </dsp:txXfrm>
    </dsp:sp>
    <dsp:sp modelId="{A5F97B5B-C740-44BD-818E-7AE2C8D7D757}">
      <dsp:nvSpPr>
        <dsp:cNvPr id="0" name=""/>
        <dsp:cNvSpPr/>
      </dsp:nvSpPr>
      <dsp:spPr>
        <a:xfrm>
          <a:off x="2948687" y="3529316"/>
          <a:ext cx="574798" cy="72999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/>
        </a:p>
      </dsp:txBody>
      <dsp:txXfrm>
        <a:off x="2948687" y="3675315"/>
        <a:ext cx="402359" cy="437995"/>
      </dsp:txXfrm>
    </dsp:sp>
    <dsp:sp modelId="{45D89E62-B146-417F-938D-2A3724C4BDA6}">
      <dsp:nvSpPr>
        <dsp:cNvPr id="0" name=""/>
        <dsp:cNvSpPr/>
      </dsp:nvSpPr>
      <dsp:spPr>
        <a:xfrm>
          <a:off x="3794617" y="2812841"/>
          <a:ext cx="2162942" cy="2162942"/>
        </a:xfrm>
        <a:prstGeom prst="ellipse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kern="1200" dirty="0">
              <a:latin typeface="Helvetica Neue"/>
            </a:rPr>
            <a:t>Self-Awareness &amp; Metacognition</a:t>
          </a:r>
        </a:p>
      </dsp:txBody>
      <dsp:txXfrm>
        <a:off x="4111373" y="3129597"/>
        <a:ext cx="1529430" cy="1529430"/>
      </dsp:txXfrm>
    </dsp:sp>
    <dsp:sp modelId="{1F96B165-6922-4769-BD40-A66A14401829}">
      <dsp:nvSpPr>
        <dsp:cNvPr id="0" name=""/>
        <dsp:cNvSpPr/>
      </dsp:nvSpPr>
      <dsp:spPr>
        <a:xfrm rot="14400000">
          <a:off x="3784956" y="2137209"/>
          <a:ext cx="574798" cy="729993"/>
        </a:xfrm>
        <a:prstGeom prst="rightArrow">
          <a:avLst>
            <a:gd name="adj1" fmla="val 60000"/>
            <a:gd name="adj2" fmla="val 50000"/>
          </a:avLst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1400" kern="1200"/>
        </a:p>
      </dsp:txBody>
      <dsp:txXfrm rot="10800000">
        <a:off x="3914285" y="2357876"/>
        <a:ext cx="402359" cy="4379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60F6DB-4C75-4235-BD61-4301F4293015}" type="datetimeFigureOut">
              <a:rPr lang="en-GB" smtClean="0"/>
              <a:t>22/05/2025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B65699-0B31-422D-9ED1-4319DA8EB7B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23612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13BE52-33C2-A845-BE4E-56F22E57B32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94020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613BE52-33C2-A845-BE4E-56F22E57B32E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678255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0DB5A7-F81F-2104-5650-6BCCB748E6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600025-EBB9-509A-ABA5-BFD9477E5AF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79BE1E-6E7A-F3C0-7ACC-8867274C3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6E55B-F8DE-944E-9AB2-CFB7D01ADB46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E80BEA-3BDC-4B93-866C-C1B2F0290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CBFDD2-49A9-CDA2-3F33-16598301C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AD82C-2442-3147-A163-DFC93F0C6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843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3947A-58E3-0FEE-0E54-7273F2312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2087CF-4E4D-3FCD-5370-6474F5B36F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32113D-41F3-5482-CC09-553B76D13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6E55B-F8DE-944E-9AB2-CFB7D01ADB46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A3B36A-A1F0-D0A2-5E60-9F1A00915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EE8AA6-EFC8-120D-DE3D-12CFFEC93C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AD82C-2442-3147-A163-DFC93F0C6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560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5E4806B-DDED-C0AE-18C5-39E5190BD2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B6DE0B-45B0-691C-1C85-F56A01E14EC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59788A-CCF4-3E7F-27D4-21E2C4AECB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6E55B-F8DE-944E-9AB2-CFB7D01ADB46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210920-BEED-5D48-BB40-2EC85DB211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D8C651-C07A-BC8D-5847-613F27D86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AD82C-2442-3147-A163-DFC93F0C6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1958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2C189-829D-4F39-39FF-AAA23634EE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F44D80-3AD8-8544-35F7-37CE818B1E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EBBD16-5AAD-E762-7610-1AA6067FC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6E55B-F8DE-944E-9AB2-CFB7D01ADB46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D9575D-7754-5D32-6ABE-FA51D70F2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E983BB-3AEC-0ECC-DD87-CB2C3A205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AD82C-2442-3147-A163-DFC93F0C6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136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F0571-396C-B276-23AB-9DBA547DF2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240D4F-4B0F-ED1D-E1A8-A71C17D41B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0EDB00-73E9-85D1-421B-D624A8920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6E55B-F8DE-944E-9AB2-CFB7D01ADB46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C0F977-AFEE-717C-55D3-9E80CBDF64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3AB2B-E244-CA95-3704-1941A1971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AD82C-2442-3147-A163-DFC93F0C6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124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9BD684-48B3-9691-134C-7E2456FE32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E05F57-B8B5-1003-F859-58B5CACE85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9A5F98-16C4-0B78-5E29-B5780D4C80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EE92237-5B66-E1AB-8A7D-18FB5E602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6E55B-F8DE-944E-9AB2-CFB7D01ADB46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026AAF-825B-67B5-DC3B-A361D07F09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612DE5-7B89-E959-412C-1A3B14B82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AD82C-2442-3147-A163-DFC93F0C6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359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E1A8F-0C8D-9ADA-2880-412A75029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909FAB-6899-F8B4-4713-E5BE19797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193F7B-DE54-38CC-9862-9A484979BD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58721C-B214-89D8-9432-1A446A50FE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3054456-C604-26EC-EEF7-59F637CF8C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FDF837A-D143-E090-CCDF-6B1F486960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6E55B-F8DE-944E-9AB2-CFB7D01ADB46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29711C5-E35F-E5C8-A7FD-25467A3B5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26C507-8257-6A37-740A-E644B7A35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AD82C-2442-3147-A163-DFC93F0C6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33874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50E6A-82D4-F86D-59E3-7593667C0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8ED381-7B6E-5559-92B6-A3A680DF9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6E55B-F8DE-944E-9AB2-CFB7D01ADB46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CCFA73-6DCA-D38D-D140-195613D95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A924BF7-6B55-1ED1-53F0-3415A0FCC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AD82C-2442-3147-A163-DFC93F0C6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2162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0CDF52-51C9-1A21-C240-87EB15BAB2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6E55B-F8DE-944E-9AB2-CFB7D01ADB46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A73C93F-202B-4597-2CB7-370107F3A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1D8904-EDF6-F962-A728-AA2919378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AD82C-2442-3147-A163-DFC93F0C6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994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B5DBAD-ED3A-3990-0275-810BD67CAE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287B46-3EDD-810F-583E-AD54482ADA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234075-C1B6-7AE1-5D42-4582DC358C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AA4AF4-BE86-4051-715C-159ABA25D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6E55B-F8DE-944E-9AB2-CFB7D01ADB46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59CC88-0D8A-F073-36A8-16BBC4717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86E743-EB3A-2885-5380-B31066AC4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AD82C-2442-3147-A163-DFC93F0C6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944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A38FA-8F00-F0EE-A39A-5EA63028D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CFE5CC-40E0-0836-958F-44B681FFAE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081FCB-D7A3-64F9-4F62-A15C0E7B5D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0CCC98-F867-0B65-C55C-4D7EC7358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6E55B-F8DE-944E-9AB2-CFB7D01ADB46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824A83-3A06-D5EA-3E83-27304190F2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08CB45-37E1-3983-A42F-5E4CC14DF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4AD82C-2442-3147-A163-DFC93F0C6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378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5FBB70-8707-8CD9-B014-4D4DA07FE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2DC1E7-6C36-802D-1EDD-224DC55C89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C1A6F3-F228-C00E-5A08-A03D1D5AE4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6E55B-F8DE-944E-9AB2-CFB7D01ADB46}" type="datetimeFigureOut">
              <a:rPr lang="en-US" smtClean="0"/>
              <a:t>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3FBA37-EE7A-F5C9-9268-30E10ED8D4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654C7-B6BE-5B1B-52CB-277C099184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4AD82C-2442-3147-A163-DFC93F0C6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9336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9271" y="517475"/>
            <a:ext cx="857684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600" b="1">
                <a:latin typeface="Arial"/>
                <a:cs typeface="Arial"/>
              </a:rPr>
              <a:t>Future Skills Approach</a:t>
            </a:r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A5D82CB-1A6C-839E-0A5C-F0162E9209CE}"/>
              </a:ext>
            </a:extLst>
          </p:cNvPr>
          <p:cNvSpPr txBox="1"/>
          <p:nvPr/>
        </p:nvSpPr>
        <p:spPr>
          <a:xfrm>
            <a:off x="750455" y="1892010"/>
            <a:ext cx="6060280" cy="39703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GB" sz="1600">
                <a:latin typeface="Arial"/>
                <a:ea typeface="Calibri"/>
                <a:cs typeface="Calibri"/>
              </a:rPr>
              <a:t>Our Future Skills programme ensures that our </a:t>
            </a:r>
            <a:r>
              <a:rPr lang="en-GB" sz="1600" b="1">
                <a:solidFill>
                  <a:srgbClr val="333F50"/>
                </a:solidFill>
                <a:latin typeface="Arial"/>
                <a:ea typeface="Calibri"/>
                <a:cs typeface="Calibri"/>
              </a:rPr>
              <a:t>Graduate Attributes</a:t>
            </a:r>
            <a:r>
              <a:rPr lang="en-GB" sz="1600" b="1">
                <a:latin typeface="Arial"/>
                <a:ea typeface="Calibri"/>
                <a:cs typeface="Calibri"/>
              </a:rPr>
              <a:t> </a:t>
            </a:r>
            <a:r>
              <a:rPr lang="en-GB" sz="1600">
                <a:latin typeface="Arial"/>
                <a:ea typeface="Calibri"/>
                <a:cs typeface="Calibri"/>
              </a:rPr>
              <a:t>are explicitly developed and assessed for all students in their course.</a:t>
            </a:r>
            <a:endParaRPr lang="en-US" sz="160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GB" sz="1600">
                <a:latin typeface="Arial"/>
                <a:ea typeface="Calibri"/>
                <a:cs typeface="Calibri"/>
              </a:rPr>
              <a:t>Students are supported to develop, reflect upon, and articulate these Graduate Attributes – which is </a:t>
            </a:r>
            <a:r>
              <a:rPr lang="en-GB" sz="1600" b="1">
                <a:solidFill>
                  <a:srgbClr val="333F50"/>
                </a:solidFill>
                <a:latin typeface="Arial"/>
                <a:ea typeface="Calibri"/>
                <a:cs typeface="Calibri"/>
              </a:rPr>
              <a:t>important for their future lives and careers</a:t>
            </a:r>
            <a:r>
              <a:rPr lang="en-GB" sz="1600">
                <a:solidFill>
                  <a:srgbClr val="333F50"/>
                </a:solidFill>
                <a:latin typeface="Arial"/>
                <a:ea typeface="Calibri"/>
                <a:cs typeface="Calibri"/>
              </a:rPr>
              <a:t>.</a:t>
            </a:r>
            <a:endParaRPr lang="en-GB" sz="160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GB" sz="1600">
                <a:latin typeface="Arial"/>
                <a:ea typeface="Calibri"/>
                <a:cs typeface="Calibri"/>
              </a:rPr>
              <a:t>These Future Skills Graduate attributes are based on our extensive work with industry – as published in the </a:t>
            </a:r>
            <a:r>
              <a:rPr lang="en-GB" sz="1600" b="1">
                <a:solidFill>
                  <a:srgbClr val="333F50"/>
                </a:solidFill>
                <a:latin typeface="Arial"/>
                <a:ea typeface="Calibri"/>
                <a:cs typeface="Calibri"/>
              </a:rPr>
              <a:t>Future Skills Reports</a:t>
            </a:r>
            <a:r>
              <a:rPr lang="en-GB" sz="1600">
                <a:solidFill>
                  <a:srgbClr val="333F50"/>
                </a:solidFill>
                <a:latin typeface="Arial"/>
                <a:ea typeface="Calibri"/>
                <a:cs typeface="Calibri"/>
              </a:rPr>
              <a:t>. </a:t>
            </a:r>
            <a:endParaRPr lang="en-GB" sz="1600">
              <a:latin typeface="Arial"/>
              <a:cs typeface="Arial"/>
            </a:endParaRPr>
          </a:p>
          <a:p>
            <a:pPr marL="285750" indent="-285750">
              <a:buFont typeface="Arial"/>
              <a:buChar char="•"/>
            </a:pPr>
            <a:r>
              <a:rPr lang="en-GB" sz="1600">
                <a:latin typeface="Arial"/>
                <a:ea typeface="Calibri"/>
                <a:cs typeface="Calibri"/>
              </a:rPr>
              <a:t>Future Skills articulate skills as </a:t>
            </a:r>
            <a:r>
              <a:rPr lang="en-GB" sz="1600" b="1">
                <a:solidFill>
                  <a:srgbClr val="333F50"/>
                </a:solidFill>
                <a:latin typeface="Arial"/>
                <a:ea typeface="Calibri"/>
                <a:cs typeface="Calibri"/>
              </a:rPr>
              <a:t>High Level Skills </a:t>
            </a:r>
            <a:r>
              <a:rPr lang="en-GB" sz="1600">
                <a:latin typeface="Arial"/>
                <a:ea typeface="Calibri"/>
                <a:cs typeface="Calibri"/>
              </a:rPr>
              <a:t>– which will future-proof our students in an ever changing landscape.</a:t>
            </a:r>
          </a:p>
          <a:p>
            <a:pPr marL="285750" indent="-285750">
              <a:buFont typeface="Arial"/>
              <a:buChar char="•"/>
            </a:pPr>
            <a:r>
              <a:rPr lang="en-GB" sz="1600">
                <a:latin typeface="Arial"/>
                <a:ea typeface="Calibri"/>
                <a:cs typeface="Calibri"/>
              </a:rPr>
              <a:t>Future Skills is delivered through a consistent programme that reaches all students</a:t>
            </a:r>
            <a:r>
              <a:rPr lang="en-GB" sz="1600" b="1">
                <a:latin typeface="Arial"/>
                <a:ea typeface="Calibri"/>
                <a:cs typeface="Calibri"/>
              </a:rPr>
              <a:t> </a:t>
            </a:r>
            <a:r>
              <a:rPr lang="en-GB" sz="1600">
                <a:latin typeface="Arial"/>
                <a:ea typeface="Calibri"/>
                <a:cs typeface="Calibri"/>
              </a:rPr>
              <a:t>– and </a:t>
            </a:r>
            <a:r>
              <a:rPr lang="en-GB" sz="1600" b="1">
                <a:solidFill>
                  <a:srgbClr val="333F50"/>
                </a:solidFill>
                <a:latin typeface="Arial"/>
                <a:ea typeface="Calibri"/>
                <a:cs typeface="Calibri"/>
              </a:rPr>
              <a:t>delivers to all students </a:t>
            </a:r>
            <a:r>
              <a:rPr lang="en-GB" sz="1600">
                <a:latin typeface="Arial"/>
                <a:ea typeface="Calibri"/>
                <a:cs typeface="Calibri"/>
              </a:rPr>
              <a:t>the value added often missed by those unable to engage in the extra-curricular.</a:t>
            </a:r>
            <a:endParaRPr lang="en-GB" sz="1600">
              <a:latin typeface="Arial"/>
              <a:cs typeface="Arial"/>
            </a:endParaRPr>
          </a:p>
          <a:p>
            <a:pPr marL="171450" indent="-171450">
              <a:buFont typeface="Arial"/>
              <a:buChar char="•"/>
            </a:pPr>
            <a:endParaRPr lang="en-GB" sz="1200">
              <a:latin typeface="Arial"/>
              <a:ea typeface="Calibri"/>
              <a:cs typeface="Calibri"/>
            </a:endParaRPr>
          </a:p>
        </p:txBody>
      </p:sp>
      <p:pic>
        <p:nvPicPr>
          <p:cNvPr id="21" name="Picture 20" descr="A group of people sitting at a table with laptops&#10;&#10;Description automatically generated">
            <a:extLst>
              <a:ext uri="{FF2B5EF4-FFF2-40B4-BE49-F238E27FC236}">
                <a16:creationId xmlns:a16="http://schemas.microsoft.com/office/drawing/2014/main" id="{6496AE16-718E-679C-4714-862DB36D168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01598" y="2004774"/>
            <a:ext cx="4601108" cy="2720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2651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9271" y="517475"/>
            <a:ext cx="10111429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3600" b="1">
                <a:latin typeface="Arial"/>
                <a:cs typeface="Arial"/>
              </a:rPr>
              <a:t>Future Skills Student Journey – the What</a:t>
            </a:r>
            <a:endParaRPr lang="en-US"/>
          </a:p>
        </p:txBody>
      </p:sp>
      <p:pic>
        <p:nvPicPr>
          <p:cNvPr id="3" name="Picture 2" descr="A orange rectangular sign with white text&#10;&#10;Description automatically generated">
            <a:extLst>
              <a:ext uri="{FF2B5EF4-FFF2-40B4-BE49-F238E27FC236}">
                <a16:creationId xmlns:a16="http://schemas.microsoft.com/office/drawing/2014/main" id="{D729C79F-A547-FE66-5C55-22258EFBB0F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-95" b="9959"/>
          <a:stretch/>
        </p:blipFill>
        <p:spPr>
          <a:xfrm>
            <a:off x="525270" y="1903027"/>
            <a:ext cx="11134730" cy="2292772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9BD4DC5-F2D6-9A89-D0C0-8BC3FC8966A8}"/>
              </a:ext>
            </a:extLst>
          </p:cNvPr>
          <p:cNvSpPr txBox="1"/>
          <p:nvPr/>
        </p:nvSpPr>
        <p:spPr>
          <a:xfrm>
            <a:off x="461818" y="4410363"/>
            <a:ext cx="3625273" cy="20313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>
                <a:latin typeface="Arial"/>
                <a:cs typeface="Arial"/>
              </a:rPr>
              <a:t>Introduces Graduate Attributes in a disciplinary context</a:t>
            </a:r>
          </a:p>
          <a:p>
            <a:pPr marL="285750" indent="-285750">
              <a:buFont typeface="Arial"/>
              <a:buChar char="•"/>
            </a:pPr>
            <a:r>
              <a:rPr lang="en-US">
                <a:latin typeface="Arial"/>
                <a:cs typeface="Arial"/>
              </a:rPr>
              <a:t>Introduces themes around values, motivations, identity, wellbeing, self-efficacy</a:t>
            </a:r>
          </a:p>
          <a:p>
            <a:pPr marL="285750" indent="-285750">
              <a:buFont typeface="Arial"/>
              <a:buChar char="•"/>
            </a:pPr>
            <a:endParaRPr lang="en-US">
              <a:latin typeface="Arial"/>
              <a:cs typeface="Arial"/>
            </a:endParaRPr>
          </a:p>
          <a:p>
            <a:endParaRPr lang="en-US">
              <a:latin typeface="Arial"/>
              <a:cs typeface="Arial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B78924E-12F4-3F94-67C5-47BCEB854CCE}"/>
              </a:ext>
            </a:extLst>
          </p:cNvPr>
          <p:cNvSpPr txBox="1"/>
          <p:nvPr/>
        </p:nvSpPr>
        <p:spPr>
          <a:xfrm>
            <a:off x="4087090" y="4410363"/>
            <a:ext cx="3625273" cy="203132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>
                <a:latin typeface="Arial"/>
                <a:cs typeface="Arial"/>
              </a:rPr>
              <a:t>Provides opportunities to use Graduate Attributes beyond the discipline</a:t>
            </a:r>
            <a:endParaRPr lang="en-US"/>
          </a:p>
          <a:p>
            <a:pPr marL="285750" indent="-285750">
              <a:buFont typeface="Arial"/>
              <a:buChar char="•"/>
            </a:pPr>
            <a:r>
              <a:rPr lang="en-US">
                <a:latin typeface="Arial"/>
                <a:cs typeface="Arial"/>
              </a:rPr>
              <a:t>Experience industry-relevant collaboration and learning</a:t>
            </a:r>
          </a:p>
          <a:p>
            <a:pPr marL="285750" indent="-285750">
              <a:buFont typeface="Arial"/>
              <a:buChar char="•"/>
            </a:pPr>
            <a:endParaRPr lang="en-US">
              <a:latin typeface="Arial"/>
              <a:cs typeface="Arial"/>
            </a:endParaRPr>
          </a:p>
          <a:p>
            <a:endParaRPr lang="en-US">
              <a:latin typeface="Arial"/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1E34D82-61A6-0325-9654-8D17A2D6B521}"/>
              </a:ext>
            </a:extLst>
          </p:cNvPr>
          <p:cNvSpPr txBox="1"/>
          <p:nvPr/>
        </p:nvSpPr>
        <p:spPr>
          <a:xfrm>
            <a:off x="7712363" y="4410362"/>
            <a:ext cx="3625273" cy="230832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>
                <a:latin typeface="Arial"/>
                <a:cs typeface="Arial"/>
              </a:rPr>
              <a:t>Drives action in using Graduate Attributes towards life after university</a:t>
            </a:r>
          </a:p>
          <a:p>
            <a:pPr marL="285750" indent="-285750">
              <a:buFont typeface="Arial"/>
              <a:buChar char="•"/>
            </a:pPr>
            <a:r>
              <a:rPr lang="en-US">
                <a:latin typeface="Arial"/>
                <a:cs typeface="Arial"/>
              </a:rPr>
              <a:t>Independent learning and experiences to build professional experience</a:t>
            </a:r>
          </a:p>
          <a:p>
            <a:pPr marL="285750" indent="-285750">
              <a:buFont typeface="Arial"/>
              <a:buChar char="•"/>
            </a:pPr>
            <a:endParaRPr lang="en-US">
              <a:latin typeface="Arial"/>
              <a:cs typeface="Arial"/>
            </a:endParaRPr>
          </a:p>
          <a:p>
            <a:endParaRPr lang="en-US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65660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3939FD89-F76D-420C-93D1-F2E8C4B921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73745096"/>
              </p:ext>
            </p:extLst>
          </p:nvPr>
        </p:nvGraphicFramePr>
        <p:xfrm>
          <a:off x="2841625" y="944418"/>
          <a:ext cx="6504709" cy="49762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437211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E0554965C93674AA98740AEB3270746" ma:contentTypeVersion="13" ma:contentTypeDescription="Create a new document." ma:contentTypeScope="" ma:versionID="b5f675c68b8fc90dcd24a249d5a98584">
  <xsd:schema xmlns:xsd="http://www.w3.org/2001/XMLSchema" xmlns:xs="http://www.w3.org/2001/XMLSchema" xmlns:p="http://schemas.microsoft.com/office/2006/metadata/properties" xmlns:ns2="4d349831-eee9-4fd3-9f43-77b7bc428551" xmlns:ns3="6f7d0e14-8be0-48e6-b88f-2f0c419cb104" targetNamespace="http://schemas.microsoft.com/office/2006/metadata/properties" ma:root="true" ma:fieldsID="677031e2580dcc3f9b5685e47f5ddeb5" ns2:_="" ns3:_="">
    <xsd:import namespace="4d349831-eee9-4fd3-9f43-77b7bc428551"/>
    <xsd:import namespace="6f7d0e14-8be0-48e6-b88f-2f0c419cb10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d349831-eee9-4fd3-9f43-77b7bc4285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f6dc7449-21e0-4505-979b-465e99fd7f0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7d0e14-8be0-48e6-b88f-2f0c419cb104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6f7d0e14-8be0-48e6-b88f-2f0c419cb104">
      <UserInfo>
        <DisplayName/>
        <AccountId xsi:nil="true"/>
        <AccountType/>
      </UserInfo>
    </SharedWithUsers>
    <lcf76f155ced4ddcb4097134ff3c332f xmlns="4d349831-eee9-4fd3-9f43-77b7bc428551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60CE088-931A-4880-8AC3-11D03598FC8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5B0B602-245A-4955-811D-CFAC3B31C6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d349831-eee9-4fd3-9f43-77b7bc428551"/>
    <ds:schemaRef ds:uri="6f7d0e14-8be0-48e6-b88f-2f0c419cb10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CD95EA8-3753-4952-A7C0-B0AB8CB8E744}">
  <ds:schemaRefs>
    <ds:schemaRef ds:uri="http://schemas.microsoft.com/office/2006/metadata/properties"/>
    <ds:schemaRef ds:uri="http://schemas.microsoft.com/office/infopath/2007/PartnerControls"/>
    <ds:schemaRef ds:uri="6f7d0e14-8be0-48e6-b88f-2f0c419cb104"/>
    <ds:schemaRef ds:uri="4d349831-eee9-4fd3-9f43-77b7bc428551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177</TotalTime>
  <Words>562</Words>
  <Application>Microsoft Office PowerPoint</Application>
  <PresentationFormat>Widescreen</PresentationFormat>
  <Paragraphs>77</Paragraphs>
  <Slides>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Conway, Clare A</dc:creator>
  <cp:lastModifiedBy>Yonkers, Annie</cp:lastModifiedBy>
  <cp:revision>25</cp:revision>
  <dcterms:created xsi:type="dcterms:W3CDTF">2023-02-03T15:26:35Z</dcterms:created>
  <dcterms:modified xsi:type="dcterms:W3CDTF">2025-05-22T12:05:27Z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0x0101001E0554965C93674AA98740AEB3270746</vt:lpwstr>
  </property>
  <property fmtid="{D5CDD505-2E9C-101B-9397-08002B2CF9AE}" pid="3" name="Order">
    <vt:r8>1307500</vt:r8>
  </property>
  <property fmtid="{D5CDD505-2E9C-101B-9397-08002B2CF9AE}" pid="4" name="_SourceUrl">
    <vt:lpwstr/>
  </property>
  <property fmtid="{D5CDD505-2E9C-101B-9397-08002B2CF9AE}" pid="5" name="_SharedFileIndex">
    <vt:lpwstr/>
  </property>
  <property fmtid="{D5CDD505-2E9C-101B-9397-08002B2CF9AE}" pid="6" name="ComplianceAssetId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  <property fmtid="{D5CDD505-2E9C-101B-9397-08002B2CF9AE}" pid="9" name="MSIP_Label_55e1b534-098f-4ac8-9223-69712ddf82de_Enabled">
    <vt:lpwstr>true</vt:lpwstr>
  </property>
  <property fmtid="{D5CDD505-2E9C-101B-9397-08002B2CF9AE}" pid="10" name="MSIP_Label_55e1b534-098f-4ac8-9223-69712ddf82de_SetDate">
    <vt:lpwstr>2024-05-23T14:32:41Z</vt:lpwstr>
  </property>
  <property fmtid="{D5CDD505-2E9C-101B-9397-08002B2CF9AE}" pid="11" name="MSIP_Label_55e1b534-098f-4ac8-9223-69712ddf82de_Method">
    <vt:lpwstr>Standard</vt:lpwstr>
  </property>
  <property fmtid="{D5CDD505-2E9C-101B-9397-08002B2CF9AE}" pid="12" name="MSIP_Label_55e1b534-098f-4ac8-9223-69712ddf82de_Name">
    <vt:lpwstr>Public Document</vt:lpwstr>
  </property>
  <property fmtid="{D5CDD505-2E9C-101B-9397-08002B2CF9AE}" pid="13" name="MSIP_Label_55e1b534-098f-4ac8-9223-69712ddf82de_SiteId">
    <vt:lpwstr>c9ef029c-18cf-4016-86d3-93cf8e94ff94</vt:lpwstr>
  </property>
  <property fmtid="{D5CDD505-2E9C-101B-9397-08002B2CF9AE}" pid="14" name="MSIP_Label_55e1b534-098f-4ac8-9223-69712ddf82de_ActionId">
    <vt:lpwstr>6ace773c-3b0a-41bc-a190-f892c6452144</vt:lpwstr>
  </property>
  <property fmtid="{D5CDD505-2E9C-101B-9397-08002B2CF9AE}" pid="15" name="MSIP_Label_55e1b534-098f-4ac8-9223-69712ddf82de_ContentBits">
    <vt:lpwstr>0</vt:lpwstr>
  </property>
  <property fmtid="{D5CDD505-2E9C-101B-9397-08002B2CF9AE}" pid="16" name="MediaServiceImageTags">
    <vt:lpwstr/>
  </property>
</Properties>
</file>