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26"/>
  </p:notesMasterIdLst>
  <p:sldIdLst>
    <p:sldId id="263" r:id="rId5"/>
    <p:sldId id="307" r:id="rId6"/>
    <p:sldId id="277" r:id="rId7"/>
    <p:sldId id="280" r:id="rId8"/>
    <p:sldId id="283" r:id="rId9"/>
    <p:sldId id="276" r:id="rId10"/>
    <p:sldId id="284" r:id="rId11"/>
    <p:sldId id="286" r:id="rId12"/>
    <p:sldId id="287" r:id="rId13"/>
    <p:sldId id="289" r:id="rId14"/>
    <p:sldId id="290" r:id="rId15"/>
    <p:sldId id="291" r:id="rId16"/>
    <p:sldId id="292" r:id="rId17"/>
    <p:sldId id="293" r:id="rId18"/>
    <p:sldId id="288" r:id="rId19"/>
    <p:sldId id="294" r:id="rId20"/>
    <p:sldId id="297" r:id="rId21"/>
    <p:sldId id="305" r:id="rId22"/>
    <p:sldId id="282" r:id="rId23"/>
    <p:sldId id="306" r:id="rId24"/>
    <p:sldId id="308"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442"/>
    <a:srgbClr val="542E9C"/>
    <a:srgbClr val="A31E37"/>
    <a:srgbClr val="001746"/>
    <a:srgbClr val="081F40"/>
    <a:srgbClr val="730606"/>
    <a:srgbClr val="00133B"/>
    <a:srgbClr val="7B66D9"/>
    <a:srgbClr val="4D2A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532E1E-EDA1-4F55-9746-1D9742BF436C}" v="1" dt="2024-08-15T14:33:39.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an Roberts" userId="d71dbfbc-21eb-466c-bd7e-8f3ba7a3f93b" providerId="ADAL" clId="{B2532E1E-EDA1-4F55-9746-1D9742BF436C}"/>
    <pc:docChg chg="undo redo custSel modSld">
      <pc:chgData name="Alan Roberts" userId="d71dbfbc-21eb-466c-bd7e-8f3ba7a3f93b" providerId="ADAL" clId="{B2532E1E-EDA1-4F55-9746-1D9742BF436C}" dt="2024-08-15T15:15:52.240" v="77" actId="20577"/>
      <pc:docMkLst>
        <pc:docMk/>
      </pc:docMkLst>
      <pc:sldChg chg="modSp mod">
        <pc:chgData name="Alan Roberts" userId="d71dbfbc-21eb-466c-bd7e-8f3ba7a3f93b" providerId="ADAL" clId="{B2532E1E-EDA1-4F55-9746-1D9742BF436C}" dt="2024-08-15T15:15:52.240" v="77" actId="20577"/>
        <pc:sldMkLst>
          <pc:docMk/>
          <pc:sldMk cId="992405490" sldId="263"/>
        </pc:sldMkLst>
        <pc:spChg chg="mod">
          <ac:chgData name="Alan Roberts" userId="d71dbfbc-21eb-466c-bd7e-8f3ba7a3f93b" providerId="ADAL" clId="{B2532E1E-EDA1-4F55-9746-1D9742BF436C}" dt="2024-08-15T14:32:39.857" v="51" actId="20577"/>
          <ac:spMkLst>
            <pc:docMk/>
            <pc:sldMk cId="992405490" sldId="263"/>
            <ac:spMk id="2" creationId="{D7EEED14-CB83-9748-BB2B-F336257F00C1}"/>
          </ac:spMkLst>
        </pc:spChg>
        <pc:spChg chg="mod">
          <ac:chgData name="Alan Roberts" userId="d71dbfbc-21eb-466c-bd7e-8f3ba7a3f93b" providerId="ADAL" clId="{B2532E1E-EDA1-4F55-9746-1D9742BF436C}" dt="2024-08-15T15:15:52.240" v="77" actId="20577"/>
          <ac:spMkLst>
            <pc:docMk/>
            <pc:sldMk cId="992405490" sldId="263"/>
            <ac:spMk id="3" creationId="{8809CAAC-12EF-CC40-B138-1FA7D7094560}"/>
          </ac:spMkLst>
        </pc:spChg>
      </pc:sldChg>
      <pc:sldChg chg="modSp mod">
        <pc:chgData name="Alan Roberts" userId="d71dbfbc-21eb-466c-bd7e-8f3ba7a3f93b" providerId="ADAL" clId="{B2532E1E-EDA1-4F55-9746-1D9742BF436C}" dt="2024-08-15T14:11:49.593" v="6" actId="20577"/>
        <pc:sldMkLst>
          <pc:docMk/>
          <pc:sldMk cId="1434636804" sldId="282"/>
        </pc:sldMkLst>
        <pc:spChg chg="mod">
          <ac:chgData name="Alan Roberts" userId="d71dbfbc-21eb-466c-bd7e-8f3ba7a3f93b" providerId="ADAL" clId="{B2532E1E-EDA1-4F55-9746-1D9742BF436C}" dt="2024-08-15T14:11:49.593" v="6" actId="20577"/>
          <ac:spMkLst>
            <pc:docMk/>
            <pc:sldMk cId="1434636804" sldId="282"/>
            <ac:spMk id="3" creationId="{8809CAAC-12EF-CC40-B138-1FA7D7094560}"/>
          </ac:spMkLst>
        </pc:spChg>
      </pc:sldChg>
      <pc:sldChg chg="modSp mod">
        <pc:chgData name="Alan Roberts" userId="d71dbfbc-21eb-466c-bd7e-8f3ba7a3f93b" providerId="ADAL" clId="{B2532E1E-EDA1-4F55-9746-1D9742BF436C}" dt="2024-08-15T14:10:29.520" v="1" actId="20577"/>
        <pc:sldMkLst>
          <pc:docMk/>
          <pc:sldMk cId="1642449436" sldId="294"/>
        </pc:sldMkLst>
        <pc:spChg chg="mod">
          <ac:chgData name="Alan Roberts" userId="d71dbfbc-21eb-466c-bd7e-8f3ba7a3f93b" providerId="ADAL" clId="{B2532E1E-EDA1-4F55-9746-1D9742BF436C}" dt="2024-08-15T14:10:29.520" v="1" actId="20577"/>
          <ac:spMkLst>
            <pc:docMk/>
            <pc:sldMk cId="1642449436" sldId="294"/>
            <ac:spMk id="3" creationId="{8809CAAC-12EF-CC40-B138-1FA7D7094560}"/>
          </ac:spMkLst>
        </pc:spChg>
      </pc:sldChg>
      <pc:sldChg chg="addSp delSp modSp mod">
        <pc:chgData name="Alan Roberts" userId="d71dbfbc-21eb-466c-bd7e-8f3ba7a3f93b" providerId="ADAL" clId="{B2532E1E-EDA1-4F55-9746-1D9742BF436C}" dt="2024-08-15T14:36:32.525" v="75" actId="1035"/>
        <pc:sldMkLst>
          <pc:docMk/>
          <pc:sldMk cId="3373101407" sldId="307"/>
        </pc:sldMkLst>
        <pc:picChg chg="add del">
          <ac:chgData name="Alan Roberts" userId="d71dbfbc-21eb-466c-bd7e-8f3ba7a3f93b" providerId="ADAL" clId="{B2532E1E-EDA1-4F55-9746-1D9742BF436C}" dt="2024-08-15T14:34:17.059" v="64" actId="478"/>
          <ac:picMkLst>
            <pc:docMk/>
            <pc:sldMk cId="3373101407" sldId="307"/>
            <ac:picMk id="5" creationId="{6A2B4C23-7233-43DF-2526-7C628B7D77A4}"/>
          </ac:picMkLst>
        </pc:picChg>
        <pc:picChg chg="add mod ord">
          <ac:chgData name="Alan Roberts" userId="d71dbfbc-21eb-466c-bd7e-8f3ba7a3f93b" providerId="ADAL" clId="{B2532E1E-EDA1-4F55-9746-1D9742BF436C}" dt="2024-08-15T14:36:32.525" v="75" actId="1035"/>
          <ac:picMkLst>
            <pc:docMk/>
            <pc:sldMk cId="3373101407" sldId="307"/>
            <ac:picMk id="6" creationId="{9D51DF7C-A44A-C7A5-20D3-65027FBC5C32}"/>
          </ac:picMkLst>
        </pc:picChg>
      </pc:sldChg>
      <pc:sldChg chg="delSp modSp mod">
        <pc:chgData name="Alan Roberts" userId="d71dbfbc-21eb-466c-bd7e-8f3ba7a3f93b" providerId="ADAL" clId="{B2532E1E-EDA1-4F55-9746-1D9742BF436C}" dt="2024-08-15T14:13:49.880" v="37" actId="1076"/>
        <pc:sldMkLst>
          <pc:docMk/>
          <pc:sldMk cId="2649563176" sldId="308"/>
        </pc:sldMkLst>
        <pc:spChg chg="mod">
          <ac:chgData name="Alan Roberts" userId="d71dbfbc-21eb-466c-bd7e-8f3ba7a3f93b" providerId="ADAL" clId="{B2532E1E-EDA1-4F55-9746-1D9742BF436C}" dt="2024-08-15T14:13:49.880" v="37" actId="1076"/>
          <ac:spMkLst>
            <pc:docMk/>
            <pc:sldMk cId="2649563176" sldId="308"/>
            <ac:spMk id="2" creationId="{D7869BDB-57F5-E7FD-C1B7-A0259D445530}"/>
          </ac:spMkLst>
        </pc:spChg>
        <pc:spChg chg="del">
          <ac:chgData name="Alan Roberts" userId="d71dbfbc-21eb-466c-bd7e-8f3ba7a3f93b" providerId="ADAL" clId="{B2532E1E-EDA1-4F55-9746-1D9742BF436C}" dt="2024-08-15T14:13:37.227" v="36" actId="478"/>
          <ac:spMkLst>
            <pc:docMk/>
            <pc:sldMk cId="2649563176" sldId="308"/>
            <ac:spMk id="3" creationId="{BC2A6F5E-364C-928A-5E69-57CF217CBB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B61C3D-4E8C-F64E-8FA5-BD9CEE854204}"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CFB283-CC57-8F43-81F2-146F9B8C0E03}" type="slidenum">
              <a:rPr lang="en-US" smtClean="0"/>
              <a:t>‹#›</a:t>
            </a:fld>
            <a:endParaRPr lang="en-US"/>
          </a:p>
        </p:txBody>
      </p:sp>
    </p:spTree>
    <p:extLst>
      <p:ext uri="{BB962C8B-B14F-4D97-AF65-F5344CB8AC3E}">
        <p14:creationId xmlns:p14="http://schemas.microsoft.com/office/powerpoint/2010/main" val="3111498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a:t>
            </a:fld>
            <a:endParaRPr lang="en-US"/>
          </a:p>
        </p:txBody>
      </p:sp>
    </p:spTree>
    <p:extLst>
      <p:ext uri="{BB962C8B-B14F-4D97-AF65-F5344CB8AC3E}">
        <p14:creationId xmlns:p14="http://schemas.microsoft.com/office/powerpoint/2010/main" val="35205150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12</a:t>
            </a:fld>
            <a:endParaRPr lang="en-US"/>
          </a:p>
        </p:txBody>
      </p:sp>
    </p:spTree>
    <p:extLst>
      <p:ext uri="{BB962C8B-B14F-4D97-AF65-F5344CB8AC3E}">
        <p14:creationId xmlns:p14="http://schemas.microsoft.com/office/powerpoint/2010/main" val="2332525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13</a:t>
            </a:fld>
            <a:endParaRPr lang="en-US"/>
          </a:p>
        </p:txBody>
      </p:sp>
    </p:spTree>
    <p:extLst>
      <p:ext uri="{BB962C8B-B14F-4D97-AF65-F5344CB8AC3E}">
        <p14:creationId xmlns:p14="http://schemas.microsoft.com/office/powerpoint/2010/main" val="2332525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14</a:t>
            </a:fld>
            <a:endParaRPr lang="en-US"/>
          </a:p>
        </p:txBody>
      </p:sp>
    </p:spTree>
    <p:extLst>
      <p:ext uri="{BB962C8B-B14F-4D97-AF65-F5344CB8AC3E}">
        <p14:creationId xmlns:p14="http://schemas.microsoft.com/office/powerpoint/2010/main" val="2332525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*Ed Session Presenters* - please include the provided Land Acknowledgement on your title slide so that attendees can read it as they enter the room.</a:t>
            </a:r>
          </a:p>
          <a:p>
            <a:endParaRPr lang="en-US"/>
          </a:p>
        </p:txBody>
      </p:sp>
      <p:sp>
        <p:nvSpPr>
          <p:cNvPr id="4" name="Slide Number Placeholder 3"/>
          <p:cNvSpPr>
            <a:spLocks noGrp="1"/>
          </p:cNvSpPr>
          <p:nvPr>
            <p:ph type="sldNum" sz="quarter" idx="5"/>
          </p:nvPr>
        </p:nvSpPr>
        <p:spPr/>
        <p:txBody>
          <a:bodyPr/>
          <a:lstStyle/>
          <a:p>
            <a:fld id="{B2CFB283-CC57-8F43-81F2-146F9B8C0E03}" type="slidenum">
              <a:rPr lang="en-US" smtClean="0"/>
              <a:t>15</a:t>
            </a:fld>
            <a:endParaRPr lang="en-US"/>
          </a:p>
        </p:txBody>
      </p:sp>
    </p:spTree>
    <p:extLst>
      <p:ext uri="{BB962C8B-B14F-4D97-AF65-F5344CB8AC3E}">
        <p14:creationId xmlns:p14="http://schemas.microsoft.com/office/powerpoint/2010/main" val="2932119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16</a:t>
            </a:fld>
            <a:endParaRPr lang="en-US"/>
          </a:p>
        </p:txBody>
      </p:sp>
    </p:spTree>
    <p:extLst>
      <p:ext uri="{BB962C8B-B14F-4D97-AF65-F5344CB8AC3E}">
        <p14:creationId xmlns:p14="http://schemas.microsoft.com/office/powerpoint/2010/main" val="13863081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17</a:t>
            </a:fld>
            <a:endParaRPr lang="en-US"/>
          </a:p>
        </p:txBody>
      </p:sp>
    </p:spTree>
    <p:extLst>
      <p:ext uri="{BB962C8B-B14F-4D97-AF65-F5344CB8AC3E}">
        <p14:creationId xmlns:p14="http://schemas.microsoft.com/office/powerpoint/2010/main" val="24044366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18</a:t>
            </a:fld>
            <a:endParaRPr lang="en-US"/>
          </a:p>
        </p:txBody>
      </p:sp>
    </p:spTree>
    <p:extLst>
      <p:ext uri="{BB962C8B-B14F-4D97-AF65-F5344CB8AC3E}">
        <p14:creationId xmlns:p14="http://schemas.microsoft.com/office/powerpoint/2010/main" val="1977508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19</a:t>
            </a:fld>
            <a:endParaRPr lang="en-US"/>
          </a:p>
        </p:txBody>
      </p:sp>
    </p:spTree>
    <p:extLst>
      <p:ext uri="{BB962C8B-B14F-4D97-AF65-F5344CB8AC3E}">
        <p14:creationId xmlns:p14="http://schemas.microsoft.com/office/powerpoint/2010/main" val="33397839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20</a:t>
            </a:fld>
            <a:endParaRPr lang="en-US"/>
          </a:p>
        </p:txBody>
      </p:sp>
    </p:spTree>
    <p:extLst>
      <p:ext uri="{BB962C8B-B14F-4D97-AF65-F5344CB8AC3E}">
        <p14:creationId xmlns:p14="http://schemas.microsoft.com/office/powerpoint/2010/main" val="381605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3</a:t>
            </a:fld>
            <a:endParaRPr lang="en-US"/>
          </a:p>
        </p:txBody>
      </p:sp>
    </p:spTree>
    <p:extLst>
      <p:ext uri="{BB962C8B-B14F-4D97-AF65-F5344CB8AC3E}">
        <p14:creationId xmlns:p14="http://schemas.microsoft.com/office/powerpoint/2010/main" val="1386308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4</a:t>
            </a:fld>
            <a:endParaRPr lang="en-US"/>
          </a:p>
        </p:txBody>
      </p:sp>
    </p:spTree>
    <p:extLst>
      <p:ext uri="{BB962C8B-B14F-4D97-AF65-F5344CB8AC3E}">
        <p14:creationId xmlns:p14="http://schemas.microsoft.com/office/powerpoint/2010/main" val="1977508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5</a:t>
            </a:fld>
            <a:endParaRPr lang="en-US"/>
          </a:p>
        </p:txBody>
      </p:sp>
    </p:spTree>
    <p:extLst>
      <p:ext uri="{BB962C8B-B14F-4D97-AF65-F5344CB8AC3E}">
        <p14:creationId xmlns:p14="http://schemas.microsoft.com/office/powerpoint/2010/main" val="381605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6</a:t>
            </a:fld>
            <a:endParaRPr lang="en-US"/>
          </a:p>
        </p:txBody>
      </p:sp>
    </p:spTree>
    <p:extLst>
      <p:ext uri="{BB962C8B-B14F-4D97-AF65-F5344CB8AC3E}">
        <p14:creationId xmlns:p14="http://schemas.microsoft.com/office/powerpoint/2010/main" val="36042959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8</a:t>
            </a:fld>
            <a:endParaRPr lang="en-US"/>
          </a:p>
        </p:txBody>
      </p:sp>
    </p:spTree>
    <p:extLst>
      <p:ext uri="{BB962C8B-B14F-4D97-AF65-F5344CB8AC3E}">
        <p14:creationId xmlns:p14="http://schemas.microsoft.com/office/powerpoint/2010/main" val="1977508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9</a:t>
            </a:fld>
            <a:endParaRPr lang="en-US"/>
          </a:p>
        </p:txBody>
      </p:sp>
    </p:spTree>
    <p:extLst>
      <p:ext uri="{BB962C8B-B14F-4D97-AF65-F5344CB8AC3E}">
        <p14:creationId xmlns:p14="http://schemas.microsoft.com/office/powerpoint/2010/main" val="13038209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10</a:t>
            </a:fld>
            <a:endParaRPr lang="en-US"/>
          </a:p>
        </p:txBody>
      </p:sp>
    </p:spTree>
    <p:extLst>
      <p:ext uri="{BB962C8B-B14F-4D97-AF65-F5344CB8AC3E}">
        <p14:creationId xmlns:p14="http://schemas.microsoft.com/office/powerpoint/2010/main" val="1386308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CFB283-CC57-8F43-81F2-146F9B8C0E03}" type="slidenum">
              <a:rPr lang="en-US" smtClean="0"/>
              <a:t>11</a:t>
            </a:fld>
            <a:endParaRPr lang="en-US"/>
          </a:p>
        </p:txBody>
      </p:sp>
    </p:spTree>
    <p:extLst>
      <p:ext uri="{BB962C8B-B14F-4D97-AF65-F5344CB8AC3E}">
        <p14:creationId xmlns:p14="http://schemas.microsoft.com/office/powerpoint/2010/main" val="3520515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19F6FF-D573-4847-8452-BC6002AC2781}"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3789974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9F6FF-D573-4847-8452-BC6002AC2781}"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3879137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9F6FF-D573-4847-8452-BC6002AC2781}"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3450812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9F6FF-D573-4847-8452-BC6002AC2781}"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69497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19F6FF-D573-4847-8452-BC6002AC2781}"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146921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19F6FF-D573-4847-8452-BC6002AC2781}"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2639262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19F6FF-D573-4847-8452-BC6002AC2781}"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373578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19F6FF-D573-4847-8452-BC6002AC2781}"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1398393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9F6FF-D573-4847-8452-BC6002AC2781}"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3500987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19F6FF-D573-4847-8452-BC6002AC2781}"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8098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19F6FF-D573-4847-8452-BC6002AC2781}"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B936C2-C773-8A47-94CE-A2537B45D4E4}" type="slidenum">
              <a:rPr lang="en-US" smtClean="0"/>
              <a:t>‹#›</a:t>
            </a:fld>
            <a:endParaRPr lang="en-US"/>
          </a:p>
        </p:txBody>
      </p:sp>
    </p:spTree>
    <p:extLst>
      <p:ext uri="{BB962C8B-B14F-4D97-AF65-F5344CB8AC3E}">
        <p14:creationId xmlns:p14="http://schemas.microsoft.com/office/powerpoint/2010/main" val="213950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19F6FF-D573-4847-8452-BC6002AC2781}" type="datetimeFigureOut">
              <a:rPr lang="en-US" smtClean="0"/>
              <a:pPr/>
              <a:t>8/15/2024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936C2-C773-8A47-94CE-A2537B45D4E4}" type="slidenum">
              <a:rPr lang="en-US" smtClean="0"/>
              <a:pPr/>
              <a:t>‹#›</a:t>
            </a:fld>
            <a:endParaRPr lang="en-US"/>
          </a:p>
        </p:txBody>
      </p:sp>
    </p:spTree>
    <p:extLst>
      <p:ext uri="{BB962C8B-B14F-4D97-AF65-F5344CB8AC3E}">
        <p14:creationId xmlns:p14="http://schemas.microsoft.com/office/powerpoint/2010/main" val="19542879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4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640080" y="325369"/>
            <a:ext cx="4368602" cy="1956841"/>
          </a:xfrm>
        </p:spPr>
        <p:txBody>
          <a:bodyPr anchor="b">
            <a:normAutofit/>
          </a:bodyPr>
          <a:lstStyle/>
          <a:p>
            <a:r>
              <a:rPr lang="en-US" sz="3400" dirty="0">
                <a:latin typeface="Museo Slab 500"/>
              </a:rPr>
              <a:t>Student</a:t>
            </a:r>
            <a:r>
              <a:rPr lang="en-GB" sz="3400" dirty="0">
                <a:latin typeface="Museo Slab 500"/>
              </a:rPr>
              <a:t> Staff Roles as Co-curricular Activities and Student Development</a:t>
            </a:r>
            <a:endParaRPr lang="en-US" sz="3400" dirty="0">
              <a:latin typeface="Museo Slab 500"/>
            </a:endParaRPr>
          </a:p>
        </p:txBody>
      </p:sp>
      <p:sp>
        <p:nvSpPr>
          <p:cNvPr id="104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809CAAC-12EF-CC40-B138-1FA7D7094560}"/>
              </a:ext>
            </a:extLst>
          </p:cNvPr>
          <p:cNvSpPr>
            <a:spLocks noGrp="1"/>
          </p:cNvSpPr>
          <p:nvPr>
            <p:ph idx="1"/>
          </p:nvPr>
        </p:nvSpPr>
        <p:spPr>
          <a:xfrm>
            <a:off x="640080" y="2872899"/>
            <a:ext cx="4243589" cy="3320668"/>
          </a:xfrm>
        </p:spPr>
        <p:txBody>
          <a:bodyPr>
            <a:normAutofit/>
          </a:bodyPr>
          <a:lstStyle/>
          <a:p>
            <a:pPr marL="0" indent="0" rtl="0">
              <a:spcBef>
                <a:spcPts val="0"/>
              </a:spcBef>
              <a:spcAft>
                <a:spcPts val="1200"/>
              </a:spcAft>
              <a:buNone/>
            </a:pPr>
            <a:r>
              <a:rPr lang="en-US" sz="2200" b="0" i="0" u="none" strike="noStrike" dirty="0">
                <a:effectLst/>
                <a:latin typeface="Open Sans" panose="020B0606030504020204" pitchFamily="34" charset="0"/>
                <a:ea typeface="Open Sans" panose="020B0606030504020204" pitchFamily="34" charset="0"/>
                <a:cs typeface="Open Sans" panose="020B0606030504020204" pitchFamily="34" charset="0"/>
              </a:rPr>
              <a:t>Alan Roberts- Counterculture</a:t>
            </a:r>
          </a:p>
          <a:p>
            <a:pPr marL="0" indent="0" rtl="0">
              <a:spcBef>
                <a:spcPts val="0"/>
              </a:spcBef>
              <a:spcAft>
                <a:spcPts val="1200"/>
              </a:spcAft>
              <a:buNone/>
            </a:pPr>
            <a:r>
              <a:rPr lang="en-US" sz="2200" dirty="0">
                <a:latin typeface="Open Sans" panose="020B0606030504020204" pitchFamily="34" charset="0"/>
                <a:ea typeface="Open Sans" panose="020B0606030504020204" pitchFamily="34" charset="0"/>
                <a:cs typeface="Open Sans" panose="020B0606030504020204" pitchFamily="34" charset="0"/>
              </a:rPr>
              <a:t>Frank Longdon – Lancaster SU</a:t>
            </a:r>
            <a:endParaRPr lang="en-US" sz="2200" b="0" i="0" u="none" strike="noStrike" dirty="0">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1026" name="Picture 2" descr="Home - Counterculture">
            <a:extLst>
              <a:ext uri="{FF2B5EF4-FFF2-40B4-BE49-F238E27FC236}">
                <a16:creationId xmlns:a16="http://schemas.microsoft.com/office/drawing/2014/main" id="{22AB2D30-9A7E-AC42-F6F4-14683D3F0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5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405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5868557" y="1138036"/>
            <a:ext cx="5444382" cy="1402470"/>
          </a:xfrm>
        </p:spPr>
        <p:txBody>
          <a:bodyPr vert="horz" lIns="91440" tIns="45720" rIns="91440" bIns="45720" rtlCol="0" anchor="t">
            <a:normAutofit/>
          </a:bodyPr>
          <a:lstStyle/>
          <a:p>
            <a:r>
              <a:rPr lang="en-US" sz="3200"/>
              <a:t>Methods of Evaluation</a:t>
            </a:r>
          </a:p>
        </p:txBody>
      </p:sp>
      <p:pic>
        <p:nvPicPr>
          <p:cNvPr id="6" name="Picture 5" descr="A calculus formula">
            <a:extLst>
              <a:ext uri="{FF2B5EF4-FFF2-40B4-BE49-F238E27FC236}">
                <a16:creationId xmlns:a16="http://schemas.microsoft.com/office/drawing/2014/main" id="{F864FBC8-52FD-1044-5D8E-0C10EDC74DAF}"/>
              </a:ext>
            </a:extLst>
          </p:cNvPr>
          <p:cNvPicPr>
            <a:picLocks noChangeAspect="1"/>
          </p:cNvPicPr>
          <p:nvPr/>
        </p:nvPicPr>
        <p:blipFill>
          <a:blip r:embed="rId3"/>
          <a:srcRect l="21909" r="27953" b="-1"/>
          <a:stretch/>
        </p:blipFill>
        <p:spPr>
          <a:xfrm>
            <a:off x="-1" y="10"/>
            <a:ext cx="5151179" cy="6857990"/>
          </a:xfrm>
          <a:prstGeom prst="rect">
            <a:avLst/>
          </a:prstGeom>
        </p:spPr>
      </p:pic>
      <p:cxnSp>
        <p:nvCxnSpPr>
          <p:cNvPr id="7" name="Straight Connector 6">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8809CAAC-12EF-CC40-B138-1FA7D7094560}"/>
              </a:ext>
            </a:extLst>
          </p:cNvPr>
          <p:cNvSpPr>
            <a:spLocks noGrp="1"/>
          </p:cNvSpPr>
          <p:nvPr>
            <p:ph sz="half" idx="1"/>
          </p:nvPr>
        </p:nvSpPr>
        <p:spPr>
          <a:xfrm>
            <a:off x="5868557" y="2551176"/>
            <a:ext cx="5444382" cy="3591207"/>
          </a:xfrm>
        </p:spPr>
        <p:txBody>
          <a:bodyPr vert="horz" lIns="91440" tIns="45720" rIns="91440" bIns="45720" rtlCol="0">
            <a:normAutofit/>
          </a:bodyPr>
          <a:lstStyle/>
          <a:p>
            <a:r>
              <a:rPr lang="en-US" sz="2000" b="0"/>
              <a:t>Student-Focused Language</a:t>
            </a:r>
          </a:p>
          <a:p>
            <a:r>
              <a:rPr lang="en-US" sz="2000" b="0"/>
              <a:t>Types of assessment </a:t>
            </a:r>
          </a:p>
          <a:p>
            <a:r>
              <a:rPr lang="en-US" sz="2000" b="0"/>
              <a:t>Delivery</a:t>
            </a:r>
          </a:p>
        </p:txBody>
      </p:sp>
    </p:spTree>
    <p:extLst>
      <p:ext uri="{BB962C8B-B14F-4D97-AF65-F5344CB8AC3E}">
        <p14:creationId xmlns:p14="http://schemas.microsoft.com/office/powerpoint/2010/main" val="6968567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rrow: Right 11">
            <a:extLst>
              <a:ext uri="{FF2B5EF4-FFF2-40B4-BE49-F238E27FC236}">
                <a16:creationId xmlns:a16="http://schemas.microsoft.com/office/drawing/2014/main" id="{B512F466-FFC0-6BA3-6263-98CF7164EF1D}"/>
              </a:ext>
            </a:extLst>
          </p:cNvPr>
          <p:cNvSpPr/>
          <p:nvPr/>
        </p:nvSpPr>
        <p:spPr>
          <a:xfrm>
            <a:off x="650875" y="3238499"/>
            <a:ext cx="11555260" cy="741123"/>
          </a:xfrm>
          <a:prstGeom prst="rightArrow">
            <a:avLst/>
          </a:prstGeom>
          <a:solidFill>
            <a:srgbClr val="00206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riangle 9">
            <a:extLst>
              <a:ext uri="{FF2B5EF4-FFF2-40B4-BE49-F238E27FC236}">
                <a16:creationId xmlns:a16="http://schemas.microsoft.com/office/drawing/2014/main" id="{E903C7B2-5614-F3B0-5DCA-9A44B052CA23}"/>
              </a:ext>
            </a:extLst>
          </p:cNvPr>
          <p:cNvSpPr/>
          <p:nvPr/>
        </p:nvSpPr>
        <p:spPr>
          <a:xfrm rot="5400000">
            <a:off x="-2337484" y="2318656"/>
            <a:ext cx="6858000" cy="2220686"/>
          </a:xfrm>
          <a:prstGeom prst="triangle">
            <a:avLst/>
          </a:prstGeom>
          <a:solidFill>
            <a:srgbClr val="A31E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iangle 10">
            <a:extLst>
              <a:ext uri="{FF2B5EF4-FFF2-40B4-BE49-F238E27FC236}">
                <a16:creationId xmlns:a16="http://schemas.microsoft.com/office/drawing/2014/main" id="{CD01B281-DF2C-D864-D3D9-A867F8B73EDA}"/>
              </a:ext>
            </a:extLst>
          </p:cNvPr>
          <p:cNvSpPr/>
          <p:nvPr/>
        </p:nvSpPr>
        <p:spPr>
          <a:xfrm rot="5400000">
            <a:off x="-1757819" y="2596242"/>
            <a:ext cx="5143498" cy="1665514"/>
          </a:xfrm>
          <a:prstGeom prst="triangle">
            <a:avLst/>
          </a:prstGeom>
          <a:solidFill>
            <a:srgbClr val="081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1646686" y="365125"/>
            <a:ext cx="9707113" cy="1325563"/>
          </a:xfrm>
        </p:spPr>
        <p:txBody>
          <a:bodyPr>
            <a:normAutofit/>
          </a:bodyPr>
          <a:lstStyle/>
          <a:p>
            <a:r>
              <a:rPr lang="en-US">
                <a:solidFill>
                  <a:srgbClr val="A31E37"/>
                </a:solidFill>
                <a:latin typeface="Museo Slab 500"/>
              </a:rPr>
              <a:t>Timeline</a:t>
            </a:r>
            <a:endParaRPr lang="en-US"/>
          </a:p>
        </p:txBody>
      </p:sp>
      <p:sp>
        <p:nvSpPr>
          <p:cNvPr id="5" name="Oval 4">
            <a:extLst>
              <a:ext uri="{FF2B5EF4-FFF2-40B4-BE49-F238E27FC236}">
                <a16:creationId xmlns:a16="http://schemas.microsoft.com/office/drawing/2014/main" id="{561C09DD-7D4F-E7D2-CCE8-993136DD6090}"/>
              </a:ext>
            </a:extLst>
          </p:cNvPr>
          <p:cNvSpPr/>
          <p:nvPr/>
        </p:nvSpPr>
        <p:spPr>
          <a:xfrm>
            <a:off x="1414397" y="2439966"/>
            <a:ext cx="2244246" cy="2129424"/>
          </a:xfrm>
          <a:prstGeom prst="ellipse">
            <a:avLst/>
          </a:prstGeom>
          <a:solidFill>
            <a:srgbClr val="002060"/>
          </a:solidFill>
          <a:ln w="57150">
            <a:solidFill>
              <a:srgbClr val="A31E3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dirty="0">
                <a:latin typeface="Open Sans Semibold"/>
                <a:ea typeface="Open Sans Semibold"/>
                <a:cs typeface="Calibri"/>
              </a:rPr>
              <a:t>Autumn Mid-Semester</a:t>
            </a:r>
          </a:p>
          <a:p>
            <a:pPr algn="ctr"/>
            <a:r>
              <a:rPr lang="en-US" sz="2000" dirty="0">
                <a:latin typeface="Open Sans Semibold"/>
                <a:ea typeface="Open Sans Semibold"/>
                <a:cs typeface="Calibri"/>
              </a:rPr>
              <a:t>Check-In</a:t>
            </a:r>
          </a:p>
        </p:txBody>
      </p:sp>
      <p:sp>
        <p:nvSpPr>
          <p:cNvPr id="6" name="Oval 5">
            <a:extLst>
              <a:ext uri="{FF2B5EF4-FFF2-40B4-BE49-F238E27FC236}">
                <a16:creationId xmlns:a16="http://schemas.microsoft.com/office/drawing/2014/main" id="{9F9635C6-AF4C-93A5-DAD7-168124B2B197}"/>
              </a:ext>
            </a:extLst>
          </p:cNvPr>
          <p:cNvSpPr/>
          <p:nvPr/>
        </p:nvSpPr>
        <p:spPr>
          <a:xfrm>
            <a:off x="4149247" y="2439966"/>
            <a:ext cx="2244246" cy="2129424"/>
          </a:xfrm>
          <a:prstGeom prst="ellipse">
            <a:avLst/>
          </a:prstGeom>
          <a:solidFill>
            <a:srgbClr val="002060"/>
          </a:solidFill>
          <a:ln w="57150">
            <a:solidFill>
              <a:srgbClr val="A31E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latin typeface="Open Sans Semibold"/>
                <a:ea typeface="Open Sans Semibold"/>
                <a:cs typeface="Calibri"/>
              </a:rPr>
              <a:t>End of Semester 1 Evaluation</a:t>
            </a:r>
            <a:endParaRPr lang="en-US" dirty="0"/>
          </a:p>
        </p:txBody>
      </p:sp>
      <p:sp>
        <p:nvSpPr>
          <p:cNvPr id="7" name="Oval 6">
            <a:extLst>
              <a:ext uri="{FF2B5EF4-FFF2-40B4-BE49-F238E27FC236}">
                <a16:creationId xmlns:a16="http://schemas.microsoft.com/office/drawing/2014/main" id="{883E27B5-8097-EC06-60FC-F9DC0523E741}"/>
              </a:ext>
            </a:extLst>
          </p:cNvPr>
          <p:cNvSpPr/>
          <p:nvPr/>
        </p:nvSpPr>
        <p:spPr>
          <a:xfrm>
            <a:off x="6873658" y="2439965"/>
            <a:ext cx="2254684" cy="2129424"/>
          </a:xfrm>
          <a:prstGeom prst="ellipse">
            <a:avLst/>
          </a:prstGeom>
          <a:solidFill>
            <a:srgbClr val="002060"/>
          </a:solidFill>
          <a:ln w="57150">
            <a:solidFill>
              <a:srgbClr val="A31E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Open Sans Semibold"/>
                <a:ea typeface="Open Sans Semibold"/>
                <a:cs typeface="Calibri"/>
              </a:rPr>
              <a:t>Spring Mid-Semester Check-In</a:t>
            </a:r>
            <a:endParaRPr lang="en-US"/>
          </a:p>
        </p:txBody>
      </p:sp>
      <p:sp>
        <p:nvSpPr>
          <p:cNvPr id="8" name="Oval 7">
            <a:extLst>
              <a:ext uri="{FF2B5EF4-FFF2-40B4-BE49-F238E27FC236}">
                <a16:creationId xmlns:a16="http://schemas.microsoft.com/office/drawing/2014/main" id="{E5269F9E-14BA-0C5D-0F99-4146BD7DD501}"/>
              </a:ext>
            </a:extLst>
          </p:cNvPr>
          <p:cNvSpPr/>
          <p:nvPr/>
        </p:nvSpPr>
        <p:spPr>
          <a:xfrm>
            <a:off x="9608508" y="2502595"/>
            <a:ext cx="2254684" cy="2129424"/>
          </a:xfrm>
          <a:prstGeom prst="ellipse">
            <a:avLst/>
          </a:prstGeom>
          <a:solidFill>
            <a:srgbClr val="002060"/>
          </a:solidFill>
          <a:ln w="57150">
            <a:solidFill>
              <a:srgbClr val="A31E37"/>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a:latin typeface="Open Sans Semibold"/>
                <a:ea typeface="Open Sans Semibold"/>
                <a:cs typeface="Calibri"/>
              </a:rPr>
              <a:t>End of Year Evaluation</a:t>
            </a:r>
            <a:endParaRPr lang="en-US"/>
          </a:p>
        </p:txBody>
      </p:sp>
    </p:spTree>
    <p:extLst>
      <p:ext uri="{BB962C8B-B14F-4D97-AF65-F5344CB8AC3E}">
        <p14:creationId xmlns:p14="http://schemas.microsoft.com/office/powerpoint/2010/main" val="1399536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pe tied to a rock wall&#10;&#10;Description automatically generated">
            <a:extLst>
              <a:ext uri="{FF2B5EF4-FFF2-40B4-BE49-F238E27FC236}">
                <a16:creationId xmlns:a16="http://schemas.microsoft.com/office/drawing/2014/main" id="{FE1ADFA2-E4CD-C8C1-35B3-2A923BB93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7217229" y="-64410"/>
            <a:ext cx="5114348" cy="7404314"/>
          </a:xfrm>
          <a:prstGeom prst="rect">
            <a:avLst/>
          </a:prstGeom>
        </p:spPr>
      </p:pic>
      <p:grpSp>
        <p:nvGrpSpPr>
          <p:cNvPr id="4" name="Group 3">
            <a:extLst>
              <a:ext uri="{FF2B5EF4-FFF2-40B4-BE49-F238E27FC236}">
                <a16:creationId xmlns:a16="http://schemas.microsoft.com/office/drawing/2014/main" id="{1B72C396-B321-D09D-B9F7-E6A1FA85E1F8}"/>
              </a:ext>
            </a:extLst>
          </p:cNvPr>
          <p:cNvGrpSpPr/>
          <p:nvPr/>
        </p:nvGrpSpPr>
        <p:grpSpPr>
          <a:xfrm>
            <a:off x="-139578" y="-64412"/>
            <a:ext cx="12471155" cy="7514425"/>
            <a:chOff x="-108488" y="-64412"/>
            <a:chExt cx="12471155" cy="7514425"/>
          </a:xfrm>
        </p:grpSpPr>
        <p:pic>
          <p:nvPicPr>
            <p:cNvPr id="6" name="Picture 5" descr="A blue and grey triangle with black lines&#10;&#10;Description automatically generated">
              <a:extLst>
                <a:ext uri="{FF2B5EF4-FFF2-40B4-BE49-F238E27FC236}">
                  <a16:creationId xmlns:a16="http://schemas.microsoft.com/office/drawing/2014/main" id="{935320F8-9913-1FEE-446A-CFB5110CA2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5986485" y="1073831"/>
              <a:ext cx="7514424" cy="5237940"/>
            </a:xfrm>
            <a:prstGeom prst="rect">
              <a:avLst/>
            </a:prstGeom>
          </p:spPr>
        </p:pic>
        <p:sp>
          <p:nvSpPr>
            <p:cNvPr id="2" name="Rectangle 1">
              <a:extLst>
                <a:ext uri="{FF2B5EF4-FFF2-40B4-BE49-F238E27FC236}">
                  <a16:creationId xmlns:a16="http://schemas.microsoft.com/office/drawing/2014/main" id="{96D429CD-1102-C5B6-11F6-52F8EAA54539}"/>
                </a:ext>
              </a:extLst>
            </p:cNvPr>
            <p:cNvSpPr/>
            <p:nvPr/>
          </p:nvSpPr>
          <p:spPr>
            <a:xfrm>
              <a:off x="-108488" y="-64412"/>
              <a:ext cx="8729974" cy="7404316"/>
            </a:xfrm>
            <a:prstGeom prst="rect">
              <a:avLst/>
            </a:prstGeom>
            <a:solidFill>
              <a:srgbClr val="081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Picture 13" descr="A screenshot of a survey&#10;&#10;Description automatically generated">
            <a:extLst>
              <a:ext uri="{FF2B5EF4-FFF2-40B4-BE49-F238E27FC236}">
                <a16:creationId xmlns:a16="http://schemas.microsoft.com/office/drawing/2014/main" id="{B7CF884F-E224-1D4D-4977-CEDB4C83227B}"/>
              </a:ext>
            </a:extLst>
          </p:cNvPr>
          <p:cNvPicPr>
            <a:picLocks noChangeAspect="1"/>
          </p:cNvPicPr>
          <p:nvPr/>
        </p:nvPicPr>
        <p:blipFill>
          <a:blip r:embed="rId5"/>
          <a:stretch>
            <a:fillRect/>
          </a:stretch>
        </p:blipFill>
        <p:spPr>
          <a:xfrm>
            <a:off x="79315" y="275572"/>
            <a:ext cx="9382029" cy="6797457"/>
          </a:xfrm>
          <a:prstGeom prst="rect">
            <a:avLst/>
          </a:prstGeom>
        </p:spPr>
      </p:pic>
    </p:spTree>
    <p:extLst>
      <p:ext uri="{BB962C8B-B14F-4D97-AF65-F5344CB8AC3E}">
        <p14:creationId xmlns:p14="http://schemas.microsoft.com/office/powerpoint/2010/main" val="367877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pe tied to a rock wall&#10;&#10;Description automatically generated">
            <a:extLst>
              <a:ext uri="{FF2B5EF4-FFF2-40B4-BE49-F238E27FC236}">
                <a16:creationId xmlns:a16="http://schemas.microsoft.com/office/drawing/2014/main" id="{FE1ADFA2-E4CD-C8C1-35B3-2A923BB93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7217229" y="-64410"/>
            <a:ext cx="5114348" cy="7404314"/>
          </a:xfrm>
          <a:prstGeom prst="rect">
            <a:avLst/>
          </a:prstGeom>
        </p:spPr>
      </p:pic>
      <p:grpSp>
        <p:nvGrpSpPr>
          <p:cNvPr id="4" name="Group 3">
            <a:extLst>
              <a:ext uri="{FF2B5EF4-FFF2-40B4-BE49-F238E27FC236}">
                <a16:creationId xmlns:a16="http://schemas.microsoft.com/office/drawing/2014/main" id="{1B72C396-B321-D09D-B9F7-E6A1FA85E1F8}"/>
              </a:ext>
            </a:extLst>
          </p:cNvPr>
          <p:cNvGrpSpPr/>
          <p:nvPr/>
        </p:nvGrpSpPr>
        <p:grpSpPr>
          <a:xfrm>
            <a:off x="-139578" y="-64412"/>
            <a:ext cx="12471155" cy="7514425"/>
            <a:chOff x="-108488" y="-64412"/>
            <a:chExt cx="12471155" cy="7514425"/>
          </a:xfrm>
        </p:grpSpPr>
        <p:pic>
          <p:nvPicPr>
            <p:cNvPr id="6" name="Picture 5" descr="A blue and grey triangle with black lines&#10;&#10;Description automatically generated">
              <a:extLst>
                <a:ext uri="{FF2B5EF4-FFF2-40B4-BE49-F238E27FC236}">
                  <a16:creationId xmlns:a16="http://schemas.microsoft.com/office/drawing/2014/main" id="{935320F8-9913-1FEE-446A-CFB5110CA2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5986485" y="1073831"/>
              <a:ext cx="7514424" cy="5237940"/>
            </a:xfrm>
            <a:prstGeom prst="rect">
              <a:avLst/>
            </a:prstGeom>
          </p:spPr>
        </p:pic>
        <p:sp>
          <p:nvSpPr>
            <p:cNvPr id="2" name="Rectangle 1">
              <a:extLst>
                <a:ext uri="{FF2B5EF4-FFF2-40B4-BE49-F238E27FC236}">
                  <a16:creationId xmlns:a16="http://schemas.microsoft.com/office/drawing/2014/main" id="{96D429CD-1102-C5B6-11F6-52F8EAA54539}"/>
                </a:ext>
              </a:extLst>
            </p:cNvPr>
            <p:cNvSpPr/>
            <p:nvPr/>
          </p:nvSpPr>
          <p:spPr>
            <a:xfrm>
              <a:off x="-108488" y="-64412"/>
              <a:ext cx="8729974" cy="7404316"/>
            </a:xfrm>
            <a:prstGeom prst="rect">
              <a:avLst/>
            </a:prstGeom>
            <a:solidFill>
              <a:srgbClr val="081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white text with black text&#10;&#10;Description automatically generated">
            <a:extLst>
              <a:ext uri="{FF2B5EF4-FFF2-40B4-BE49-F238E27FC236}">
                <a16:creationId xmlns:a16="http://schemas.microsoft.com/office/drawing/2014/main" id="{1ACF9B84-AEA1-E911-5394-129269391C77}"/>
              </a:ext>
            </a:extLst>
          </p:cNvPr>
          <p:cNvPicPr>
            <a:picLocks noChangeAspect="1"/>
          </p:cNvPicPr>
          <p:nvPr/>
        </p:nvPicPr>
        <p:blipFill>
          <a:blip r:embed="rId5"/>
          <a:stretch>
            <a:fillRect/>
          </a:stretch>
        </p:blipFill>
        <p:spPr>
          <a:xfrm>
            <a:off x="219204" y="1048981"/>
            <a:ext cx="10480109" cy="4686968"/>
          </a:xfrm>
          <a:prstGeom prst="rect">
            <a:avLst/>
          </a:prstGeom>
        </p:spPr>
      </p:pic>
    </p:spTree>
    <p:extLst>
      <p:ext uri="{BB962C8B-B14F-4D97-AF65-F5344CB8AC3E}">
        <p14:creationId xmlns:p14="http://schemas.microsoft.com/office/powerpoint/2010/main" val="31892296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pe tied to a rock wall&#10;&#10;Description automatically generated">
            <a:extLst>
              <a:ext uri="{FF2B5EF4-FFF2-40B4-BE49-F238E27FC236}">
                <a16:creationId xmlns:a16="http://schemas.microsoft.com/office/drawing/2014/main" id="{FE1ADFA2-E4CD-C8C1-35B3-2A923BB93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7217229" y="-64410"/>
            <a:ext cx="5114348" cy="7404314"/>
          </a:xfrm>
          <a:prstGeom prst="rect">
            <a:avLst/>
          </a:prstGeom>
        </p:spPr>
      </p:pic>
      <p:grpSp>
        <p:nvGrpSpPr>
          <p:cNvPr id="4" name="Group 3">
            <a:extLst>
              <a:ext uri="{FF2B5EF4-FFF2-40B4-BE49-F238E27FC236}">
                <a16:creationId xmlns:a16="http://schemas.microsoft.com/office/drawing/2014/main" id="{1B72C396-B321-D09D-B9F7-E6A1FA85E1F8}"/>
              </a:ext>
            </a:extLst>
          </p:cNvPr>
          <p:cNvGrpSpPr/>
          <p:nvPr/>
        </p:nvGrpSpPr>
        <p:grpSpPr>
          <a:xfrm>
            <a:off x="-139578" y="-64412"/>
            <a:ext cx="12471155" cy="7514425"/>
            <a:chOff x="-108488" y="-64412"/>
            <a:chExt cx="12471155" cy="7514425"/>
          </a:xfrm>
        </p:grpSpPr>
        <p:pic>
          <p:nvPicPr>
            <p:cNvPr id="6" name="Picture 5" descr="A blue and grey triangle with black lines&#10;&#10;Description automatically generated">
              <a:extLst>
                <a:ext uri="{FF2B5EF4-FFF2-40B4-BE49-F238E27FC236}">
                  <a16:creationId xmlns:a16="http://schemas.microsoft.com/office/drawing/2014/main" id="{935320F8-9913-1FEE-446A-CFB5110CA2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5986485" y="1073831"/>
              <a:ext cx="7514424" cy="5237940"/>
            </a:xfrm>
            <a:prstGeom prst="rect">
              <a:avLst/>
            </a:prstGeom>
          </p:spPr>
        </p:pic>
        <p:sp>
          <p:nvSpPr>
            <p:cNvPr id="2" name="Rectangle 1">
              <a:extLst>
                <a:ext uri="{FF2B5EF4-FFF2-40B4-BE49-F238E27FC236}">
                  <a16:creationId xmlns:a16="http://schemas.microsoft.com/office/drawing/2014/main" id="{96D429CD-1102-C5B6-11F6-52F8EAA54539}"/>
                </a:ext>
              </a:extLst>
            </p:cNvPr>
            <p:cNvSpPr/>
            <p:nvPr/>
          </p:nvSpPr>
          <p:spPr>
            <a:xfrm>
              <a:off x="-108488" y="-64412"/>
              <a:ext cx="8729974" cy="7404316"/>
            </a:xfrm>
            <a:prstGeom prst="rect">
              <a:avLst/>
            </a:prstGeom>
            <a:solidFill>
              <a:srgbClr val="081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565F5795-5D62-3FC0-8D22-A9CF883C4BB6}"/>
              </a:ext>
            </a:extLst>
          </p:cNvPr>
          <p:cNvPicPr>
            <a:picLocks noChangeAspect="1"/>
          </p:cNvPicPr>
          <p:nvPr/>
        </p:nvPicPr>
        <p:blipFill>
          <a:blip r:embed="rId5"/>
          <a:stretch>
            <a:fillRect/>
          </a:stretch>
        </p:blipFill>
        <p:spPr>
          <a:xfrm>
            <a:off x="271397" y="1601507"/>
            <a:ext cx="9864246" cy="4062081"/>
          </a:xfrm>
          <a:prstGeom prst="rect">
            <a:avLst/>
          </a:prstGeom>
        </p:spPr>
      </p:pic>
    </p:spTree>
    <p:extLst>
      <p:ext uri="{BB962C8B-B14F-4D97-AF65-F5344CB8AC3E}">
        <p14:creationId xmlns:p14="http://schemas.microsoft.com/office/powerpoint/2010/main" val="3248597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a rope&#10;&#10;Description automatically generated">
            <a:extLst>
              <a:ext uri="{FF2B5EF4-FFF2-40B4-BE49-F238E27FC236}">
                <a16:creationId xmlns:a16="http://schemas.microsoft.com/office/drawing/2014/main" id="{A444B82C-C292-912A-0CDA-840293D164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8178" y="1"/>
            <a:ext cx="4403822" cy="6858000"/>
          </a:xfrm>
          <a:prstGeom prst="rect">
            <a:avLst/>
          </a:prstGeom>
        </p:spPr>
      </p:pic>
      <p:pic>
        <p:nvPicPr>
          <p:cNvPr id="12" name="Picture 11" descr="A red and grey triangle with black lines&#10;&#10;Description automatically generated">
            <a:extLst>
              <a:ext uri="{FF2B5EF4-FFF2-40B4-BE49-F238E27FC236}">
                <a16:creationId xmlns:a16="http://schemas.microsoft.com/office/drawing/2014/main" id="{E9E5156B-407B-0715-464D-7B55FBECA9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6228224" y="894220"/>
            <a:ext cx="6858000" cy="5069553"/>
          </a:xfrm>
          <a:prstGeom prst="rect">
            <a:avLst/>
          </a:prstGeom>
        </p:spPr>
      </p:pic>
      <p:pic>
        <p:nvPicPr>
          <p:cNvPr id="15" name="Picture 14" descr="A white circle with black text and purple letters&#10;&#10;Description automatically generated">
            <a:extLst>
              <a:ext uri="{FF2B5EF4-FFF2-40B4-BE49-F238E27FC236}">
                <a16:creationId xmlns:a16="http://schemas.microsoft.com/office/drawing/2014/main" id="{751B0414-EEA0-9B9C-742A-A2A46BF7FC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0086" y="901561"/>
            <a:ext cx="4403822" cy="4403822"/>
          </a:xfrm>
          <a:prstGeom prst="rect">
            <a:avLst/>
          </a:prstGeom>
        </p:spPr>
      </p:pic>
      <p:sp>
        <p:nvSpPr>
          <p:cNvPr id="2" name="Rectangle 1">
            <a:extLst>
              <a:ext uri="{FF2B5EF4-FFF2-40B4-BE49-F238E27FC236}">
                <a16:creationId xmlns:a16="http://schemas.microsoft.com/office/drawing/2014/main" id="{3250CB5A-387A-30E1-AAAA-66EAFD17F071}"/>
              </a:ext>
            </a:extLst>
          </p:cNvPr>
          <p:cNvSpPr/>
          <p:nvPr/>
        </p:nvSpPr>
        <p:spPr>
          <a:xfrm>
            <a:off x="0" y="0"/>
            <a:ext cx="9078686" cy="6858000"/>
          </a:xfrm>
          <a:prstGeom prst="rect">
            <a:avLst/>
          </a:prstGeom>
          <a:solidFill>
            <a:srgbClr val="A31E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0D7F80B-F4E4-39C7-6B9A-6159AF4039B5}"/>
              </a:ext>
            </a:extLst>
          </p:cNvPr>
          <p:cNvSpPr>
            <a:spLocks noGrp="1"/>
          </p:cNvSpPr>
          <p:nvPr>
            <p:ph type="ctrTitle"/>
          </p:nvPr>
        </p:nvSpPr>
        <p:spPr>
          <a:xfrm>
            <a:off x="891710" y="645663"/>
            <a:ext cx="7774464" cy="5100554"/>
          </a:xfrm>
        </p:spPr>
        <p:txBody>
          <a:bodyPr>
            <a:normAutofit/>
          </a:bodyPr>
          <a:lstStyle/>
          <a:p>
            <a:pPr algn="l"/>
            <a:r>
              <a:rPr lang="en-US" sz="9600" b="1">
                <a:solidFill>
                  <a:schemeClr val="bg1"/>
                </a:solidFill>
                <a:latin typeface="Museo Slab 500" panose="02000000000000000000"/>
              </a:rPr>
              <a:t>Development Plan</a:t>
            </a:r>
            <a:endParaRPr lang="en-US">
              <a:solidFill>
                <a:schemeClr val="bg1"/>
              </a:solidFill>
            </a:endParaRPr>
          </a:p>
        </p:txBody>
      </p:sp>
    </p:spTree>
    <p:extLst>
      <p:ext uri="{BB962C8B-B14F-4D97-AF65-F5344CB8AC3E}">
        <p14:creationId xmlns:p14="http://schemas.microsoft.com/office/powerpoint/2010/main" val="334116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What is It?</a:t>
            </a:r>
          </a:p>
        </p:txBody>
      </p:sp>
      <p:pic>
        <p:nvPicPr>
          <p:cNvPr id="7" name="Picture 6" descr="Classroom sticker progress chart">
            <a:extLst>
              <a:ext uri="{FF2B5EF4-FFF2-40B4-BE49-F238E27FC236}">
                <a16:creationId xmlns:a16="http://schemas.microsoft.com/office/drawing/2014/main" id="{F065D41C-7C94-32B5-F8C3-01A0BCED5E2F}"/>
              </a:ext>
            </a:extLst>
          </p:cNvPr>
          <p:cNvPicPr>
            <a:picLocks noChangeAspect="1"/>
          </p:cNvPicPr>
          <p:nvPr/>
        </p:nvPicPr>
        <p:blipFill>
          <a:blip r:embed="rId3"/>
          <a:srcRect l="43854" r="521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8"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809CAAC-12EF-CC40-B138-1FA7D7094560}"/>
              </a:ext>
            </a:extLst>
          </p:cNvPr>
          <p:cNvSpPr>
            <a:spLocks noGrp="1"/>
          </p:cNvSpPr>
          <p:nvPr>
            <p:ph sz="half" idx="1"/>
          </p:nvPr>
        </p:nvSpPr>
        <p:spPr>
          <a:xfrm>
            <a:off x="5297762" y="2706624"/>
            <a:ext cx="6251110" cy="3483864"/>
          </a:xfrm>
        </p:spPr>
        <p:txBody>
          <a:bodyPr vert="horz" lIns="91440" tIns="45720" rIns="91440" bIns="45720" rtlCol="0">
            <a:normAutofit/>
          </a:bodyPr>
          <a:lstStyle/>
          <a:p>
            <a:r>
              <a:rPr lang="en-US" sz="2200" b="0" dirty="0" err="1"/>
              <a:t>Summarises</a:t>
            </a:r>
            <a:r>
              <a:rPr lang="en-US" sz="2200" b="0" dirty="0"/>
              <a:t> performance evaluations</a:t>
            </a:r>
            <a:endParaRPr lang="en-US" sz="2200" dirty="0"/>
          </a:p>
          <a:p>
            <a:r>
              <a:rPr lang="en-US" sz="2200" b="0" dirty="0"/>
              <a:t>Tracks students’ progress throughout the year</a:t>
            </a:r>
            <a:endParaRPr lang="en-US" sz="2200" dirty="0"/>
          </a:p>
          <a:p>
            <a:r>
              <a:rPr lang="en-US" sz="2200" b="0" dirty="0"/>
              <a:t>Is a tool for the supervisor &amp; the student </a:t>
            </a:r>
            <a:endParaRPr lang="en-US" sz="2200" dirty="0"/>
          </a:p>
          <a:p>
            <a:endParaRPr lang="en-US" sz="2200" b="0" dirty="0"/>
          </a:p>
          <a:p>
            <a:pPr marL="0">
              <a:spcBef>
                <a:spcPts val="0"/>
              </a:spcBef>
            </a:pPr>
            <a:endParaRPr lang="en-US" sz="2200" b="0" dirty="0"/>
          </a:p>
        </p:txBody>
      </p:sp>
    </p:spTree>
    <p:extLst>
      <p:ext uri="{BB962C8B-B14F-4D97-AF65-F5344CB8AC3E}">
        <p14:creationId xmlns:p14="http://schemas.microsoft.com/office/powerpoint/2010/main" val="164244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ope tied to a rock wall&#10;&#10;Description automatically generated">
            <a:extLst>
              <a:ext uri="{FF2B5EF4-FFF2-40B4-BE49-F238E27FC236}">
                <a16:creationId xmlns:a16="http://schemas.microsoft.com/office/drawing/2014/main" id="{FE1ADFA2-E4CD-C8C1-35B3-2A923BB93D6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2"/>
          <a:stretch/>
        </p:blipFill>
        <p:spPr>
          <a:xfrm>
            <a:off x="7217229" y="-64410"/>
            <a:ext cx="5114348" cy="7404314"/>
          </a:xfrm>
          <a:prstGeom prst="rect">
            <a:avLst/>
          </a:prstGeom>
        </p:spPr>
      </p:pic>
      <p:grpSp>
        <p:nvGrpSpPr>
          <p:cNvPr id="4" name="Group 3">
            <a:extLst>
              <a:ext uri="{FF2B5EF4-FFF2-40B4-BE49-F238E27FC236}">
                <a16:creationId xmlns:a16="http://schemas.microsoft.com/office/drawing/2014/main" id="{1B72C396-B321-D09D-B9F7-E6A1FA85E1F8}"/>
              </a:ext>
            </a:extLst>
          </p:cNvPr>
          <p:cNvGrpSpPr/>
          <p:nvPr/>
        </p:nvGrpSpPr>
        <p:grpSpPr>
          <a:xfrm>
            <a:off x="-139578" y="-64412"/>
            <a:ext cx="12471155" cy="7514425"/>
            <a:chOff x="-108488" y="-64412"/>
            <a:chExt cx="12471155" cy="7514425"/>
          </a:xfrm>
        </p:grpSpPr>
        <p:pic>
          <p:nvPicPr>
            <p:cNvPr id="6" name="Picture 5" descr="A blue and grey triangle with black lines&#10;&#10;Description automatically generated">
              <a:extLst>
                <a:ext uri="{FF2B5EF4-FFF2-40B4-BE49-F238E27FC236}">
                  <a16:creationId xmlns:a16="http://schemas.microsoft.com/office/drawing/2014/main" id="{935320F8-9913-1FEE-446A-CFB5110CA28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5986485" y="1073831"/>
              <a:ext cx="7514424" cy="5237940"/>
            </a:xfrm>
            <a:prstGeom prst="rect">
              <a:avLst/>
            </a:prstGeom>
          </p:spPr>
        </p:pic>
        <p:sp>
          <p:nvSpPr>
            <p:cNvPr id="2" name="Rectangle 1">
              <a:extLst>
                <a:ext uri="{FF2B5EF4-FFF2-40B4-BE49-F238E27FC236}">
                  <a16:creationId xmlns:a16="http://schemas.microsoft.com/office/drawing/2014/main" id="{96D429CD-1102-C5B6-11F6-52F8EAA54539}"/>
                </a:ext>
              </a:extLst>
            </p:cNvPr>
            <p:cNvSpPr/>
            <p:nvPr/>
          </p:nvSpPr>
          <p:spPr>
            <a:xfrm>
              <a:off x="-108488" y="-64412"/>
              <a:ext cx="8729974" cy="7404316"/>
            </a:xfrm>
            <a:prstGeom prst="rect">
              <a:avLst/>
            </a:prstGeom>
            <a:solidFill>
              <a:srgbClr val="081F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descr="A screenshot of a survey&#10;&#10;Description automatically generated">
            <a:extLst>
              <a:ext uri="{FF2B5EF4-FFF2-40B4-BE49-F238E27FC236}">
                <a16:creationId xmlns:a16="http://schemas.microsoft.com/office/drawing/2014/main" id="{49302B89-5BBE-F669-9357-3E30E85F7F69}"/>
              </a:ext>
            </a:extLst>
          </p:cNvPr>
          <p:cNvPicPr>
            <a:picLocks noChangeAspect="1"/>
          </p:cNvPicPr>
          <p:nvPr/>
        </p:nvPicPr>
        <p:blipFill>
          <a:blip r:embed="rId5"/>
          <a:stretch>
            <a:fillRect/>
          </a:stretch>
        </p:blipFill>
        <p:spPr>
          <a:xfrm>
            <a:off x="440707" y="101600"/>
            <a:ext cx="9245456" cy="7074451"/>
          </a:xfrm>
          <a:prstGeom prst="rect">
            <a:avLst/>
          </a:prstGeom>
        </p:spPr>
      </p:pic>
    </p:spTree>
    <p:extLst>
      <p:ext uri="{BB962C8B-B14F-4D97-AF65-F5344CB8AC3E}">
        <p14:creationId xmlns:p14="http://schemas.microsoft.com/office/powerpoint/2010/main" val="2893840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431104" y="41536"/>
            <a:ext cx="10515600" cy="1325563"/>
          </a:xfrm>
        </p:spPr>
        <p:txBody>
          <a:bodyPr>
            <a:normAutofit/>
          </a:bodyPr>
          <a:lstStyle/>
          <a:p>
            <a:r>
              <a:rPr lang="en-US" dirty="0">
                <a:solidFill>
                  <a:srgbClr val="A31E37"/>
                </a:solidFill>
                <a:latin typeface="Museo Slab 500"/>
              </a:rPr>
              <a:t>2nd Year of the </a:t>
            </a:r>
            <a:r>
              <a:rPr lang="en-US" dirty="0" err="1">
                <a:solidFill>
                  <a:srgbClr val="A31E37"/>
                </a:solidFill>
                <a:latin typeface="Museo Slab 500"/>
              </a:rPr>
              <a:t>programme</a:t>
            </a:r>
            <a:endParaRPr lang="en-US" dirty="0"/>
          </a:p>
        </p:txBody>
      </p:sp>
      <p:sp>
        <p:nvSpPr>
          <p:cNvPr id="3" name="Subtitle 2">
            <a:extLst>
              <a:ext uri="{FF2B5EF4-FFF2-40B4-BE49-F238E27FC236}">
                <a16:creationId xmlns:a16="http://schemas.microsoft.com/office/drawing/2014/main" id="{8809CAAC-12EF-CC40-B138-1FA7D7094560}"/>
              </a:ext>
            </a:extLst>
          </p:cNvPr>
          <p:cNvSpPr>
            <a:spLocks noGrp="1"/>
          </p:cNvSpPr>
          <p:nvPr>
            <p:ph idx="1"/>
          </p:nvPr>
        </p:nvSpPr>
        <p:spPr>
          <a:xfrm>
            <a:off x="431105" y="1261955"/>
            <a:ext cx="9116861" cy="5833583"/>
          </a:xfrm>
        </p:spPr>
        <p:txBody>
          <a:bodyPr vert="horz" lIns="91440" tIns="45720" rIns="91440" bIns="45720" rtlCol="0" anchor="t">
            <a:normAutofit/>
          </a:bodyPr>
          <a:lstStyle/>
          <a:p>
            <a:r>
              <a:rPr lang="en-US" dirty="0">
                <a:solidFill>
                  <a:srgbClr val="081F40"/>
                </a:solidFill>
                <a:latin typeface="Open Sans Semibold"/>
                <a:ea typeface="Open Sans Semibold"/>
                <a:cs typeface="Open Sans Semibold"/>
              </a:rPr>
              <a:t>Experiential Learning</a:t>
            </a:r>
            <a:endParaRPr lang="en-US" dirty="0"/>
          </a:p>
          <a:p>
            <a:pPr lvl="1">
              <a:buFont typeface="Courier New" panose="020B0604020202020204" pitchFamily="34" charset="0"/>
              <a:buChar char="o"/>
            </a:pPr>
            <a:r>
              <a:rPr lang="en-US" dirty="0">
                <a:solidFill>
                  <a:srgbClr val="081F40"/>
                </a:solidFill>
                <a:latin typeface="Open Sans Semibold"/>
                <a:ea typeface="Open Sans Semibold"/>
                <a:cs typeface="Open Sans Semibold"/>
              </a:rPr>
              <a:t>Students can use internship, conferences, field placements, study abroad, research, co-curricular programs, etc.</a:t>
            </a:r>
            <a:endParaRPr lang="en-US" dirty="0">
              <a:solidFill>
                <a:srgbClr val="081F40"/>
              </a:solidFill>
              <a:ea typeface="Open Sans Semibold"/>
              <a:cs typeface="Open Sans Semibold"/>
            </a:endParaRPr>
          </a:p>
          <a:p>
            <a:r>
              <a:rPr lang="en-US" dirty="0">
                <a:solidFill>
                  <a:srgbClr val="081F40"/>
                </a:solidFill>
                <a:latin typeface="Open Sans Semibold"/>
                <a:ea typeface="Open Sans Semibold"/>
                <a:cs typeface="Open Sans Semibold"/>
              </a:rPr>
              <a:t>Co-Curricular Programs </a:t>
            </a:r>
            <a:endParaRPr lang="en-US" dirty="0">
              <a:solidFill>
                <a:srgbClr val="081F40"/>
              </a:solidFill>
              <a:ea typeface="Open Sans Semibold"/>
              <a:cs typeface="Open Sans Semibold"/>
            </a:endParaRPr>
          </a:p>
          <a:p>
            <a:pPr lvl="1">
              <a:buFont typeface="Courier New" panose="020B0604020202020204" pitchFamily="34" charset="0"/>
              <a:buChar char="o"/>
            </a:pPr>
            <a:r>
              <a:rPr lang="en-US" dirty="0">
                <a:solidFill>
                  <a:srgbClr val="081F40"/>
                </a:solidFill>
                <a:latin typeface="Open Sans Semibold"/>
                <a:ea typeface="Open Sans Semibold"/>
                <a:cs typeface="Open Sans Semibold"/>
              </a:rPr>
              <a:t>More out-of-the-classroom educational opportunities packaged into a co-curricular transcript.</a:t>
            </a:r>
          </a:p>
          <a:p>
            <a:r>
              <a:rPr lang="en-US" dirty="0">
                <a:solidFill>
                  <a:srgbClr val="081F40"/>
                </a:solidFill>
                <a:latin typeface="Open Sans Semibold"/>
                <a:ea typeface="Open Sans Semibold"/>
                <a:cs typeface="Open Sans Semibold"/>
              </a:rPr>
              <a:t>Assessment</a:t>
            </a:r>
            <a:endParaRPr lang="en-US" dirty="0">
              <a:solidFill>
                <a:srgbClr val="081F40"/>
              </a:solidFill>
              <a:ea typeface="Open Sans Semibold"/>
              <a:cs typeface="Open Sans Semibold"/>
            </a:endParaRPr>
          </a:p>
          <a:p>
            <a:pPr lvl="1">
              <a:buFont typeface="Courier New" panose="020B0604020202020204" pitchFamily="34" charset="0"/>
              <a:buChar char="o"/>
            </a:pPr>
            <a:r>
              <a:rPr lang="en-US" dirty="0">
                <a:solidFill>
                  <a:srgbClr val="081F40"/>
                </a:solidFill>
                <a:latin typeface="Open Sans Semibold"/>
                <a:ea typeface="Open Sans Semibold"/>
                <a:cs typeface="Open Sans Semibold"/>
              </a:rPr>
              <a:t>Supervisors can </a:t>
            </a:r>
            <a:r>
              <a:rPr lang="en-US" dirty="0" err="1">
                <a:solidFill>
                  <a:srgbClr val="081F40"/>
                </a:solidFill>
                <a:latin typeface="Open Sans Semibold"/>
                <a:ea typeface="Open Sans Semibold"/>
                <a:cs typeface="Open Sans Semibold"/>
              </a:rPr>
              <a:t>utilise</a:t>
            </a:r>
            <a:r>
              <a:rPr lang="en-US" dirty="0">
                <a:solidFill>
                  <a:srgbClr val="081F40"/>
                </a:solidFill>
                <a:latin typeface="Open Sans Semibold"/>
                <a:ea typeface="Open Sans Semibold"/>
                <a:cs typeface="Open Sans Semibold"/>
              </a:rPr>
              <a:t> this assessment of the 2nd Year experience to further develop areas of growth for students.  For example, students who need to grow in written communication will be asked to write a one-page reflection.</a:t>
            </a:r>
            <a:endParaRPr lang="en-US" dirty="0">
              <a:solidFill>
                <a:srgbClr val="081F40"/>
              </a:solidFill>
              <a:ea typeface="Open Sans Semibold"/>
              <a:cs typeface="Open Sans Semibold"/>
            </a:endParaRPr>
          </a:p>
        </p:txBody>
      </p:sp>
    </p:spTree>
    <p:extLst>
      <p:ext uri="{BB962C8B-B14F-4D97-AF65-F5344CB8AC3E}">
        <p14:creationId xmlns:p14="http://schemas.microsoft.com/office/powerpoint/2010/main" val="42788515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1583925" y="365125"/>
            <a:ext cx="10515600" cy="1325563"/>
          </a:xfrm>
        </p:spPr>
        <p:txBody>
          <a:bodyPr>
            <a:normAutofit/>
          </a:bodyPr>
          <a:lstStyle/>
          <a:p>
            <a:r>
              <a:rPr lang="en-US" dirty="0" err="1">
                <a:solidFill>
                  <a:srgbClr val="A31E37"/>
                </a:solidFill>
                <a:latin typeface="Museo Slab 500"/>
              </a:rPr>
              <a:t>Programme</a:t>
            </a:r>
            <a:r>
              <a:rPr lang="en-US" dirty="0">
                <a:solidFill>
                  <a:srgbClr val="A31E37"/>
                </a:solidFill>
                <a:latin typeface="Museo Slab 500"/>
              </a:rPr>
              <a:t> Assessment 2022-2023</a:t>
            </a:r>
            <a:endParaRPr lang="en-US" dirty="0">
              <a:solidFill>
                <a:srgbClr val="081F40"/>
              </a:solidFill>
            </a:endParaRPr>
          </a:p>
        </p:txBody>
      </p:sp>
      <p:sp>
        <p:nvSpPr>
          <p:cNvPr id="3" name="Subtitle 2">
            <a:extLst>
              <a:ext uri="{FF2B5EF4-FFF2-40B4-BE49-F238E27FC236}">
                <a16:creationId xmlns:a16="http://schemas.microsoft.com/office/drawing/2014/main" id="{8809CAAC-12EF-CC40-B138-1FA7D7094560}"/>
              </a:ext>
            </a:extLst>
          </p:cNvPr>
          <p:cNvSpPr>
            <a:spLocks noGrp="1"/>
          </p:cNvSpPr>
          <p:nvPr>
            <p:ph sz="half" idx="1"/>
          </p:nvPr>
        </p:nvSpPr>
        <p:spPr>
          <a:xfrm>
            <a:off x="1551214" y="1408686"/>
            <a:ext cx="9850564" cy="5286027"/>
          </a:xfrm>
        </p:spPr>
        <p:txBody>
          <a:bodyPr>
            <a:normAutofit/>
          </a:bodyPr>
          <a:lstStyle/>
          <a:p>
            <a:pPr rtl="0" fontAlgn="base">
              <a:spcBef>
                <a:spcPts val="0"/>
              </a:spcBef>
              <a:spcAft>
                <a:spcPts val="0"/>
              </a:spcAft>
            </a:pPr>
            <a:r>
              <a:rPr lang="en-US" b="0" dirty="0">
                <a:latin typeface="Open Sans" panose="020B0606030504020204" pitchFamily="34" charset="0"/>
                <a:ea typeface="Open Sans" panose="020B0606030504020204" pitchFamily="34" charset="0"/>
                <a:cs typeface="Open Sans" panose="020B0606030504020204" pitchFamily="34" charset="0"/>
              </a:rPr>
              <a:t>74% (17/23) student staff grew in at least 70% of the  learning outcomes.</a:t>
            </a:r>
            <a:endParaRPr lang="en-US" sz="2200" b="0" dirty="0">
              <a:latin typeface="Open Sans" panose="020B0606030504020204" pitchFamily="34" charset="0"/>
              <a:ea typeface="Open Sans" panose="020B0606030504020204" pitchFamily="34" charset="0"/>
              <a:cs typeface="Open Sans" panose="020B0606030504020204" pitchFamily="34" charset="0"/>
            </a:endParaRPr>
          </a:p>
          <a:p>
            <a:pPr lvl="1" fontAlgn="base">
              <a:spcBef>
                <a:spcPts val="0"/>
              </a:spcBef>
            </a:pPr>
            <a:r>
              <a:rPr lang="en-US" sz="2200" b="0" dirty="0">
                <a:latin typeface="Open Sans" panose="020B0606030504020204" pitchFamily="34" charset="0"/>
                <a:ea typeface="Open Sans" panose="020B0606030504020204" pitchFamily="34" charset="0"/>
                <a:cs typeface="Open Sans" panose="020B0606030504020204" pitchFamily="34" charset="0"/>
              </a:rPr>
              <a:t>The strongest learning outcomes, meaning the ones with the greatest number of students who either grew or started at the highest level and stayed the same, were career readiness, intercultural fluency, digital technology, and teamwork.</a:t>
            </a:r>
          </a:p>
          <a:p>
            <a:pPr lvl="1" fontAlgn="base">
              <a:spcBef>
                <a:spcPts val="0"/>
              </a:spcBef>
            </a:pPr>
            <a:r>
              <a:rPr lang="en-US" sz="2200" b="0" dirty="0">
                <a:latin typeface="Open Sans" panose="020B0606030504020204" pitchFamily="34" charset="0"/>
                <a:ea typeface="Open Sans" panose="020B0606030504020204" pitchFamily="34" charset="0"/>
                <a:cs typeface="Open Sans" panose="020B0606030504020204" pitchFamily="34" charset="0"/>
              </a:rPr>
              <a:t>Critical thinking, digital technology, and conversational competence were the learning outcome with the greatest number of students who showed growth.</a:t>
            </a:r>
          </a:p>
          <a:p>
            <a:pPr lvl="1" fontAlgn="base">
              <a:spcBef>
                <a:spcPts val="0"/>
              </a:spcBef>
            </a:pPr>
            <a:r>
              <a:rPr lang="en-US" sz="2200" b="0" dirty="0">
                <a:latin typeface="Open Sans" panose="020B0606030504020204" pitchFamily="34" charset="0"/>
                <a:ea typeface="Open Sans" panose="020B0606030504020204" pitchFamily="34" charset="0"/>
                <a:cs typeface="Open Sans" panose="020B0606030504020204" pitchFamily="34" charset="0"/>
              </a:rPr>
              <a:t>The greatest number of students showing </a:t>
            </a:r>
            <a:r>
              <a:rPr lang="en-US" sz="2200" dirty="0">
                <a:latin typeface="Open Sans" panose="020B0606030504020204" pitchFamily="34" charset="0"/>
                <a:ea typeface="Open Sans" panose="020B0606030504020204" pitchFamily="34" charset="0"/>
                <a:cs typeface="Open Sans" panose="020B0606030504020204" pitchFamily="34" charset="0"/>
              </a:rPr>
              <a:t>pro</a:t>
            </a:r>
            <a:r>
              <a:rPr lang="en-US" sz="2200" b="0" dirty="0">
                <a:latin typeface="Open Sans" panose="020B0606030504020204" pitchFamily="34" charset="0"/>
                <a:ea typeface="Open Sans" panose="020B0606030504020204" pitchFamily="34" charset="0"/>
                <a:cs typeface="Open Sans" panose="020B0606030504020204" pitchFamily="34" charset="0"/>
              </a:rPr>
              <a:t>gression occurred in the critical thinking learning outcome.</a:t>
            </a:r>
          </a:p>
          <a:p>
            <a:pPr rtl="0" fontAlgn="base">
              <a:spcBef>
                <a:spcPts val="0"/>
              </a:spcBef>
              <a:spcAft>
                <a:spcPts val="0"/>
              </a:spcAft>
            </a:pPr>
            <a:r>
              <a:rPr lang="en-US" b="0" dirty="0">
                <a:latin typeface="Open Sans" panose="020B0606030504020204" pitchFamily="34" charset="0"/>
                <a:ea typeface="Open Sans" panose="020B0606030504020204" pitchFamily="34" charset="0"/>
                <a:cs typeface="Open Sans" panose="020B0606030504020204" pitchFamily="34" charset="0"/>
              </a:rPr>
              <a:t>Off campus student retention significantly improved.</a:t>
            </a:r>
          </a:p>
        </p:txBody>
      </p:sp>
    </p:spTree>
    <p:extLst>
      <p:ext uri="{BB962C8B-B14F-4D97-AF65-F5344CB8AC3E}">
        <p14:creationId xmlns:p14="http://schemas.microsoft.com/office/powerpoint/2010/main" val="143463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D51DF7C-A44A-C7A5-20D3-65027FBC5C32}"/>
              </a:ext>
            </a:extLst>
          </p:cNvPr>
          <p:cNvPicPr>
            <a:picLocks noChangeAspect="1"/>
          </p:cNvPicPr>
          <p:nvPr/>
        </p:nvPicPr>
        <p:blipFill>
          <a:blip r:embed="rId2"/>
          <a:stretch>
            <a:fillRect/>
          </a:stretch>
        </p:blipFill>
        <p:spPr>
          <a:xfrm>
            <a:off x="5193384" y="0"/>
            <a:ext cx="9673847" cy="6839712"/>
          </a:xfrm>
          <a:prstGeom prst="rect">
            <a:avLst/>
          </a:prstGeom>
        </p:spPr>
      </p:pic>
      <p:sp>
        <p:nvSpPr>
          <p:cNvPr id="2" name="Title 1">
            <a:extLst>
              <a:ext uri="{FF2B5EF4-FFF2-40B4-BE49-F238E27FC236}">
                <a16:creationId xmlns:a16="http://schemas.microsoft.com/office/drawing/2014/main" id="{83CD4B9F-4E90-120C-9D71-5414FB4A998D}"/>
              </a:ext>
            </a:extLst>
          </p:cNvPr>
          <p:cNvSpPr>
            <a:spLocks noGrp="1"/>
          </p:cNvSpPr>
          <p:nvPr>
            <p:ph type="title"/>
          </p:nvPr>
        </p:nvSpPr>
        <p:spPr>
          <a:xfrm>
            <a:off x="640080" y="325369"/>
            <a:ext cx="4368602" cy="1956841"/>
          </a:xfrm>
        </p:spPr>
        <p:txBody>
          <a:bodyPr anchor="b">
            <a:normAutofit/>
          </a:bodyPr>
          <a:lstStyle/>
          <a:p>
            <a:r>
              <a:rPr lang="en-GB" sz="5400" dirty="0"/>
              <a:t>Two discussions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1470B8F-828E-FF2E-3CE7-13B64F58FE1B}"/>
              </a:ext>
            </a:extLst>
          </p:cNvPr>
          <p:cNvSpPr>
            <a:spLocks noGrp="1"/>
          </p:cNvSpPr>
          <p:nvPr>
            <p:ph idx="1"/>
          </p:nvPr>
        </p:nvSpPr>
        <p:spPr>
          <a:xfrm>
            <a:off x="640080" y="2872899"/>
            <a:ext cx="4243589" cy="3320668"/>
          </a:xfrm>
        </p:spPr>
        <p:txBody>
          <a:bodyPr>
            <a:normAutofit/>
          </a:bodyPr>
          <a:lstStyle/>
          <a:p>
            <a:r>
              <a:rPr lang="en-GB" sz="2200" dirty="0"/>
              <a:t>Understanding the US research around supporting and developing student staff</a:t>
            </a:r>
          </a:p>
          <a:p>
            <a:r>
              <a:rPr lang="en-GB" sz="2200" dirty="0"/>
              <a:t>Discussing the opportunities, risks and solutions to employing more students.</a:t>
            </a:r>
          </a:p>
        </p:txBody>
      </p:sp>
    </p:spTree>
    <p:extLst>
      <p:ext uri="{BB962C8B-B14F-4D97-AF65-F5344CB8AC3E}">
        <p14:creationId xmlns:p14="http://schemas.microsoft.com/office/powerpoint/2010/main" val="33731014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1646686" y="365125"/>
            <a:ext cx="9707113" cy="1325563"/>
          </a:xfrm>
        </p:spPr>
        <p:txBody>
          <a:bodyPr>
            <a:normAutofit/>
          </a:bodyPr>
          <a:lstStyle/>
          <a:p>
            <a:r>
              <a:rPr lang="en-US">
                <a:solidFill>
                  <a:srgbClr val="A31E37"/>
                </a:solidFill>
                <a:latin typeface="Museo Slab 500"/>
              </a:rPr>
              <a:t>On the Horizon</a:t>
            </a:r>
            <a:endParaRPr lang="en-US">
              <a:solidFill>
                <a:srgbClr val="081F40"/>
              </a:solidFill>
            </a:endParaRPr>
          </a:p>
        </p:txBody>
      </p:sp>
      <p:sp>
        <p:nvSpPr>
          <p:cNvPr id="3" name="Subtitle 2">
            <a:extLst>
              <a:ext uri="{FF2B5EF4-FFF2-40B4-BE49-F238E27FC236}">
                <a16:creationId xmlns:a16="http://schemas.microsoft.com/office/drawing/2014/main" id="{8809CAAC-12EF-CC40-B138-1FA7D7094560}"/>
              </a:ext>
            </a:extLst>
          </p:cNvPr>
          <p:cNvSpPr>
            <a:spLocks noGrp="1"/>
          </p:cNvSpPr>
          <p:nvPr>
            <p:ph idx="1"/>
          </p:nvPr>
        </p:nvSpPr>
        <p:spPr>
          <a:xfrm>
            <a:off x="2397866" y="1461633"/>
            <a:ext cx="8681621" cy="5031242"/>
          </a:xfrm>
        </p:spPr>
        <p:txBody>
          <a:bodyPr vert="horz" lIns="91440" tIns="45720" rIns="91440" bIns="45720" rtlCol="0" anchor="t">
            <a:normAutofit/>
          </a:bodyPr>
          <a:lstStyle/>
          <a:p>
            <a:r>
              <a:rPr lang="en-US" b="0" dirty="0">
                <a:latin typeface="Open Sans Semibold"/>
                <a:ea typeface="Open Sans Semibold"/>
                <a:cs typeface="Open Sans Semibold"/>
              </a:rPr>
              <a:t>Ongoing Assessment</a:t>
            </a:r>
          </a:p>
          <a:p>
            <a:r>
              <a:rPr lang="en-US" b="0" dirty="0">
                <a:latin typeface="Open Sans Semibold"/>
                <a:ea typeface="Open Sans Semibold"/>
                <a:cs typeface="Open Sans Semibold"/>
              </a:rPr>
              <a:t>Facilitation Guides</a:t>
            </a:r>
            <a:endParaRPr lang="en-US" dirty="0">
              <a:ea typeface="Open Sans Semibold"/>
              <a:cs typeface="Open Sans Semibold"/>
            </a:endParaRPr>
          </a:p>
          <a:p>
            <a:pPr lvl="1"/>
            <a:r>
              <a:rPr lang="en-US" sz="2800" b="0" dirty="0">
                <a:latin typeface="Open Sans Semibold"/>
                <a:ea typeface="Open Sans Semibold"/>
                <a:cs typeface="Open Sans Semibold"/>
              </a:rPr>
              <a:t>1:1 Conversations</a:t>
            </a:r>
            <a:endParaRPr lang="en-US" sz="2800" dirty="0">
              <a:ea typeface="Open Sans Semibold"/>
              <a:cs typeface="Open Sans Semibold"/>
            </a:endParaRPr>
          </a:p>
          <a:p>
            <a:pPr lvl="1"/>
            <a:r>
              <a:rPr lang="en-US" sz="2800" b="0" dirty="0">
                <a:latin typeface="Open Sans Semibold"/>
                <a:ea typeface="Open Sans Semibold"/>
                <a:cs typeface="Open Sans Semibold"/>
              </a:rPr>
              <a:t>Goal setting</a:t>
            </a:r>
          </a:p>
          <a:p>
            <a:r>
              <a:rPr lang="en-US" b="0" dirty="0">
                <a:latin typeface="Open Sans Semibold"/>
                <a:ea typeface="Open Sans Semibold"/>
                <a:cs typeface="Open Sans Semibold"/>
              </a:rPr>
              <a:t>Supervisor Development</a:t>
            </a:r>
            <a:endParaRPr lang="en-US" dirty="0">
              <a:ea typeface="Open Sans Semibold"/>
              <a:cs typeface="Open Sans Semibold"/>
            </a:endParaRPr>
          </a:p>
          <a:p>
            <a:pPr>
              <a:spcBef>
                <a:spcPts val="0"/>
              </a:spcBef>
            </a:pPr>
            <a:endParaRPr lang="en-US" b="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38106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9BDB-57F5-E7FD-C1B7-A0259D445530}"/>
              </a:ext>
            </a:extLst>
          </p:cNvPr>
          <p:cNvSpPr>
            <a:spLocks noGrp="1"/>
          </p:cNvSpPr>
          <p:nvPr>
            <p:ph type="title"/>
          </p:nvPr>
        </p:nvSpPr>
        <p:spPr>
          <a:xfrm>
            <a:off x="4127091" y="2766218"/>
            <a:ext cx="10515600" cy="1325563"/>
          </a:xfrm>
        </p:spPr>
        <p:txBody>
          <a:bodyPr/>
          <a:lstStyle/>
          <a:p>
            <a:r>
              <a:rPr lang="en-GB" dirty="0"/>
              <a:t>Lancaster time!</a:t>
            </a:r>
          </a:p>
        </p:txBody>
      </p:sp>
    </p:spTree>
    <p:extLst>
      <p:ext uri="{BB962C8B-B14F-4D97-AF65-F5344CB8AC3E}">
        <p14:creationId xmlns:p14="http://schemas.microsoft.com/office/powerpoint/2010/main" val="264956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5400" dirty="0"/>
              <a:t>The US research…the Before Times</a:t>
            </a:r>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809CAAC-12EF-CC40-B138-1FA7D7094560}"/>
              </a:ext>
            </a:extLst>
          </p:cNvPr>
          <p:cNvSpPr>
            <a:spLocks noGrp="1"/>
          </p:cNvSpPr>
          <p:nvPr>
            <p:ph sz="half" idx="1"/>
          </p:nvPr>
        </p:nvSpPr>
        <p:spPr>
          <a:xfrm>
            <a:off x="640080" y="2872899"/>
            <a:ext cx="4243589" cy="3320668"/>
          </a:xfrm>
        </p:spPr>
        <p:txBody>
          <a:bodyPr vert="horz" lIns="91440" tIns="45720" rIns="91440" bIns="45720" rtlCol="0">
            <a:normAutofit/>
          </a:bodyPr>
          <a:lstStyle/>
          <a:p>
            <a:pPr marL="0" fontAlgn="base">
              <a:spcBef>
                <a:spcPts val="0"/>
              </a:spcBef>
              <a:spcAft>
                <a:spcPts val="0"/>
              </a:spcAft>
            </a:pPr>
            <a:r>
              <a:rPr lang="en-US" sz="2000" dirty="0"/>
              <a:t>Unions</a:t>
            </a:r>
            <a:r>
              <a:rPr lang="en-US" sz="2000" b="0" dirty="0"/>
              <a:t> conducted performance evaluations, but…</a:t>
            </a:r>
          </a:p>
          <a:p>
            <a:pPr marL="742950" lvl="1" fontAlgn="base">
              <a:spcBef>
                <a:spcPts val="0"/>
              </a:spcBef>
              <a:spcAft>
                <a:spcPts val="1200"/>
              </a:spcAft>
            </a:pPr>
            <a:r>
              <a:rPr lang="en-US" sz="2000" b="0" dirty="0"/>
              <a:t>They weren’t based on learning outcomes</a:t>
            </a:r>
          </a:p>
          <a:p>
            <a:pPr marL="742950" lvl="1" fontAlgn="base">
              <a:spcBef>
                <a:spcPts val="0"/>
              </a:spcBef>
              <a:spcAft>
                <a:spcPts val="0"/>
              </a:spcAft>
            </a:pPr>
            <a:r>
              <a:rPr lang="en-US" sz="2000" b="0" dirty="0"/>
              <a:t>They weren’t consistent across service areas in the Union and University</a:t>
            </a:r>
          </a:p>
        </p:txBody>
      </p:sp>
      <p:pic>
        <p:nvPicPr>
          <p:cNvPr id="8" name="Picture 7" descr="White bulbs with a yellow one standing out">
            <a:extLst>
              <a:ext uri="{FF2B5EF4-FFF2-40B4-BE49-F238E27FC236}">
                <a16:creationId xmlns:a16="http://schemas.microsoft.com/office/drawing/2014/main" id="{A95E1804-1B95-CB0F-D583-C8E11932734E}"/>
              </a:ext>
            </a:extLst>
          </p:cNvPr>
          <p:cNvPicPr>
            <a:picLocks noChangeAspect="1"/>
          </p:cNvPicPr>
          <p:nvPr/>
        </p:nvPicPr>
        <p:blipFill>
          <a:blip r:embed="rId3"/>
          <a:srcRect l="8589" r="2445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3143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838200" y="365125"/>
            <a:ext cx="10515600" cy="1325563"/>
          </a:xfrm>
        </p:spPr>
        <p:txBody>
          <a:bodyPr>
            <a:normAutofit/>
          </a:bodyPr>
          <a:lstStyle/>
          <a:p>
            <a:r>
              <a:rPr lang="en-US" sz="2600">
                <a:latin typeface="Museo Slab 500"/>
              </a:rPr>
              <a:t>Program Overview</a:t>
            </a:r>
            <a:br>
              <a:rPr lang="en-US" sz="2600"/>
            </a:br>
            <a:br>
              <a:rPr lang="en-US" sz="2600"/>
            </a:br>
            <a:endParaRPr lang="en-US" sz="2600"/>
          </a:p>
        </p:txBody>
      </p:sp>
      <p:sp>
        <p:nvSpPr>
          <p:cNvPr id="6"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809CAAC-12EF-CC40-B138-1FA7D7094560}"/>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000" b="0" dirty="0">
                <a:latin typeface="Open Sans" panose="020B0606030504020204" pitchFamily="34" charset="0"/>
                <a:ea typeface="Open Sans" panose="020B0606030504020204" pitchFamily="34" charset="0"/>
                <a:cs typeface="Open Sans" panose="020B0606030504020204" pitchFamily="34" charset="0"/>
              </a:rPr>
              <a:t>Goal</a:t>
            </a:r>
          </a:p>
          <a:p>
            <a:pPr lvl="1">
              <a:buFont typeface="Courier New" panose="020B0604020202020204" pitchFamily="34" charset="0"/>
              <a:buChar char="o"/>
            </a:pPr>
            <a:r>
              <a:rPr lang="en-US" sz="2000" b="0" dirty="0">
                <a:latin typeface="Open Sans" panose="020B0606030504020204" pitchFamily="34" charset="0"/>
                <a:ea typeface="Open Sans" panose="020B0606030504020204" pitchFamily="34" charset="0"/>
                <a:cs typeface="Open Sans" panose="020B0606030504020204" pitchFamily="34" charset="0"/>
              </a:rPr>
              <a:t>To create a comprehensive student staff and leader experience by the development of outcomes, assessment, on and off boarding, training recognition, and other interventions</a:t>
            </a:r>
          </a:p>
          <a:p>
            <a:r>
              <a:rPr lang="en-US" sz="2000" b="0" dirty="0">
                <a:latin typeface="Open Sans" panose="020B0606030504020204" pitchFamily="34" charset="0"/>
                <a:ea typeface="Open Sans" panose="020B0606030504020204" pitchFamily="34" charset="0"/>
                <a:cs typeface="Open Sans" panose="020B0606030504020204" pitchFamily="34" charset="0"/>
              </a:rPr>
              <a:t>Accomplished</a:t>
            </a:r>
          </a:p>
          <a:p>
            <a:pPr lvl="1">
              <a:buFont typeface="Courier New" panose="020B0604020202020204" pitchFamily="34" charset="0"/>
              <a:buChar char="o"/>
            </a:pPr>
            <a:r>
              <a:rPr lang="en-US" sz="2000" b="0" dirty="0">
                <a:latin typeface="Open Sans" panose="020B0606030504020204" pitchFamily="34" charset="0"/>
                <a:ea typeface="Open Sans" panose="020B0606030504020204" pitchFamily="34" charset="0"/>
                <a:cs typeface="Open Sans" panose="020B0606030504020204" pitchFamily="34" charset="0"/>
              </a:rPr>
              <a:t>The development of the learning outcomes, development plan, and performance evaluation for undergraduate student staff</a:t>
            </a:r>
          </a:p>
          <a:p>
            <a:pPr lvl="1">
              <a:buFont typeface="Courier New" panose="020B0604020202020204" pitchFamily="34" charset="0"/>
              <a:buChar char="o"/>
            </a:pPr>
            <a:r>
              <a:rPr lang="en-US" sz="2000" b="0" dirty="0">
                <a:latin typeface="Open Sans" panose="020B0606030504020204" pitchFamily="34" charset="0"/>
                <a:ea typeface="Open Sans" panose="020B0606030504020204" pitchFamily="34" charset="0"/>
                <a:cs typeface="Open Sans" panose="020B0606030504020204" pitchFamily="34" charset="0"/>
              </a:rPr>
              <a:t>The development of learning outcomes and performance evaluation for graduate student staff</a:t>
            </a:r>
          </a:p>
          <a:p>
            <a:r>
              <a:rPr lang="en-US" sz="2000" b="0" dirty="0">
                <a:latin typeface="Open Sans" panose="020B0606030504020204" pitchFamily="34" charset="0"/>
                <a:ea typeface="Open Sans" panose="020B0606030504020204" pitchFamily="34" charset="0"/>
                <a:cs typeface="Open Sans" panose="020B0606030504020204" pitchFamily="34" charset="0"/>
              </a:rPr>
              <a:t>In Progress</a:t>
            </a:r>
          </a:p>
          <a:p>
            <a:pPr lvl="1">
              <a:buFont typeface="Courier New" panose="020B0604020202020204" pitchFamily="34" charset="0"/>
              <a:buChar char="o"/>
            </a:pPr>
            <a:r>
              <a:rPr lang="en-US" sz="2000" b="0" dirty="0">
                <a:latin typeface="Open Sans" panose="020B0606030504020204" pitchFamily="34" charset="0"/>
                <a:ea typeface="Open Sans" panose="020B0606030504020204" pitchFamily="34" charset="0"/>
                <a:cs typeface="Open Sans" panose="020B0606030504020204" pitchFamily="34" charset="0"/>
              </a:rPr>
              <a:t>The measurement of the success of the program </a:t>
            </a:r>
          </a:p>
          <a:p>
            <a:pPr lvl="1">
              <a:buFont typeface="Courier New" panose="020B0604020202020204" pitchFamily="34" charset="0"/>
              <a:buChar char="o"/>
            </a:pPr>
            <a:r>
              <a:rPr lang="en-US" sz="2000" b="0" dirty="0">
                <a:latin typeface="Open Sans" panose="020B0606030504020204" pitchFamily="34" charset="0"/>
                <a:ea typeface="Open Sans" panose="020B0606030504020204" pitchFamily="34" charset="0"/>
                <a:cs typeface="Open Sans" panose="020B0606030504020204" pitchFamily="34" charset="0"/>
              </a:rPr>
              <a:t>Making small adjustments based on supervisor feedback to streamline use</a:t>
            </a:r>
          </a:p>
        </p:txBody>
      </p:sp>
    </p:spTree>
    <p:extLst>
      <p:ext uri="{BB962C8B-B14F-4D97-AF65-F5344CB8AC3E}">
        <p14:creationId xmlns:p14="http://schemas.microsoft.com/office/powerpoint/2010/main" val="303765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640080" y="325369"/>
            <a:ext cx="4368602" cy="1956841"/>
          </a:xfrm>
        </p:spPr>
        <p:txBody>
          <a:bodyPr anchor="b">
            <a:normAutofit/>
          </a:bodyPr>
          <a:lstStyle/>
          <a:p>
            <a:r>
              <a:rPr lang="en-US" sz="5400">
                <a:latin typeface="Museo Slab 500"/>
              </a:rPr>
              <a:t>Research and Development</a:t>
            </a:r>
            <a:endParaRPr lang="en-US" sz="5400"/>
          </a:p>
        </p:txBody>
      </p:sp>
      <p:sp>
        <p:nvSpPr>
          <p:cNvPr id="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809CAAC-12EF-CC40-B138-1FA7D7094560}"/>
              </a:ext>
            </a:extLst>
          </p:cNvPr>
          <p:cNvSpPr>
            <a:spLocks noGrp="1"/>
          </p:cNvSpPr>
          <p:nvPr>
            <p:ph idx="1"/>
          </p:nvPr>
        </p:nvSpPr>
        <p:spPr>
          <a:xfrm>
            <a:off x="640080" y="2872899"/>
            <a:ext cx="4243589" cy="3320668"/>
          </a:xfrm>
        </p:spPr>
        <p:txBody>
          <a:bodyPr>
            <a:normAutofit/>
          </a:bodyPr>
          <a:lstStyle/>
          <a:p>
            <a:pPr rtl="0" fontAlgn="base">
              <a:spcBef>
                <a:spcPts val="0"/>
              </a:spcBef>
              <a:spcAft>
                <a:spcPts val="0"/>
              </a:spcAft>
              <a:buFont typeface="Arial" panose="020B0604020202020204" pitchFamily="34" charset="0"/>
              <a:buChar char="•"/>
            </a:pPr>
            <a:r>
              <a:rPr lang="en-US" sz="2200" b="0" dirty="0">
                <a:latin typeface="Open Sans" panose="020B0606030504020204" pitchFamily="34" charset="0"/>
                <a:ea typeface="Open Sans" panose="020B0606030504020204" pitchFamily="34" charset="0"/>
                <a:cs typeface="Open Sans" panose="020B0606030504020204" pitchFamily="34" charset="0"/>
              </a:rPr>
              <a:t>Professional Associations</a:t>
            </a:r>
          </a:p>
          <a:p>
            <a:pPr marL="742950" lvl="1" indent="-285750" rtl="0" fontAlgn="base">
              <a:spcBef>
                <a:spcPts val="0"/>
              </a:spcBef>
              <a:spcAft>
                <a:spcPts val="0"/>
              </a:spcAft>
              <a:buFont typeface="Arial" panose="020B0604020202020204" pitchFamily="34" charset="0"/>
              <a:buChar char="•"/>
            </a:pPr>
            <a:r>
              <a:rPr lang="en-US" sz="2200" b="0" dirty="0">
                <a:latin typeface="Open Sans" panose="020B0606030504020204" pitchFamily="34" charset="0"/>
                <a:ea typeface="Open Sans" panose="020B0606030504020204" pitchFamily="34" charset="0"/>
                <a:cs typeface="Open Sans" panose="020B0606030504020204" pitchFamily="34" charset="0"/>
              </a:rPr>
              <a:t>NACE Competencies </a:t>
            </a:r>
          </a:p>
          <a:p>
            <a:pPr rtl="0" fontAlgn="base">
              <a:spcBef>
                <a:spcPts val="0"/>
              </a:spcBef>
              <a:spcAft>
                <a:spcPts val="0"/>
              </a:spcAft>
              <a:buFont typeface="Arial" panose="020B0604020202020204" pitchFamily="34" charset="0"/>
              <a:buChar char="•"/>
            </a:pPr>
            <a:r>
              <a:rPr lang="en-US" sz="2200" b="0" dirty="0">
                <a:latin typeface="Open Sans" panose="020B0606030504020204" pitchFamily="34" charset="0"/>
                <a:ea typeface="Open Sans" panose="020B0606030504020204" pitchFamily="34" charset="0"/>
                <a:cs typeface="Open Sans" panose="020B0606030504020204" pitchFamily="34" charset="0"/>
              </a:rPr>
              <a:t>Student Centered</a:t>
            </a:r>
          </a:p>
          <a:p>
            <a:pPr marL="742950" lvl="1" indent="-285750" rtl="0" fontAlgn="base">
              <a:spcBef>
                <a:spcPts val="0"/>
              </a:spcBef>
              <a:spcAft>
                <a:spcPts val="0"/>
              </a:spcAft>
              <a:buFont typeface="Arial" panose="020B0604020202020204" pitchFamily="34" charset="0"/>
              <a:buChar char="•"/>
            </a:pPr>
            <a:r>
              <a:rPr lang="en-US" sz="2200" b="0" dirty="0">
                <a:latin typeface="Open Sans" panose="020B0606030504020204" pitchFamily="34" charset="0"/>
                <a:ea typeface="Open Sans" panose="020B0606030504020204" pitchFamily="34" charset="0"/>
                <a:cs typeface="Open Sans" panose="020B0606030504020204" pitchFamily="34" charset="0"/>
              </a:rPr>
              <a:t>First, what do we want our students to learn? </a:t>
            </a:r>
          </a:p>
          <a:p>
            <a:pPr marL="742950" lvl="1" indent="-285750" rtl="0" fontAlgn="base">
              <a:spcBef>
                <a:spcPts val="0"/>
              </a:spcBef>
              <a:spcAft>
                <a:spcPts val="0"/>
              </a:spcAft>
              <a:buFont typeface="Arial" panose="020B0604020202020204" pitchFamily="34" charset="0"/>
              <a:buChar char="•"/>
            </a:pPr>
            <a:r>
              <a:rPr lang="en-US" sz="2200" b="0" dirty="0">
                <a:latin typeface="Open Sans" panose="020B0606030504020204" pitchFamily="34" charset="0"/>
                <a:ea typeface="Open Sans" panose="020B0606030504020204" pitchFamily="34" charset="0"/>
                <a:cs typeface="Open Sans" panose="020B0606030504020204" pitchFamily="34" charset="0"/>
              </a:rPr>
              <a:t>Open to change </a:t>
            </a:r>
          </a:p>
          <a:p>
            <a:pPr rtl="0" fontAlgn="base">
              <a:spcBef>
                <a:spcPts val="0"/>
              </a:spcBef>
              <a:spcAft>
                <a:spcPts val="0"/>
              </a:spcAft>
              <a:buFont typeface="Arial" panose="020B0604020202020204" pitchFamily="34" charset="0"/>
              <a:buChar char="•"/>
            </a:pPr>
            <a:r>
              <a:rPr lang="en-US" sz="2200" b="0" dirty="0">
                <a:latin typeface="Open Sans" panose="020B0606030504020204" pitchFamily="34" charset="0"/>
                <a:ea typeface="Open Sans" panose="020B0606030504020204" pitchFamily="34" charset="0"/>
                <a:cs typeface="Open Sans" panose="020B0606030504020204" pitchFamily="34" charset="0"/>
              </a:rPr>
              <a:t>Healthy Debate</a:t>
            </a:r>
          </a:p>
          <a:p>
            <a:pPr marL="742950" lvl="1" indent="-285750" rtl="0" fontAlgn="base">
              <a:spcBef>
                <a:spcPts val="0"/>
              </a:spcBef>
              <a:spcAft>
                <a:spcPts val="0"/>
              </a:spcAft>
              <a:buFont typeface="Arial" panose="020B0604020202020204" pitchFamily="34" charset="0"/>
              <a:buChar char="•"/>
            </a:pPr>
            <a:r>
              <a:rPr lang="en-US" sz="2200" b="0" dirty="0">
                <a:latin typeface="Open Sans" panose="020B0606030504020204" pitchFamily="34" charset="0"/>
                <a:ea typeface="Open Sans" panose="020B0606030504020204" pitchFamily="34" charset="0"/>
                <a:cs typeface="Open Sans" panose="020B0606030504020204" pitchFamily="34" charset="0"/>
              </a:rPr>
              <a:t>Reasonable expectations</a:t>
            </a:r>
          </a:p>
          <a:p>
            <a:pPr marL="742950" lvl="1" indent="-285750" rtl="0" fontAlgn="base">
              <a:spcBef>
                <a:spcPts val="0"/>
              </a:spcBef>
              <a:spcAft>
                <a:spcPts val="1200"/>
              </a:spcAft>
              <a:buFont typeface="Arial" panose="020B0604020202020204" pitchFamily="34" charset="0"/>
              <a:buChar char="•"/>
            </a:pPr>
            <a:r>
              <a:rPr lang="en-US" sz="2200" b="0" dirty="0">
                <a:latin typeface="Open Sans" panose="020B0606030504020204" pitchFamily="34" charset="0"/>
                <a:ea typeface="Open Sans" panose="020B0606030504020204" pitchFamily="34" charset="0"/>
                <a:cs typeface="Open Sans" panose="020B0606030504020204" pitchFamily="34" charset="0"/>
              </a:rPr>
              <a:t>Measurable </a:t>
            </a:r>
          </a:p>
        </p:txBody>
      </p:sp>
      <p:pic>
        <p:nvPicPr>
          <p:cNvPr id="5" name="Picture 4" descr="Glasses on top of a book">
            <a:extLst>
              <a:ext uri="{FF2B5EF4-FFF2-40B4-BE49-F238E27FC236}">
                <a16:creationId xmlns:a16="http://schemas.microsoft.com/office/drawing/2014/main" id="{875408A1-2154-56A8-95B1-E0B4FCD81134}"/>
              </a:ext>
            </a:extLst>
          </p:cNvPr>
          <p:cNvPicPr>
            <a:picLocks noChangeAspect="1"/>
          </p:cNvPicPr>
          <p:nvPr/>
        </p:nvPicPr>
        <p:blipFill>
          <a:blip r:embed="rId3"/>
          <a:srcRect l="4108" r="294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7100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1699333" y="365125"/>
            <a:ext cx="10515600" cy="1325563"/>
          </a:xfrm>
        </p:spPr>
        <p:txBody>
          <a:bodyPr>
            <a:normAutofit/>
          </a:bodyPr>
          <a:lstStyle/>
          <a:p>
            <a:r>
              <a:rPr lang="en-US">
                <a:solidFill>
                  <a:srgbClr val="A31E37"/>
                </a:solidFill>
                <a:latin typeface="Museo Slab 500"/>
              </a:rPr>
              <a:t>Learning Outcomes</a:t>
            </a:r>
            <a:endParaRPr lang="en-US">
              <a:solidFill>
                <a:srgbClr val="A31E37"/>
              </a:solidFill>
            </a:endParaRPr>
          </a:p>
        </p:txBody>
      </p:sp>
      <p:sp>
        <p:nvSpPr>
          <p:cNvPr id="18" name="Google Shape;98;p20">
            <a:extLst>
              <a:ext uri="{FF2B5EF4-FFF2-40B4-BE49-F238E27FC236}">
                <a16:creationId xmlns:a16="http://schemas.microsoft.com/office/drawing/2014/main" id="{4BBB77A1-481D-4351-7CE1-F90266CDA776}"/>
              </a:ext>
            </a:extLst>
          </p:cNvPr>
          <p:cNvSpPr txBox="1">
            <a:spLocks/>
          </p:cNvSpPr>
          <p:nvPr/>
        </p:nvSpPr>
        <p:spPr>
          <a:xfrm>
            <a:off x="5293793" y="1796025"/>
            <a:ext cx="3117740" cy="4504897"/>
          </a:xfrm>
          <a:prstGeom prst="rect">
            <a:avLst/>
          </a:prstGeom>
        </p:spPr>
        <p:txBody>
          <a:bodyPr spcFirstLastPara="1" vert="horz" wrap="square" lIns="91425" tIns="91425" rIns="91425" bIns="91425" rtlCol="0" anchor="t" anchorCtr="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Open Sans Semibold"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Open Sans Semibold"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Open Sans Semibold"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Open Sans Semibold"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DOSA Learning Domains</a:t>
            </a:r>
          </a:p>
          <a:p>
            <a:pPr marL="590550" indent="-457200">
              <a:spcBef>
                <a:spcPts val="1200"/>
              </a:spcBef>
              <a:buClr>
                <a:srgbClr val="4A2268"/>
              </a:buClr>
              <a:buSzPts val="1500"/>
            </a:pPr>
            <a:r>
              <a:rPr lang="en-US" sz="2600"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Communication</a:t>
            </a:r>
          </a:p>
          <a:p>
            <a:pPr marL="590550" indent="-457200">
              <a:spcBef>
                <a:spcPts val="0"/>
              </a:spcBef>
              <a:buClr>
                <a:srgbClr val="4A2268"/>
              </a:buClr>
              <a:buSzPts val="1500"/>
            </a:pPr>
            <a:r>
              <a:rPr lang="en-US" sz="2600"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Critical Thinking</a:t>
            </a:r>
          </a:p>
          <a:p>
            <a:pPr marL="590550" indent="-457200">
              <a:spcBef>
                <a:spcPts val="0"/>
              </a:spcBef>
              <a:buClr>
                <a:srgbClr val="4A2268"/>
              </a:buClr>
              <a:buSzPts val="1500"/>
            </a:pPr>
            <a:r>
              <a:rPr lang="en-US" sz="2600"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Problem Solving</a:t>
            </a:r>
          </a:p>
          <a:p>
            <a:pPr marL="590550" indent="-457200">
              <a:spcBef>
                <a:spcPts val="0"/>
              </a:spcBef>
              <a:buClr>
                <a:srgbClr val="4A2268"/>
              </a:buClr>
              <a:buSzPts val="1500"/>
            </a:pPr>
            <a:r>
              <a:rPr lang="en-US" sz="2600"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Personal Development</a:t>
            </a:r>
          </a:p>
          <a:p>
            <a:pPr marL="590550" indent="-457200">
              <a:spcBef>
                <a:spcPts val="0"/>
              </a:spcBef>
              <a:buClr>
                <a:srgbClr val="4A2268"/>
              </a:buClr>
              <a:buSzPts val="1500"/>
            </a:pPr>
            <a:r>
              <a:rPr lang="en-US" sz="2600"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Integrative Learning </a:t>
            </a:r>
          </a:p>
          <a:p>
            <a:pPr marL="590550" indent="-457200">
              <a:spcBef>
                <a:spcPts val="0"/>
              </a:spcBef>
              <a:buClr>
                <a:srgbClr val="4A2268"/>
              </a:buClr>
              <a:buSzPts val="1500"/>
            </a:pPr>
            <a:r>
              <a:rPr lang="en-US" sz="2600"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Intercultural Fluency</a:t>
            </a:r>
          </a:p>
          <a:p>
            <a:pPr marL="590550" indent="-457200">
              <a:spcBef>
                <a:spcPts val="0"/>
              </a:spcBef>
              <a:buClr>
                <a:srgbClr val="4A2268"/>
              </a:buClr>
              <a:buSzPts val="1500"/>
            </a:pPr>
            <a:r>
              <a:rPr lang="en-US" sz="2600"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Civic Engagement</a:t>
            </a:r>
          </a:p>
        </p:txBody>
      </p:sp>
      <p:sp>
        <p:nvSpPr>
          <p:cNvPr id="19" name="Google Shape;99;p20">
            <a:extLst>
              <a:ext uri="{FF2B5EF4-FFF2-40B4-BE49-F238E27FC236}">
                <a16:creationId xmlns:a16="http://schemas.microsoft.com/office/drawing/2014/main" id="{A46BD8FD-7E32-2368-EAA0-6CB12C65DAFE}"/>
              </a:ext>
            </a:extLst>
          </p:cNvPr>
          <p:cNvSpPr txBox="1">
            <a:spLocks/>
          </p:cNvSpPr>
          <p:nvPr/>
        </p:nvSpPr>
        <p:spPr>
          <a:xfrm>
            <a:off x="1955715" y="1836130"/>
            <a:ext cx="2927727" cy="34164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Open Sans Semibold"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Open Sans Semibold"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Open Sans Semibold"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Open Sans Semibold"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260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NACE Competencies </a:t>
            </a:r>
          </a:p>
          <a:p>
            <a:pPr marL="476250" indent="-342900">
              <a:spcBef>
                <a:spcPts val="1200"/>
              </a:spcBef>
              <a:buClr>
                <a:srgbClr val="4A2268"/>
              </a:buClr>
              <a:buSzPts val="1500"/>
            </a:pPr>
            <a:r>
              <a:rPr lang="en-US" sz="2400" b="0">
                <a:solidFill>
                  <a:srgbClr val="001746"/>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Poppins"/>
              </a:rPr>
              <a:t>Career and Self Development </a:t>
            </a:r>
          </a:p>
          <a:p>
            <a:pPr marL="476250" indent="-342900">
              <a:spcBef>
                <a:spcPts val="0"/>
              </a:spcBef>
              <a:buClr>
                <a:srgbClr val="4A2268"/>
              </a:buClr>
              <a:buSzPts val="1500"/>
            </a:pPr>
            <a:r>
              <a:rPr lang="en-US" sz="2400" b="0">
                <a:solidFill>
                  <a:srgbClr val="001746"/>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Poppins"/>
              </a:rPr>
              <a:t>Communication </a:t>
            </a:r>
          </a:p>
          <a:p>
            <a:pPr marL="476250" indent="-342900">
              <a:spcBef>
                <a:spcPts val="0"/>
              </a:spcBef>
              <a:buClr>
                <a:srgbClr val="4A2268"/>
              </a:buClr>
              <a:buSzPts val="1500"/>
            </a:pPr>
            <a:r>
              <a:rPr lang="en-US" sz="2400" b="0">
                <a:solidFill>
                  <a:srgbClr val="001746"/>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Poppins"/>
              </a:rPr>
              <a:t>Critical thinking </a:t>
            </a:r>
          </a:p>
          <a:p>
            <a:pPr marL="476250" indent="-342900">
              <a:spcBef>
                <a:spcPts val="0"/>
              </a:spcBef>
              <a:buClr>
                <a:srgbClr val="4A2268"/>
              </a:buClr>
              <a:buSzPts val="1500"/>
            </a:pPr>
            <a:r>
              <a:rPr lang="en-US" sz="2400" b="0">
                <a:solidFill>
                  <a:srgbClr val="001746"/>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Poppins"/>
              </a:rPr>
              <a:t>Equity and Inclusion </a:t>
            </a:r>
          </a:p>
          <a:p>
            <a:pPr marL="476250" indent="-342900">
              <a:spcBef>
                <a:spcPts val="0"/>
              </a:spcBef>
              <a:buClr>
                <a:srgbClr val="4A2268"/>
              </a:buClr>
              <a:buSzPts val="1500"/>
            </a:pPr>
            <a:r>
              <a:rPr lang="en-US" sz="2400" b="0">
                <a:solidFill>
                  <a:srgbClr val="001746"/>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Poppins"/>
              </a:rPr>
              <a:t>Leadership </a:t>
            </a:r>
          </a:p>
          <a:p>
            <a:pPr marL="476250" indent="-342900">
              <a:spcBef>
                <a:spcPts val="0"/>
              </a:spcBef>
              <a:buClr>
                <a:srgbClr val="4A2268"/>
              </a:buClr>
              <a:buSzPts val="1500"/>
            </a:pPr>
            <a:r>
              <a:rPr lang="en-US" sz="2400" b="0">
                <a:solidFill>
                  <a:srgbClr val="001746"/>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Poppins"/>
              </a:rPr>
              <a:t>Professionalism </a:t>
            </a:r>
          </a:p>
          <a:p>
            <a:pPr marL="476250" indent="-342900">
              <a:spcBef>
                <a:spcPts val="0"/>
              </a:spcBef>
              <a:buClr>
                <a:srgbClr val="4A2268"/>
              </a:buClr>
              <a:buSzPts val="1500"/>
            </a:pPr>
            <a:r>
              <a:rPr lang="en-US" sz="2400" b="0">
                <a:solidFill>
                  <a:srgbClr val="001746"/>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Poppins"/>
              </a:rPr>
              <a:t>Teamwork </a:t>
            </a:r>
          </a:p>
          <a:p>
            <a:pPr marL="476250" indent="-342900">
              <a:spcBef>
                <a:spcPts val="0"/>
              </a:spcBef>
              <a:buClr>
                <a:srgbClr val="4A2268"/>
              </a:buClr>
              <a:buSzPts val="1500"/>
            </a:pPr>
            <a:r>
              <a:rPr lang="en-US" sz="2400" b="0">
                <a:solidFill>
                  <a:srgbClr val="001746"/>
                </a:solidFill>
                <a:highlight>
                  <a:srgbClr val="FFFFFF"/>
                </a:highlight>
                <a:latin typeface="Open Sans" panose="020B0606030504020204" pitchFamily="34" charset="0"/>
                <a:ea typeface="Open Sans" panose="020B0606030504020204" pitchFamily="34" charset="0"/>
                <a:cs typeface="Open Sans" panose="020B0606030504020204" pitchFamily="34" charset="0"/>
                <a:sym typeface="Poppins"/>
              </a:rPr>
              <a:t>Technology </a:t>
            </a:r>
            <a:endParaRPr lang="en-US"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endParaRPr>
          </a:p>
        </p:txBody>
      </p:sp>
      <p:sp>
        <p:nvSpPr>
          <p:cNvPr id="20" name="Google Shape;100;p20">
            <a:extLst>
              <a:ext uri="{FF2B5EF4-FFF2-40B4-BE49-F238E27FC236}">
                <a16:creationId xmlns:a16="http://schemas.microsoft.com/office/drawing/2014/main" id="{B1012B13-D829-9EE4-8F93-69BC17AEE8A1}"/>
              </a:ext>
            </a:extLst>
          </p:cNvPr>
          <p:cNvSpPr txBox="1">
            <a:spLocks/>
          </p:cNvSpPr>
          <p:nvPr/>
        </p:nvSpPr>
        <p:spPr>
          <a:xfrm>
            <a:off x="9074258" y="1861989"/>
            <a:ext cx="3117741" cy="4372968"/>
          </a:xfrm>
          <a:prstGeom prst="rect">
            <a:avLst/>
          </a:prstGeom>
        </p:spPr>
        <p:txBody>
          <a:bodyPr spcFirstLastPara="1" vert="horz" wrap="square" lIns="91425" tIns="91425" rIns="91425" bIns="91425" rtlCol="0" anchor="t" anchorCtr="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1" i="0" kern="1200">
                <a:solidFill>
                  <a:schemeClr val="tx1"/>
                </a:solidFill>
                <a:latin typeface="Open Sans Semibold" panose="020B06060305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i="0" kern="1200">
                <a:solidFill>
                  <a:schemeClr val="tx1"/>
                </a:solidFill>
                <a:latin typeface="Open Sans Semibold" panose="020B06060305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1" i="0" kern="1200">
                <a:solidFill>
                  <a:schemeClr val="tx1"/>
                </a:solidFill>
                <a:latin typeface="Open Sans Semibold" panose="020B06060305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Open Sans Semibold" panose="020B06060305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0" kern="1200">
                <a:solidFill>
                  <a:schemeClr val="tx1"/>
                </a:solidFill>
                <a:latin typeface="Open Sans Semibold" panose="020B06060305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RISE Learning Outcomes</a:t>
            </a:r>
          </a:p>
          <a:p>
            <a:pPr marL="591820" indent="-457200">
              <a:spcBef>
                <a:spcPts val="1200"/>
              </a:spcBef>
              <a:buClr>
                <a:srgbClr val="4A2268"/>
              </a:buClr>
              <a:buSzPct val="100000"/>
            </a:pPr>
            <a:r>
              <a:rPr lang="en-US"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Communication</a:t>
            </a:r>
          </a:p>
          <a:p>
            <a:pPr marL="591820" indent="-457200">
              <a:spcBef>
                <a:spcPts val="0"/>
              </a:spcBef>
              <a:buClr>
                <a:srgbClr val="4A2268"/>
              </a:buClr>
              <a:buSzPct val="100000"/>
            </a:pPr>
            <a:r>
              <a:rPr lang="en-US" b="0">
                <a:solidFill>
                  <a:srgbClr val="001746"/>
                </a:solidFill>
                <a:latin typeface="Open Sans" panose="020B0606030504020204" pitchFamily="34" charset="0"/>
                <a:ea typeface="Open Sans" panose="020B0606030504020204" pitchFamily="34" charset="0"/>
                <a:cs typeface="Open Sans" panose="020B0606030504020204" pitchFamily="34" charset="0"/>
                <a:sym typeface="Poppins"/>
              </a:rPr>
              <a:t>Critical Thinking</a:t>
            </a:r>
          </a:p>
          <a:p>
            <a:pPr marL="591820" indent="-457200">
              <a:spcBef>
                <a:spcPts val="0"/>
              </a:spcBef>
              <a:buClr>
                <a:srgbClr val="4A2268"/>
              </a:buClr>
              <a:buSzPct val="100000"/>
            </a:pPr>
            <a:r>
              <a:rPr lang="en-US" b="0">
                <a:solidFill>
                  <a:srgbClr val="001746"/>
                </a:solidFill>
                <a:highlight>
                  <a:schemeClr val="lt1"/>
                </a:highlight>
                <a:latin typeface="Open Sans" panose="020B0606030504020204" pitchFamily="34" charset="0"/>
                <a:ea typeface="Open Sans" panose="020B0606030504020204" pitchFamily="34" charset="0"/>
                <a:cs typeface="Open Sans" panose="020B0606030504020204" pitchFamily="34" charset="0"/>
                <a:sym typeface="Poppins"/>
              </a:rPr>
              <a:t>Digital Technology</a:t>
            </a:r>
          </a:p>
          <a:p>
            <a:pPr marL="591820" indent="-457200">
              <a:spcBef>
                <a:spcPts val="0"/>
              </a:spcBef>
              <a:buClr>
                <a:srgbClr val="4A2268"/>
              </a:buClr>
              <a:buSzPct val="100000"/>
            </a:pPr>
            <a:r>
              <a:rPr lang="en-US" b="0">
                <a:solidFill>
                  <a:srgbClr val="001746"/>
                </a:solidFill>
                <a:highlight>
                  <a:schemeClr val="lt1"/>
                </a:highlight>
                <a:latin typeface="Open Sans" panose="020B0606030504020204" pitchFamily="34" charset="0"/>
                <a:ea typeface="Open Sans" panose="020B0606030504020204" pitchFamily="34" charset="0"/>
                <a:cs typeface="Open Sans" panose="020B0606030504020204" pitchFamily="34" charset="0"/>
                <a:sym typeface="Poppins"/>
              </a:rPr>
              <a:t>Interpersonal Skills</a:t>
            </a:r>
          </a:p>
          <a:p>
            <a:pPr marL="591820" indent="-457200">
              <a:spcBef>
                <a:spcPts val="0"/>
              </a:spcBef>
              <a:buClr>
                <a:srgbClr val="4A2268"/>
              </a:buClr>
              <a:buSzPct val="100000"/>
            </a:pPr>
            <a:r>
              <a:rPr lang="en-US" b="0">
                <a:solidFill>
                  <a:srgbClr val="001746"/>
                </a:solidFill>
                <a:highlight>
                  <a:schemeClr val="lt1"/>
                </a:highlight>
                <a:latin typeface="Open Sans" panose="020B0606030504020204" pitchFamily="34" charset="0"/>
                <a:ea typeface="Open Sans" panose="020B0606030504020204" pitchFamily="34" charset="0"/>
                <a:cs typeface="Open Sans" panose="020B0606030504020204" pitchFamily="34" charset="0"/>
                <a:sym typeface="Poppins"/>
              </a:rPr>
              <a:t>Accountability, Professionalism, Work Ethic</a:t>
            </a:r>
          </a:p>
          <a:p>
            <a:pPr marL="591820" indent="-457200">
              <a:spcBef>
                <a:spcPts val="0"/>
              </a:spcBef>
              <a:buClr>
                <a:srgbClr val="4A2268"/>
              </a:buClr>
              <a:buSzPct val="100000"/>
            </a:pPr>
            <a:r>
              <a:rPr lang="en-US" b="0">
                <a:solidFill>
                  <a:srgbClr val="001746"/>
                </a:solidFill>
                <a:highlight>
                  <a:schemeClr val="lt1"/>
                </a:highlight>
                <a:latin typeface="Open Sans" panose="020B0606030504020204" pitchFamily="34" charset="0"/>
                <a:ea typeface="Open Sans" panose="020B0606030504020204" pitchFamily="34" charset="0"/>
                <a:cs typeface="Open Sans" panose="020B0606030504020204" pitchFamily="34" charset="0"/>
                <a:sym typeface="Poppins"/>
              </a:rPr>
              <a:t>Intercultural Fluency </a:t>
            </a:r>
          </a:p>
          <a:p>
            <a:pPr marL="591820" indent="-457200">
              <a:spcBef>
                <a:spcPts val="0"/>
              </a:spcBef>
              <a:buClr>
                <a:srgbClr val="4A2268"/>
              </a:buClr>
              <a:buSzPct val="100000"/>
            </a:pPr>
            <a:r>
              <a:rPr lang="en-US" b="0">
                <a:solidFill>
                  <a:srgbClr val="001746"/>
                </a:solidFill>
                <a:highlight>
                  <a:schemeClr val="lt1"/>
                </a:highlight>
                <a:latin typeface="Open Sans" panose="020B0606030504020204" pitchFamily="34" charset="0"/>
                <a:ea typeface="Open Sans" panose="020B0606030504020204" pitchFamily="34" charset="0"/>
                <a:cs typeface="Open Sans" panose="020B0606030504020204" pitchFamily="34" charset="0"/>
                <a:sym typeface="Poppins"/>
              </a:rPr>
              <a:t>Career Readiness</a:t>
            </a:r>
          </a:p>
          <a:p>
            <a:pPr marL="591820" indent="-457200">
              <a:spcBef>
                <a:spcPts val="0"/>
              </a:spcBef>
              <a:buClr>
                <a:srgbClr val="4A2268"/>
              </a:buClr>
              <a:buSzPct val="100000"/>
            </a:pPr>
            <a:r>
              <a:rPr lang="en-US" b="0">
                <a:solidFill>
                  <a:srgbClr val="001746"/>
                </a:solidFill>
                <a:highlight>
                  <a:schemeClr val="lt1"/>
                </a:highlight>
                <a:latin typeface="Open Sans" panose="020B0606030504020204" pitchFamily="34" charset="0"/>
                <a:ea typeface="Open Sans" panose="020B0606030504020204" pitchFamily="34" charset="0"/>
                <a:cs typeface="Open Sans" panose="020B0606030504020204" pitchFamily="34" charset="0"/>
                <a:sym typeface="Poppins"/>
              </a:rPr>
              <a:t>Leadership: Year 2+ </a:t>
            </a:r>
          </a:p>
        </p:txBody>
      </p:sp>
      <p:sp>
        <p:nvSpPr>
          <p:cNvPr id="21" name="Google Shape;101;p20">
            <a:extLst>
              <a:ext uri="{FF2B5EF4-FFF2-40B4-BE49-F238E27FC236}">
                <a16:creationId xmlns:a16="http://schemas.microsoft.com/office/drawing/2014/main" id="{8AD82CE1-A651-2D36-577B-D8B95756B798}"/>
              </a:ext>
            </a:extLst>
          </p:cNvPr>
          <p:cNvSpPr/>
          <p:nvPr/>
        </p:nvSpPr>
        <p:spPr>
          <a:xfrm>
            <a:off x="4220717" y="1836130"/>
            <a:ext cx="867900" cy="514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solidFill>
                <a:srgbClr val="001746"/>
              </a:solidFill>
            </a:endParaRPr>
          </a:p>
        </p:txBody>
      </p:sp>
      <p:sp>
        <p:nvSpPr>
          <p:cNvPr id="22" name="Google Shape;102;p20">
            <a:extLst>
              <a:ext uri="{FF2B5EF4-FFF2-40B4-BE49-F238E27FC236}">
                <a16:creationId xmlns:a16="http://schemas.microsoft.com/office/drawing/2014/main" id="{7222830D-75E5-15D1-3683-54F48D70C67D}"/>
              </a:ext>
            </a:extLst>
          </p:cNvPr>
          <p:cNvSpPr/>
          <p:nvPr/>
        </p:nvSpPr>
        <p:spPr>
          <a:xfrm>
            <a:off x="8206358" y="1775864"/>
            <a:ext cx="867900" cy="514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lang="en-US">
              <a:solidFill>
                <a:srgbClr val="001746"/>
              </a:solidFill>
            </a:endParaRPr>
          </a:p>
        </p:txBody>
      </p:sp>
    </p:spTree>
    <p:extLst>
      <p:ext uri="{BB962C8B-B14F-4D97-AF65-F5344CB8AC3E}">
        <p14:creationId xmlns:p14="http://schemas.microsoft.com/office/powerpoint/2010/main" val="788347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716758DA-B686-FC3B-4511-8F06AE7CE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375" y="0"/>
            <a:ext cx="872966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7CEAAD95-717B-5C63-1695-D15AE3BBA44A}"/>
              </a:ext>
            </a:extLst>
          </p:cNvPr>
          <p:cNvSpPr/>
          <p:nvPr/>
        </p:nvSpPr>
        <p:spPr>
          <a:xfrm>
            <a:off x="4896463" y="3355260"/>
            <a:ext cx="2374490" cy="2485103"/>
          </a:xfrm>
          <a:prstGeom prst="ellipse">
            <a:avLst/>
          </a:prstGeom>
          <a:solidFill>
            <a:srgbClr val="4314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8164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EEED14-CB83-9748-BB2B-F336257F00C1}"/>
              </a:ext>
            </a:extLst>
          </p:cNvPr>
          <p:cNvSpPr>
            <a:spLocks noGrp="1"/>
          </p:cNvSpPr>
          <p:nvPr>
            <p:ph type="title"/>
          </p:nvPr>
        </p:nvSpPr>
        <p:spPr>
          <a:xfrm>
            <a:off x="841248" y="548640"/>
            <a:ext cx="3600860" cy="5431536"/>
          </a:xfrm>
        </p:spPr>
        <p:txBody>
          <a:bodyPr>
            <a:normAutofit/>
          </a:bodyPr>
          <a:lstStyle/>
          <a:p>
            <a:r>
              <a:rPr lang="en-US" sz="5400" dirty="0">
                <a:latin typeface="Museo Slab 500"/>
              </a:rPr>
              <a:t>In Your Hands</a:t>
            </a:r>
            <a:endParaRPr lang="en-US" sz="5400" dirty="0"/>
          </a:p>
        </p:txBody>
      </p:sp>
      <p:sp>
        <p:nvSpPr>
          <p:cNvPr id="24"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8809CAAC-12EF-CC40-B138-1FA7D7094560}"/>
              </a:ext>
            </a:extLst>
          </p:cNvPr>
          <p:cNvSpPr>
            <a:spLocks noGrp="1"/>
          </p:cNvSpPr>
          <p:nvPr>
            <p:ph idx="1"/>
          </p:nvPr>
        </p:nvSpPr>
        <p:spPr>
          <a:xfrm>
            <a:off x="5126418" y="552091"/>
            <a:ext cx="6224335" cy="5431536"/>
          </a:xfrm>
        </p:spPr>
        <p:txBody>
          <a:bodyPr vert="horz" lIns="91440" tIns="45720" rIns="91440" bIns="45720" rtlCol="0" anchor="ctr">
            <a:normAutofit/>
          </a:bodyPr>
          <a:lstStyle/>
          <a:p>
            <a:r>
              <a:rPr lang="en-US" sz="2000">
                <a:latin typeface="Open Sans Semibold"/>
                <a:ea typeface="Open Sans Semibold"/>
                <a:cs typeface="Open Sans Semibold"/>
              </a:rPr>
              <a:t>Performance Evaluation</a:t>
            </a:r>
            <a:endParaRPr lang="en-US" sz="2000"/>
          </a:p>
          <a:p>
            <a:pPr lvl="1">
              <a:buFont typeface="Courier New" panose="020B0604020202020204" pitchFamily="34" charset="0"/>
              <a:buChar char="o"/>
            </a:pPr>
            <a:r>
              <a:rPr lang="en-US" sz="2000">
                <a:latin typeface="Open Sans Semibold"/>
                <a:ea typeface="Open Sans Semibold"/>
                <a:cs typeface="Open Sans Semibold"/>
              </a:rPr>
              <a:t>Students use the performance evaluation rubrics to self-evaluate at least three times a year.</a:t>
            </a:r>
            <a:endParaRPr lang="en-US" sz="2000"/>
          </a:p>
          <a:p>
            <a:r>
              <a:rPr lang="en-US" sz="2000">
                <a:latin typeface="Open Sans Semibold"/>
                <a:ea typeface="Open Sans Semibold"/>
                <a:cs typeface="Open Sans Semibold"/>
              </a:rPr>
              <a:t>Development Plan</a:t>
            </a:r>
            <a:endParaRPr lang="en-US" sz="2000">
              <a:ea typeface="Open Sans Semibold"/>
              <a:cs typeface="Open Sans Semibold"/>
            </a:endParaRPr>
          </a:p>
          <a:p>
            <a:pPr lvl="1">
              <a:buFont typeface="Courier New" panose="020B0604020202020204" pitchFamily="34" charset="0"/>
              <a:buChar char="o"/>
            </a:pPr>
            <a:r>
              <a:rPr lang="en-US" sz="2000">
                <a:latin typeface="Open Sans Semibold"/>
                <a:ea typeface="Open Sans Semibold"/>
                <a:cs typeface="Open Sans Semibold"/>
              </a:rPr>
              <a:t>A tool to provide the supervisor and student with a snapshot of their growth and progress throughout the year. The supervisor reviews each student's self-evaluation, adds their own score and comments, and records averages.</a:t>
            </a:r>
            <a:endParaRPr lang="en-US" sz="2000"/>
          </a:p>
          <a:p>
            <a:r>
              <a:rPr lang="en-US" sz="2000">
                <a:latin typeface="Open Sans Semibold"/>
                <a:ea typeface="Open Sans Semibold"/>
                <a:cs typeface="Open Sans Semibold"/>
              </a:rPr>
              <a:t>The Key</a:t>
            </a:r>
            <a:endParaRPr lang="en-US" sz="2000">
              <a:ea typeface="Open Sans Semibold"/>
              <a:cs typeface="Open Sans Semibold"/>
            </a:endParaRPr>
          </a:p>
          <a:p>
            <a:pPr lvl="1">
              <a:buFont typeface="Courier New" panose="020B0604020202020204" pitchFamily="34" charset="0"/>
              <a:buChar char="o"/>
            </a:pPr>
            <a:r>
              <a:rPr lang="en-US" sz="2000">
                <a:latin typeface="Open Sans Semibold"/>
                <a:ea typeface="Open Sans Semibold"/>
                <a:cs typeface="Open Sans Semibold"/>
              </a:rPr>
              <a:t>This document supports supervisors in the performance evaluation process. Instructions are given on how to input information into the corresponding development plan.</a:t>
            </a:r>
          </a:p>
        </p:txBody>
      </p:sp>
    </p:spTree>
    <p:extLst>
      <p:ext uri="{BB962C8B-B14F-4D97-AF65-F5344CB8AC3E}">
        <p14:creationId xmlns:p14="http://schemas.microsoft.com/office/powerpoint/2010/main" val="3222953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up of a rope&#10;&#10;Description automatically generated">
            <a:extLst>
              <a:ext uri="{FF2B5EF4-FFF2-40B4-BE49-F238E27FC236}">
                <a16:creationId xmlns:a16="http://schemas.microsoft.com/office/drawing/2014/main" id="{A444B82C-C292-912A-0CDA-840293D164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788178" y="1"/>
            <a:ext cx="4403822" cy="6858000"/>
          </a:xfrm>
          <a:prstGeom prst="rect">
            <a:avLst/>
          </a:prstGeom>
        </p:spPr>
      </p:pic>
      <p:pic>
        <p:nvPicPr>
          <p:cNvPr id="12" name="Picture 11" descr="A red and grey triangle with black lines&#10;&#10;Description automatically generated">
            <a:extLst>
              <a:ext uri="{FF2B5EF4-FFF2-40B4-BE49-F238E27FC236}">
                <a16:creationId xmlns:a16="http://schemas.microsoft.com/office/drawing/2014/main" id="{E9E5156B-407B-0715-464D-7B55FBECA9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6228224" y="894220"/>
            <a:ext cx="6858000" cy="5069553"/>
          </a:xfrm>
          <a:prstGeom prst="rect">
            <a:avLst/>
          </a:prstGeom>
        </p:spPr>
      </p:pic>
      <p:pic>
        <p:nvPicPr>
          <p:cNvPr id="15" name="Picture 14" descr="A white circle with black text and purple letters&#10;&#10;Description automatically generated">
            <a:extLst>
              <a:ext uri="{FF2B5EF4-FFF2-40B4-BE49-F238E27FC236}">
                <a16:creationId xmlns:a16="http://schemas.microsoft.com/office/drawing/2014/main" id="{751B0414-EEA0-9B9C-742A-A2A46BF7FCF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70086" y="901561"/>
            <a:ext cx="4403822" cy="4403822"/>
          </a:xfrm>
          <a:prstGeom prst="rect">
            <a:avLst/>
          </a:prstGeom>
        </p:spPr>
      </p:pic>
      <p:sp>
        <p:nvSpPr>
          <p:cNvPr id="2" name="Rectangle 1">
            <a:extLst>
              <a:ext uri="{FF2B5EF4-FFF2-40B4-BE49-F238E27FC236}">
                <a16:creationId xmlns:a16="http://schemas.microsoft.com/office/drawing/2014/main" id="{3250CB5A-387A-30E1-AAAA-66EAFD17F071}"/>
              </a:ext>
            </a:extLst>
          </p:cNvPr>
          <p:cNvSpPr/>
          <p:nvPr/>
        </p:nvSpPr>
        <p:spPr>
          <a:xfrm>
            <a:off x="0" y="0"/>
            <a:ext cx="9078686" cy="6858000"/>
          </a:xfrm>
          <a:prstGeom prst="rect">
            <a:avLst/>
          </a:prstGeom>
          <a:solidFill>
            <a:srgbClr val="A31E3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90D7F80B-F4E4-39C7-6B9A-6159AF4039B5}"/>
              </a:ext>
            </a:extLst>
          </p:cNvPr>
          <p:cNvSpPr>
            <a:spLocks noGrp="1"/>
          </p:cNvSpPr>
          <p:nvPr>
            <p:ph type="ctrTitle"/>
          </p:nvPr>
        </p:nvSpPr>
        <p:spPr>
          <a:xfrm>
            <a:off x="891710" y="645663"/>
            <a:ext cx="7774464" cy="5100554"/>
          </a:xfrm>
        </p:spPr>
        <p:txBody>
          <a:bodyPr>
            <a:normAutofit/>
          </a:bodyPr>
          <a:lstStyle/>
          <a:p>
            <a:pPr algn="l"/>
            <a:r>
              <a:rPr lang="en-US" sz="9600" b="1">
                <a:solidFill>
                  <a:schemeClr val="bg1"/>
                </a:solidFill>
                <a:latin typeface="Museo Slab 500" panose="02000000000000000000"/>
              </a:rPr>
              <a:t>Performance </a:t>
            </a:r>
            <a:br>
              <a:rPr lang="en-US" sz="9600" b="1">
                <a:solidFill>
                  <a:schemeClr val="bg1"/>
                </a:solidFill>
                <a:latin typeface="Museo Slab 500" panose="02000000000000000000"/>
              </a:rPr>
            </a:br>
            <a:r>
              <a:rPr lang="en-US" sz="9600" b="1">
                <a:solidFill>
                  <a:schemeClr val="bg1"/>
                </a:solidFill>
                <a:latin typeface="Museo Slab 500" panose="02000000000000000000"/>
              </a:rPr>
              <a:t>Evaluations</a:t>
            </a:r>
            <a:br>
              <a:rPr lang="en-US"/>
            </a:br>
            <a:endParaRPr lang="en-US">
              <a:solidFill>
                <a:schemeClr val="bg1"/>
              </a:solidFill>
            </a:endParaRPr>
          </a:p>
        </p:txBody>
      </p:sp>
    </p:spTree>
    <p:extLst>
      <p:ext uri="{BB962C8B-B14F-4D97-AF65-F5344CB8AC3E}">
        <p14:creationId xmlns:p14="http://schemas.microsoft.com/office/powerpoint/2010/main" val="897621791"/>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855e11d-6835-4420-a3c7-44ad813ce261" xsi:nil="true"/>
    <lcf76f155ced4ddcb4097134ff3c332f xmlns="9db9e99a-054f-4c01-96fb-28d588214468">
      <Terms xmlns="http://schemas.microsoft.com/office/infopath/2007/PartnerControls"/>
    </lcf76f155ced4ddcb4097134ff3c332f>
    <SharedWithUsers xmlns="8855e11d-6835-4420-a3c7-44ad813ce261">
      <UserInfo>
        <DisplayName>Stacey Givens</DisplayName>
        <AccountId>29123</AccountId>
        <AccountType/>
      </UserInfo>
      <UserInfo>
        <DisplayName>Justin Rudisille</DisplayName>
        <AccountId>50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B35E57933C5EE418B321F70D59307C8" ma:contentTypeVersion="18" ma:contentTypeDescription="Create a new document." ma:contentTypeScope="" ma:versionID="0fd81bc4bcee8b1cfa80bac32f093b88">
  <xsd:schema xmlns:xsd="http://www.w3.org/2001/XMLSchema" xmlns:xs="http://www.w3.org/2001/XMLSchema" xmlns:p="http://schemas.microsoft.com/office/2006/metadata/properties" xmlns:ns2="9db9e99a-054f-4c01-96fb-28d588214468" xmlns:ns3="8855e11d-6835-4420-a3c7-44ad813ce261" targetNamespace="http://schemas.microsoft.com/office/2006/metadata/properties" ma:root="true" ma:fieldsID="593fb177944b511f509abbd3f2d8cd35" ns2:_="" ns3:_="">
    <xsd:import namespace="9db9e99a-054f-4c01-96fb-28d588214468"/>
    <xsd:import namespace="8855e11d-6835-4420-a3c7-44ad813ce26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b9e99a-054f-4c01-96fb-28d5882144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feaa485-091a-453e-9962-d1ee3888fd2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855e11d-6835-4420-a3c7-44ad813ce26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b78fa32-5698-4024-b350-2b3d25dff343}" ma:internalName="TaxCatchAll" ma:showField="CatchAllData" ma:web="8855e11d-6835-4420-a3c7-44ad813ce2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B03BBB-7883-4B03-9852-C55C49F06E12}">
  <ds:schemaRefs>
    <ds:schemaRef ds:uri="http://schemas.microsoft.com/office/2006/metadata/properties"/>
    <ds:schemaRef ds:uri="http://www.w3.org/2000/xmlns/"/>
    <ds:schemaRef ds:uri="8855e11d-6835-4420-a3c7-44ad813ce261"/>
    <ds:schemaRef ds:uri="http://www.w3.org/2001/XMLSchema-instance"/>
    <ds:schemaRef ds:uri="9db9e99a-054f-4c01-96fb-28d588214468"/>
    <ds:schemaRef ds:uri="http://schemas.microsoft.com/office/infopath/2007/PartnerControls"/>
  </ds:schemaRefs>
</ds:datastoreItem>
</file>

<file path=customXml/itemProps2.xml><?xml version="1.0" encoding="utf-8"?>
<ds:datastoreItem xmlns:ds="http://schemas.openxmlformats.org/officeDocument/2006/customXml" ds:itemID="{922FE895-79FB-49D9-B034-F30D7E2CBAE1}">
  <ds:schemaRefs>
    <ds:schemaRef ds:uri="http://schemas.microsoft.com/sharepoint/v3/contenttype/forms"/>
  </ds:schemaRefs>
</ds:datastoreItem>
</file>

<file path=customXml/itemProps3.xml><?xml version="1.0" encoding="utf-8"?>
<ds:datastoreItem xmlns:ds="http://schemas.openxmlformats.org/officeDocument/2006/customXml" ds:itemID="{E5E2C02A-8A4A-4019-B476-B1DC3800DE6A}">
  <ds:schemaRefs>
    <ds:schemaRef ds:uri="http://schemas.microsoft.com/office/2006/metadata/contentType"/>
    <ds:schemaRef ds:uri="http://schemas.microsoft.com/office/2006/metadata/properties/metaAttributes"/>
    <ds:schemaRef ds:uri="http://www.w3.org/2000/xmlns/"/>
    <ds:schemaRef ds:uri="http://www.w3.org/2001/XMLSchema"/>
    <ds:schemaRef ds:uri="9db9e99a-054f-4c01-96fb-28d588214468"/>
    <ds:schemaRef ds:uri="8855e11d-6835-4420-a3c7-44ad813ce261"/>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1495</TotalTime>
  <Words>630</Words>
  <Application>Microsoft Office PowerPoint</Application>
  <PresentationFormat>Widescreen</PresentationFormat>
  <Paragraphs>117</Paragraphs>
  <Slides>21</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Museo Slab 500</vt:lpstr>
      <vt:lpstr>Open Sans</vt:lpstr>
      <vt:lpstr>Open Sans Semibold</vt:lpstr>
      <vt:lpstr>Office 2013 - 2022 Theme</vt:lpstr>
      <vt:lpstr>Student Staff Roles as Co-curricular Activities and Student Development</vt:lpstr>
      <vt:lpstr>Two discussions</vt:lpstr>
      <vt:lpstr>The US research…the Before Times</vt:lpstr>
      <vt:lpstr>Program Overview  </vt:lpstr>
      <vt:lpstr>Research and Development</vt:lpstr>
      <vt:lpstr>Learning Outcomes</vt:lpstr>
      <vt:lpstr>PowerPoint Presentation</vt:lpstr>
      <vt:lpstr>In Your Hands</vt:lpstr>
      <vt:lpstr>Performance  Evaluations </vt:lpstr>
      <vt:lpstr>Methods of Evaluation</vt:lpstr>
      <vt:lpstr>Timeline</vt:lpstr>
      <vt:lpstr>PowerPoint Presentation</vt:lpstr>
      <vt:lpstr>PowerPoint Presentation</vt:lpstr>
      <vt:lpstr>PowerPoint Presentation</vt:lpstr>
      <vt:lpstr>Development Plan</vt:lpstr>
      <vt:lpstr>What is It?</vt:lpstr>
      <vt:lpstr>PowerPoint Presentation</vt:lpstr>
      <vt:lpstr>2nd Year of the programme</vt:lpstr>
      <vt:lpstr>Programme Assessment 2022-2023</vt:lpstr>
      <vt:lpstr>On the Horizon</vt:lpstr>
      <vt:lpstr>Lancaster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Title</dc:title>
  <dc:creator>Andrea Langeveld</dc:creator>
  <cp:lastModifiedBy>Alan Roberts</cp:lastModifiedBy>
  <cp:revision>4</cp:revision>
  <dcterms:created xsi:type="dcterms:W3CDTF">2021-12-03T20:01:33Z</dcterms:created>
  <dcterms:modified xsi:type="dcterms:W3CDTF">2024-08-15T15:16:02Z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0x010100EB35E57933C5EE418B321F70D59307C8</vt:lpwstr>
  </property>
  <property fmtid="{D5CDD505-2E9C-101B-9397-08002B2CF9AE}" pid="3" name="MediaServiceImageTags">
    <vt:lpwstr/>
  </property>
</Properties>
</file>