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0" r:id="rId5"/>
    <p:sldId id="267" r:id="rId6"/>
    <p:sldId id="275" r:id="rId7"/>
    <p:sldId id="268" r:id="rId8"/>
    <p:sldId id="270" r:id="rId9"/>
    <p:sldId id="271" r:id="rId10"/>
    <p:sldId id="276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4E9B"/>
    <a:srgbClr val="F3A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E6644-342C-4028-AD2F-72D4704BE66A}" v="177" dt="2024-08-12T12:13:35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913" autoAdjust="0"/>
  </p:normalViewPr>
  <p:slideViewPr>
    <p:cSldViewPr>
      <p:cViewPr varScale="1">
        <p:scale>
          <a:sx n="60" d="100"/>
          <a:sy n="60" d="100"/>
        </p:scale>
        <p:origin x="209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A8304-0941-4EA1-A04A-8FB28DA41CC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AAA6-97C2-415A-8F25-C62805242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1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AAA6-97C2-415A-8F25-C628052421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AAA6-97C2-415A-8F25-C628052421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1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AAA6-97C2-415A-8F25-C628052421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AAA6-97C2-415A-8F25-C628052421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6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AAA6-97C2-415A-8F25-C628052421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0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AAA6-97C2-415A-8F25-C628052421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1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AAA6-97C2-415A-8F25-C628052421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3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AAA6-97C2-415A-8F25-C628052421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2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3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5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9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2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55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7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71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9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4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17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84048-EE0E-450B-B06F-9E7AF152A0C1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16CC5-BCCB-48F6-8EE2-FC870C3B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0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5999" y="0"/>
            <a:ext cx="972988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0;p13"/>
          <p:cNvSpPr txBox="1"/>
          <p:nvPr/>
        </p:nvSpPr>
        <p:spPr>
          <a:xfrm>
            <a:off x="1979712" y="4202848"/>
            <a:ext cx="51845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Calibri"/>
                <a:sym typeface="Calibri"/>
              </a:rPr>
              <a:t>The housing problem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58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951616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422960"/>
            <a:ext cx="5976664" cy="571500"/>
          </a:xfrm>
          <a:prstGeom prst="rect">
            <a:avLst/>
          </a:prstGeom>
          <a:solidFill>
            <a:srgbClr val="61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Introduction:</a:t>
            </a:r>
            <a:endParaRPr lang="en-GB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872" y="485800"/>
            <a:ext cx="6717432" cy="6389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268760"/>
            <a:ext cx="731251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684610-EBF5-DBCE-6118-6A835FC3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80" y="1282312"/>
            <a:ext cx="3082296" cy="16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nt Live GIF - Rent Live - Discover &amp; Share GIFs">
            <a:extLst>
              <a:ext uri="{FF2B5EF4-FFF2-40B4-BE49-F238E27FC236}">
                <a16:creationId xmlns:a16="http://schemas.microsoft.com/office/drawing/2014/main" id="{EFB43333-F856-CB4D-0C71-EEB9E687F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229367"/>
            <a:ext cx="3191558" cy="16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fographic showing damp - 37%, lack of water/heating - 29%, disruptive building work - 18%, rodens/pest - 18%, inappropriate/unannounced landlord visits - 13%, smoke/carbon monoxide alarms not working - 9%, dangerous living conditions - 8%, bed bugs - 6%, break in/burglary - 5%, other - 4%">
            <a:extLst>
              <a:ext uri="{FF2B5EF4-FFF2-40B4-BE49-F238E27FC236}">
                <a16:creationId xmlns:a16="http://schemas.microsoft.com/office/drawing/2014/main" id="{FB95E4F1-64F4-7EAE-8CA3-13AFA84FC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r="6694"/>
          <a:stretch/>
        </p:blipFill>
        <p:spPr bwMode="auto">
          <a:xfrm>
            <a:off x="1539008" y="3116640"/>
            <a:ext cx="5633936" cy="19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nnel 9 Reaction GIF by The Block">
            <a:extLst>
              <a:ext uri="{FF2B5EF4-FFF2-40B4-BE49-F238E27FC236}">
                <a16:creationId xmlns:a16="http://schemas.microsoft.com/office/drawing/2014/main" id="{F7A8DD07-6558-31A0-345C-C431B82EC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03" y="5128465"/>
            <a:ext cx="2850284" cy="16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aron Stone Wtf GIF by O&amp;O, Inc">
            <a:extLst>
              <a:ext uri="{FF2B5EF4-FFF2-40B4-BE49-F238E27FC236}">
                <a16:creationId xmlns:a16="http://schemas.microsoft.com/office/drawing/2014/main" id="{ADAC8171-7C12-4945-F4E7-ACC1FB42C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1" y="5128465"/>
            <a:ext cx="2850284" cy="160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7EDE2E-EC01-7CAB-3097-3C4C0EF4007C}"/>
              </a:ext>
            </a:extLst>
          </p:cNvPr>
          <p:cNvSpPr/>
          <p:nvPr/>
        </p:nvSpPr>
        <p:spPr>
          <a:xfrm>
            <a:off x="539552" y="422960"/>
            <a:ext cx="5976664" cy="571500"/>
          </a:xfrm>
          <a:prstGeom prst="rect">
            <a:avLst/>
          </a:prstGeom>
          <a:solidFill>
            <a:srgbClr val="61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Introduction:</a:t>
            </a:r>
            <a:endParaRPr lang="en-GB" sz="3200" dirty="0"/>
          </a:p>
        </p:txBody>
      </p:sp>
      <p:pic>
        <p:nvPicPr>
          <p:cNvPr id="2050" name="Picture 2" descr="Mental Health Love GIF by INTO ACTION">
            <a:extLst>
              <a:ext uri="{FF2B5EF4-FFF2-40B4-BE49-F238E27FC236}">
                <a16:creationId xmlns:a16="http://schemas.microsoft.com/office/drawing/2014/main" id="{55139A5F-122B-1104-C4C0-D5A11FB09D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0750"/>
            <a:ext cx="2908920" cy="29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ppy Back To School GIF by Jimmy Arca">
            <a:extLst>
              <a:ext uri="{FF2B5EF4-FFF2-40B4-BE49-F238E27FC236}">
                <a16:creationId xmlns:a16="http://schemas.microsoft.com/office/drawing/2014/main" id="{52C644E0-B6BC-DA05-E94F-4E5B70837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54" y="199683"/>
            <a:ext cx="1869284" cy="33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ey steps to reach financial stability | The Week">
            <a:extLst>
              <a:ext uri="{FF2B5EF4-FFF2-40B4-BE49-F238E27FC236}">
                <a16:creationId xmlns:a16="http://schemas.microsoft.com/office/drawing/2014/main" id="{A4A9E17F-F1D1-8CB4-4D68-3A70A08F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23" y="3689543"/>
            <a:ext cx="291281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at is community development? | Community First Oxfordshire">
            <a:extLst>
              <a:ext uri="{FF2B5EF4-FFF2-40B4-BE49-F238E27FC236}">
                <a16:creationId xmlns:a16="http://schemas.microsoft.com/office/drawing/2014/main" id="{70E6AB6E-F2AA-E3E7-7F60-837F5D5D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46" y="1176021"/>
            <a:ext cx="3414510" cy="19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cruitment-Retention!!">
            <a:extLst>
              <a:ext uri="{FF2B5EF4-FFF2-40B4-BE49-F238E27FC236}">
                <a16:creationId xmlns:a16="http://schemas.microsoft.com/office/drawing/2014/main" id="{A6E6C1F1-CB7B-BA73-DD9A-E72738D6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7" y="4885302"/>
            <a:ext cx="2642764" cy="19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When diversity, equity and inclusion are more than just buzzwords |  pharmaphorum">
            <a:extLst>
              <a:ext uri="{FF2B5EF4-FFF2-40B4-BE49-F238E27FC236}">
                <a16:creationId xmlns:a16="http://schemas.microsoft.com/office/drawing/2014/main" id="{E0D15032-DE0D-9D3D-9C07-3B42452A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29" y="4355960"/>
            <a:ext cx="3033291" cy="16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951616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485800"/>
            <a:ext cx="5976664" cy="571500"/>
          </a:xfrm>
          <a:prstGeom prst="rect">
            <a:avLst/>
          </a:prstGeom>
          <a:solidFill>
            <a:srgbClr val="61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Durham University’s Responsibility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0192" y="3299539"/>
            <a:ext cx="2791992" cy="562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FF000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sz="3600" dirty="0"/>
              <a:t>Collaboration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1268760"/>
            <a:ext cx="731251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FF000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n-GB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CFD7F72-C887-8469-42F6-7BFBC0AC7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174980"/>
            <a:ext cx="1911912" cy="1027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Denial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CCBF1F5-47C8-5CF6-536E-357E2FA20E05}"/>
              </a:ext>
            </a:extLst>
          </p:cNvPr>
          <p:cNvSpPr/>
          <p:nvPr/>
        </p:nvSpPr>
        <p:spPr>
          <a:xfrm>
            <a:off x="-4645024" y="3299539"/>
            <a:ext cx="4176464" cy="43204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030A0"/>
              </a:solidFill>
              <a:highlight>
                <a:srgbClr val="614E9B"/>
              </a:highlight>
            </a:endParaRPr>
          </a:p>
        </p:txBody>
      </p:sp>
      <p:pic>
        <p:nvPicPr>
          <p:cNvPr id="5" name="Εικόνα 6">
            <a:extLst>
              <a:ext uri="{FF2B5EF4-FFF2-40B4-BE49-F238E27FC236}">
                <a16:creationId xmlns:a16="http://schemas.microsoft.com/office/drawing/2014/main" id="{E7F6121E-1685-2BFF-8DA8-56968F735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12" t="21846" r="4326"/>
          <a:stretch/>
        </p:blipFill>
        <p:spPr>
          <a:xfrm>
            <a:off x="3059832" y="4204479"/>
            <a:ext cx="1924578" cy="20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72448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951616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394359"/>
            <a:ext cx="7920880" cy="763252"/>
          </a:xfrm>
          <a:prstGeom prst="rect">
            <a:avLst/>
          </a:prstGeom>
          <a:solidFill>
            <a:srgbClr val="61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Misery Olympics (Housing edition)</a:t>
            </a: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872" y="485800"/>
            <a:ext cx="6717432" cy="6389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1484784"/>
            <a:ext cx="4176464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268760"/>
            <a:ext cx="731251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46F533-290D-6225-684C-1459CBD3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57.50% of respondents said that they faced </a:t>
            </a:r>
            <a:r>
              <a:rPr lang="en-US" sz="1800" kern="100" dirty="0" err="1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mould</a:t>
            </a:r>
            <a:r>
              <a:rPr lang="en-US" sz="1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36.25% of respondents said that they faced condensation.</a:t>
            </a:r>
          </a:p>
          <a:p>
            <a:pPr>
              <a:lnSpc>
                <a:spcPct val="150000"/>
              </a:lnSpc>
            </a:pPr>
            <a:r>
              <a:rPr lang="en-US" sz="18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33.75% of respondents said that they faced draughty windows/doors.</a:t>
            </a:r>
            <a:endParaRPr lang="en-GB" sz="1800" kern="100" dirty="0"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25.00% of respondents said that they faced slugs/mice or other infestation.</a:t>
            </a:r>
          </a:p>
          <a:p>
            <a:pPr>
              <a:lnSpc>
                <a:spcPct val="150000"/>
              </a:lnSpc>
            </a:pPr>
            <a:r>
              <a:rPr lang="en-GB" sz="18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16.88% of respondents said that they faced leaking roof/windows.</a:t>
            </a:r>
          </a:p>
          <a:p>
            <a:pPr>
              <a:lnSpc>
                <a:spcPct val="150000"/>
              </a:lnSpc>
            </a:pPr>
            <a:r>
              <a:rPr lang="en-GB" sz="18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12.50% of respondents said that they faced lack of heating.</a:t>
            </a:r>
          </a:p>
          <a:p>
            <a:pPr>
              <a:lnSpc>
                <a:spcPct val="150000"/>
              </a:lnSpc>
            </a:pPr>
            <a:r>
              <a:rPr lang="en-GB" sz="18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10.00% of respondents said that they faced electrical safety hazards (e.g., exposed wiring, faulty appliances).</a:t>
            </a:r>
          </a:p>
          <a:p>
            <a:pPr>
              <a:lnSpc>
                <a:spcPct val="150000"/>
              </a:lnSpc>
            </a:pPr>
            <a:r>
              <a:rPr lang="en-GB" sz="18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8.75% of respondents said that they faced lack of hot water.</a:t>
            </a:r>
          </a:p>
          <a:p>
            <a:pPr>
              <a:lnSpc>
                <a:spcPct val="150000"/>
              </a:lnSpc>
            </a:pPr>
            <a:endParaRPr lang="en-GB" sz="1800" kern="100" dirty="0"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sz="1800" kern="100" dirty="0"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sz="1800" kern="100" dirty="0"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kern="100" dirty="0"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951616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485800"/>
            <a:ext cx="5976664" cy="571500"/>
          </a:xfrm>
          <a:prstGeom prst="rect">
            <a:avLst/>
          </a:prstGeom>
          <a:solidFill>
            <a:srgbClr val="61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Role of Student Unions: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Advocacy</a:t>
            </a:r>
            <a:endParaRPr lang="el-G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872" y="485800"/>
            <a:ext cx="6717432" cy="6389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1484784"/>
            <a:ext cx="4176464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6D543B7-0FF1-1BA3-A542-0D38322CB1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15" t="12825" r="18727" b="32268"/>
          <a:stretch/>
        </p:blipFill>
        <p:spPr>
          <a:xfrm>
            <a:off x="165433" y="1266650"/>
            <a:ext cx="4613246" cy="1517856"/>
          </a:xfrm>
          <a:prstGeom prst="rect">
            <a:avLst/>
          </a:prstGeom>
        </p:spPr>
      </p:pic>
      <p:pic>
        <p:nvPicPr>
          <p:cNvPr id="1028" name="Picture 4" descr="What Is Cost of Attendance? | Cost of Attending School - YouTube">
            <a:extLst>
              <a:ext uri="{FF2B5EF4-FFF2-40B4-BE49-F238E27FC236}">
                <a16:creationId xmlns:a16="http://schemas.microsoft.com/office/drawing/2014/main" id="{7B5E8BB6-CD1E-F516-C32A-1018CFDCF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9508" r="10106" b="13722"/>
          <a:stretch/>
        </p:blipFill>
        <p:spPr bwMode="auto">
          <a:xfrm>
            <a:off x="264070" y="3443434"/>
            <a:ext cx="2867770" cy="15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e leavers and estranged students">
            <a:extLst>
              <a:ext uri="{FF2B5EF4-FFF2-40B4-BE49-F238E27FC236}">
                <a16:creationId xmlns:a16="http://schemas.microsoft.com/office/drawing/2014/main" id="{3A418454-EA05-9A41-745C-36D031366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56" y="5392912"/>
            <a:ext cx="3070616" cy="13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90+ International Student Icon Stock Illustrations, Royalty-Free Vector  Graphics &amp; Clip Art - iStock">
            <a:extLst>
              <a:ext uri="{FF2B5EF4-FFF2-40B4-BE49-F238E27FC236}">
                <a16:creationId xmlns:a16="http://schemas.microsoft.com/office/drawing/2014/main" id="{0C7F07CE-6705-8590-1725-FB1E9EE5C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9" y="5216533"/>
            <a:ext cx="1573401" cy="15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ottingham Additional Licensing for HMOs | Walton And Allen">
            <a:extLst>
              <a:ext uri="{FF2B5EF4-FFF2-40B4-BE49-F238E27FC236}">
                <a16:creationId xmlns:a16="http://schemas.microsoft.com/office/drawing/2014/main" id="{4A0439B6-9A0C-63EF-9301-B79B627A7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1" r="34240"/>
          <a:stretch/>
        </p:blipFill>
        <p:spPr bwMode="auto">
          <a:xfrm>
            <a:off x="5990551" y="4090153"/>
            <a:ext cx="2222138" cy="21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an Affordability Assessment? | Kerr &amp; Watson">
            <a:extLst>
              <a:ext uri="{FF2B5EF4-FFF2-40B4-BE49-F238E27FC236}">
                <a16:creationId xmlns:a16="http://schemas.microsoft.com/office/drawing/2014/main" id="{8B3FB14C-DFDC-9D3A-D316-8DA2D85CB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/>
          <a:stretch/>
        </p:blipFill>
        <p:spPr bwMode="auto">
          <a:xfrm>
            <a:off x="5320511" y="1340768"/>
            <a:ext cx="3406327" cy="238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hat Is Middle Class Income? Thresholds, Is It Shrinking">
            <a:extLst>
              <a:ext uri="{FF2B5EF4-FFF2-40B4-BE49-F238E27FC236}">
                <a16:creationId xmlns:a16="http://schemas.microsoft.com/office/drawing/2014/main" id="{08AA3AF6-F626-B764-DA60-6A906FC3C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r="15165" b="13025"/>
          <a:stretch/>
        </p:blipFill>
        <p:spPr bwMode="auto">
          <a:xfrm>
            <a:off x="3486913" y="3739952"/>
            <a:ext cx="1848556" cy="151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485800"/>
            <a:ext cx="8136904" cy="926976"/>
          </a:xfrm>
          <a:prstGeom prst="rect">
            <a:avLst/>
          </a:prstGeom>
          <a:solidFill>
            <a:srgbClr val="61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Role of Student Unions: Durham </a:t>
            </a:r>
            <a:r>
              <a:rPr lang="en-US" sz="3200" dirty="0"/>
              <a:t>SU initiatives, campaigns, and collaborations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872" y="485800"/>
            <a:ext cx="6717432" cy="6389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4F3CBD-F4C3-E6A7-496F-5D1B555C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2" y="2015946"/>
            <a:ext cx="3347591" cy="17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te Your Landlord">
            <a:extLst>
              <a:ext uri="{FF2B5EF4-FFF2-40B4-BE49-F238E27FC236}">
                <a16:creationId xmlns:a16="http://schemas.microsoft.com/office/drawing/2014/main" id="{B009541B-A4FD-387D-52EA-50F8C63C9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9"/>
          <a:stretch/>
        </p:blipFill>
        <p:spPr bwMode="auto">
          <a:xfrm>
            <a:off x="4972360" y="5356229"/>
            <a:ext cx="3745531" cy="12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59F00-F7A5-9D66-8818-A2D39750EEFC}"/>
              </a:ext>
            </a:extLst>
          </p:cNvPr>
          <p:cNvSpPr txBox="1"/>
          <p:nvPr/>
        </p:nvSpPr>
        <p:spPr>
          <a:xfrm>
            <a:off x="4788024" y="1724830"/>
            <a:ext cx="2267469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Housing training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CD4BE-97EB-30B1-5841-253723D75796}"/>
              </a:ext>
            </a:extLst>
          </p:cNvPr>
          <p:cNvSpPr txBox="1"/>
          <p:nvPr/>
        </p:nvSpPr>
        <p:spPr>
          <a:xfrm>
            <a:off x="267881" y="4975287"/>
            <a:ext cx="348522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Annual Housing quality and affordability survey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Rent Guarantor Scheme - Durham University">
            <a:extLst>
              <a:ext uri="{FF2B5EF4-FFF2-40B4-BE49-F238E27FC236}">
                <a16:creationId xmlns:a16="http://schemas.microsoft.com/office/drawing/2014/main" id="{A093C0B7-3EC8-FBED-1E46-F190A4AD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50" y="3560588"/>
            <a:ext cx="3632378" cy="11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urham County Council | Durham | Facebook">
            <a:extLst>
              <a:ext uri="{FF2B5EF4-FFF2-40B4-BE49-F238E27FC236}">
                <a16:creationId xmlns:a16="http://schemas.microsoft.com/office/drawing/2014/main" id="{C01A1B7C-B804-3DC8-2176-8B389CEC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86" y="2498550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951616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485800"/>
            <a:ext cx="5976664" cy="571500"/>
          </a:xfrm>
          <a:prstGeom prst="rect">
            <a:avLst/>
          </a:prstGeom>
          <a:solidFill>
            <a:srgbClr val="61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Durham SU next steps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872" y="485800"/>
            <a:ext cx="6717432" cy="6389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1484784"/>
            <a:ext cx="4176464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268760"/>
            <a:ext cx="731251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CFD7F72-C887-8469-42F6-7BFBC0AC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Renter Reform Bill (evolution)</a:t>
            </a:r>
            <a:endParaRPr lang="en-GB" dirty="0">
              <a:cs typeface="Calibri"/>
            </a:endParaRPr>
          </a:p>
          <a:p>
            <a:r>
              <a:rPr lang="en-GB" dirty="0"/>
              <a:t>Rate Your Landlord</a:t>
            </a:r>
          </a:p>
          <a:p>
            <a:r>
              <a:rPr lang="en-GB" dirty="0"/>
              <a:t>Co-ops (they are the future)</a:t>
            </a:r>
          </a:p>
          <a:p>
            <a:r>
              <a:rPr lang="en-GB" dirty="0"/>
              <a:t>Additional licensing scheme or accreditation scheme: Student living agreement.</a:t>
            </a:r>
          </a:p>
          <a:p>
            <a:r>
              <a:rPr lang="en-GB" dirty="0"/>
              <a:t>Rent controls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		Rome was not built in a day!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51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47DF6A2E80458617139DCB31904B" ma:contentTypeVersion="10" ma:contentTypeDescription="Create a new document." ma:contentTypeScope="" ma:versionID="721cf7e12242acd314578671aec3e1ee">
  <xsd:schema xmlns:xsd="http://www.w3.org/2001/XMLSchema" xmlns:xs="http://www.w3.org/2001/XMLSchema" xmlns:p="http://schemas.microsoft.com/office/2006/metadata/properties" xmlns:ns2="bb2e6d0c-ee69-42dd-bf20-022007a6fcf5" xmlns:ns3="07e60bad-5275-4c71-8da1-d50b6585844a" targetNamespace="http://schemas.microsoft.com/office/2006/metadata/properties" ma:root="true" ma:fieldsID="097aac35653bde2e03f4f562e325bf43" ns2:_="" ns3:_="">
    <xsd:import namespace="bb2e6d0c-ee69-42dd-bf20-022007a6fcf5"/>
    <xsd:import namespace="07e60bad-5275-4c71-8da1-d50b6585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6d0c-ee69-42dd-bf20-022007a6f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0bad-5275-4c71-8da1-d50b6585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9A3A1B-C686-4CA9-8AA4-73321590B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D5DD74-E20D-42A1-8615-208BB1468AC5}">
  <ds:schemaRefs>
    <ds:schemaRef ds:uri="3bf6d2de-cfb7-466c-825b-051a8e3c8b7d"/>
    <ds:schemaRef ds:uri="674d51e3-3ba6-45e1-9e5a-18c440d6de5a"/>
    <ds:schemaRef ds:uri="8f612c8a-2dfb-4a1a-9050-5ffbd886e5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850F92-8439-4D33-B69B-C3B1AB0C338B}"/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204</Words>
  <Application>Microsoft Office PowerPoint</Application>
  <PresentationFormat>Προβολή στην οθόνη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Georgia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Shepherdson</dc:creator>
  <cp:lastModifiedBy>BATHRELOU, VASILIKI V.</cp:lastModifiedBy>
  <cp:revision>46</cp:revision>
  <dcterms:created xsi:type="dcterms:W3CDTF">2018-06-15T09:55:57Z</dcterms:created>
  <dcterms:modified xsi:type="dcterms:W3CDTF">2024-08-14T05:39:06Z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0x0101003BCE951B1D604F47AD4EB98F3F9810DA</vt:lpwstr>
  </property>
</Properties>
</file>