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9" r:id="rId4"/>
    <p:sldId id="259" r:id="rId5"/>
    <p:sldId id="260" r:id="rId6"/>
    <p:sldId id="272" r:id="rId7"/>
    <p:sldId id="275" r:id="rId8"/>
    <p:sldId id="274" r:id="rId9"/>
    <p:sldId id="263" r:id="rId10"/>
    <p:sldId id="264" r:id="rId11"/>
    <p:sldId id="270" r:id="rId12"/>
    <p:sldId id="267" r:id="rId13"/>
    <p:sldId id="268" r:id="rId14"/>
    <p:sldId id="262" r:id="rId15"/>
    <p:sldId id="261" r:id="rId16"/>
    <p:sldId id="266" r:id="rId17"/>
    <p:sldId id="276"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DCFF2-2F15-451C-BF0A-11B221A06536}" v="1" dt="2024-08-12T13:25:44.802"/>
    <p1510:client id="{6DC4AB13-16B2-454D-B60F-580A2B5E444A}" v="156" dt="2024-08-12T13:24:22.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885" autoAdjust="0"/>
  </p:normalViewPr>
  <p:slideViewPr>
    <p:cSldViewPr snapToGrid="0">
      <p:cViewPr varScale="1">
        <p:scale>
          <a:sx n="40" d="100"/>
          <a:sy n="40" d="100"/>
        </p:scale>
        <p:origin x="16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5DD4F0-E60B-426F-9BE7-DDB4D091591A}" type="datetimeFigureOut">
              <a:rPr lang="en-GB" smtClean="0"/>
              <a:t>14/08/2024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B75FAFB-EE9C-4C11-BEB8-2E5362819588}" type="slidenum">
              <a:rPr lang="en-GB" smtClean="0"/>
              <a:t>‹#›</a:t>
            </a:fld>
            <a:endParaRPr lang="en-GB"/>
          </a:p>
        </p:txBody>
      </p:sp>
    </p:spTree>
    <p:extLst>
      <p:ext uri="{BB962C8B-B14F-4D97-AF65-F5344CB8AC3E}">
        <p14:creationId xmlns:p14="http://schemas.microsoft.com/office/powerpoint/2010/main" val="78781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75FAFB-EE9C-4C11-BEB8-2E5362819588}" type="slidenum">
              <a:rPr lang="en-GB" smtClean="0"/>
              <a:t>1</a:t>
            </a:fld>
            <a:endParaRPr lang="en-GB"/>
          </a:p>
        </p:txBody>
      </p:sp>
    </p:spTree>
    <p:extLst>
      <p:ext uri="{BB962C8B-B14F-4D97-AF65-F5344CB8AC3E}">
        <p14:creationId xmlns:p14="http://schemas.microsoft.com/office/powerpoint/2010/main" val="61424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75FAFB-EE9C-4C11-BEB8-2E5362819588}" type="slidenum">
              <a:rPr lang="en-GB" smtClean="0"/>
              <a:t>10</a:t>
            </a:fld>
            <a:endParaRPr lang="en-GB"/>
          </a:p>
        </p:txBody>
      </p:sp>
    </p:spTree>
    <p:extLst>
      <p:ext uri="{BB962C8B-B14F-4D97-AF65-F5344CB8AC3E}">
        <p14:creationId xmlns:p14="http://schemas.microsoft.com/office/powerpoint/2010/main" val="402359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could Tracey Emin tell you about a depressive period in her life, a time when she spent four days in bed drinking alcohol? </a:t>
            </a:r>
          </a:p>
          <a:p>
            <a:r>
              <a:rPr lang="en-GB" dirty="0"/>
              <a:t>Media reaction</a:t>
            </a:r>
          </a:p>
        </p:txBody>
      </p:sp>
      <p:sp>
        <p:nvSpPr>
          <p:cNvPr id="4" name="Slide Number Placeholder 3"/>
          <p:cNvSpPr>
            <a:spLocks noGrp="1"/>
          </p:cNvSpPr>
          <p:nvPr>
            <p:ph type="sldNum" sz="quarter" idx="5"/>
          </p:nvPr>
        </p:nvSpPr>
        <p:spPr/>
        <p:txBody>
          <a:bodyPr/>
          <a:lstStyle/>
          <a:p>
            <a:fld id="{CB75FAFB-EE9C-4C11-BEB8-2E5362819588}" type="slidenum">
              <a:rPr lang="en-GB" smtClean="0"/>
              <a:t>11</a:t>
            </a:fld>
            <a:endParaRPr lang="en-GB"/>
          </a:p>
        </p:txBody>
      </p:sp>
    </p:spTree>
    <p:extLst>
      <p:ext uri="{BB962C8B-B14F-4D97-AF65-F5344CB8AC3E}">
        <p14:creationId xmlns:p14="http://schemas.microsoft.com/office/powerpoint/2010/main" val="34402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website and scroll through</a:t>
            </a:r>
          </a:p>
          <a:p>
            <a:r>
              <a:rPr lang="en-GB" dirty="0"/>
              <a:t>Note use of Christmas in this and Gwen’s story</a:t>
            </a:r>
          </a:p>
        </p:txBody>
      </p:sp>
      <p:sp>
        <p:nvSpPr>
          <p:cNvPr id="4" name="Slide Number Placeholder 3"/>
          <p:cNvSpPr>
            <a:spLocks noGrp="1"/>
          </p:cNvSpPr>
          <p:nvPr>
            <p:ph type="sldNum" sz="quarter" idx="5"/>
          </p:nvPr>
        </p:nvSpPr>
        <p:spPr/>
        <p:txBody>
          <a:bodyPr/>
          <a:lstStyle/>
          <a:p>
            <a:fld id="{CB75FAFB-EE9C-4C11-BEB8-2E5362819588}" type="slidenum">
              <a:rPr lang="en-GB" smtClean="0"/>
              <a:t>12</a:t>
            </a:fld>
            <a:endParaRPr lang="en-GB"/>
          </a:p>
        </p:txBody>
      </p:sp>
    </p:spTree>
    <p:extLst>
      <p:ext uri="{BB962C8B-B14F-4D97-AF65-F5344CB8AC3E}">
        <p14:creationId xmlns:p14="http://schemas.microsoft.com/office/powerpoint/2010/main" val="5065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Paper is a “I told you so!”</a:t>
            </a:r>
          </a:p>
        </p:txBody>
      </p:sp>
      <p:sp>
        <p:nvSpPr>
          <p:cNvPr id="4" name="Slide Number Placeholder 3"/>
          <p:cNvSpPr>
            <a:spLocks noGrp="1"/>
          </p:cNvSpPr>
          <p:nvPr>
            <p:ph type="sldNum" sz="quarter" idx="5"/>
          </p:nvPr>
        </p:nvSpPr>
        <p:spPr/>
        <p:txBody>
          <a:bodyPr/>
          <a:lstStyle/>
          <a:p>
            <a:fld id="{CB75FAFB-EE9C-4C11-BEB8-2E5362819588}" type="slidenum">
              <a:rPr lang="en-GB" smtClean="0"/>
              <a:t>13</a:t>
            </a:fld>
            <a:endParaRPr lang="en-GB"/>
          </a:p>
        </p:txBody>
      </p:sp>
    </p:spTree>
    <p:extLst>
      <p:ext uri="{BB962C8B-B14F-4D97-AF65-F5344CB8AC3E}">
        <p14:creationId xmlns:p14="http://schemas.microsoft.com/office/powerpoint/2010/main" val="3693103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75FAFB-EE9C-4C11-BEB8-2E5362819588}" type="slidenum">
              <a:rPr lang="en-GB" smtClean="0"/>
              <a:t>14</a:t>
            </a:fld>
            <a:endParaRPr lang="en-GB"/>
          </a:p>
        </p:txBody>
      </p:sp>
    </p:spTree>
    <p:extLst>
      <p:ext uri="{BB962C8B-B14F-4D97-AF65-F5344CB8AC3E}">
        <p14:creationId xmlns:p14="http://schemas.microsoft.com/office/powerpoint/2010/main" val="1783278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75FAFB-EE9C-4C11-BEB8-2E5362819588}" type="slidenum">
              <a:rPr lang="en-GB" smtClean="0"/>
              <a:t>15</a:t>
            </a:fld>
            <a:endParaRPr lang="en-GB"/>
          </a:p>
        </p:txBody>
      </p:sp>
    </p:spTree>
    <p:extLst>
      <p:ext uri="{BB962C8B-B14F-4D97-AF65-F5344CB8AC3E}">
        <p14:creationId xmlns:p14="http://schemas.microsoft.com/office/powerpoint/2010/main" val="420105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75FAFB-EE9C-4C11-BEB8-2E5362819588}" type="slidenum">
              <a:rPr lang="en-GB" smtClean="0"/>
              <a:t>16</a:t>
            </a:fld>
            <a:endParaRPr lang="en-GB"/>
          </a:p>
        </p:txBody>
      </p:sp>
    </p:spTree>
    <p:extLst>
      <p:ext uri="{BB962C8B-B14F-4D97-AF65-F5344CB8AC3E}">
        <p14:creationId xmlns:p14="http://schemas.microsoft.com/office/powerpoint/2010/main" val="4180398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75FAFB-EE9C-4C11-BEB8-2E5362819588}" type="slidenum">
              <a:rPr lang="en-GB" smtClean="0"/>
              <a:t>17</a:t>
            </a:fld>
            <a:endParaRPr lang="en-GB"/>
          </a:p>
        </p:txBody>
      </p:sp>
    </p:spTree>
    <p:extLst>
      <p:ext uri="{BB962C8B-B14F-4D97-AF65-F5344CB8AC3E}">
        <p14:creationId xmlns:p14="http://schemas.microsoft.com/office/powerpoint/2010/main" val="141579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Lancaster we are blessed with a hip, young University Council who are deeply in-touch with the lives and experiences of students today.</a:t>
            </a:r>
          </a:p>
        </p:txBody>
      </p:sp>
      <p:sp>
        <p:nvSpPr>
          <p:cNvPr id="4" name="Slide Number Placeholder 3"/>
          <p:cNvSpPr>
            <a:spLocks noGrp="1"/>
          </p:cNvSpPr>
          <p:nvPr>
            <p:ph type="sldNum" sz="quarter" idx="5"/>
          </p:nvPr>
        </p:nvSpPr>
        <p:spPr/>
        <p:txBody>
          <a:bodyPr/>
          <a:lstStyle/>
          <a:p>
            <a:fld id="{CB75FAFB-EE9C-4C11-BEB8-2E5362819588}" type="slidenum">
              <a:rPr lang="en-GB" smtClean="0"/>
              <a:t>2</a:t>
            </a:fld>
            <a:endParaRPr lang="en-GB"/>
          </a:p>
        </p:txBody>
      </p:sp>
    </p:spTree>
    <p:extLst>
      <p:ext uri="{BB962C8B-B14F-4D97-AF65-F5344CB8AC3E}">
        <p14:creationId xmlns:p14="http://schemas.microsoft.com/office/powerpoint/2010/main" val="418489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Comes from a lack of self-assuredness on what counts as data.</a:t>
            </a:r>
          </a:p>
          <a:p>
            <a:endParaRPr lang="en-US" dirty="0">
              <a:latin typeface="Calibri"/>
              <a:cs typeface="Calibri"/>
            </a:endParaRPr>
          </a:p>
          <a:p>
            <a:r>
              <a:rPr lang="en-GB" dirty="0"/>
              <a:t>You've asked some multiple-choice questions, thrown in a </a:t>
            </a:r>
            <a:r>
              <a:rPr lang="en-GB" dirty="0" err="1"/>
              <a:t>likert</a:t>
            </a:r>
            <a:r>
              <a:rPr lang="en-GB" dirty="0"/>
              <a:t> or two, and inputted some free text comments into freewordcloudgenerator.com because </a:t>
            </a:r>
            <a:r>
              <a:rPr lang="en-GB" u="sng" dirty="0"/>
              <a:t>it is all definitely data</a:t>
            </a:r>
            <a:r>
              <a:rPr lang="en-GB" dirty="0"/>
              <a:t>. Yes very good, well done. But what does it actually tell us? </a:t>
            </a:r>
          </a:p>
        </p:txBody>
      </p:sp>
      <p:sp>
        <p:nvSpPr>
          <p:cNvPr id="4" name="Slide Number Placeholder 3"/>
          <p:cNvSpPr>
            <a:spLocks noGrp="1"/>
          </p:cNvSpPr>
          <p:nvPr>
            <p:ph type="sldNum" sz="quarter" idx="5"/>
          </p:nvPr>
        </p:nvSpPr>
        <p:spPr/>
        <p:txBody>
          <a:bodyPr/>
          <a:lstStyle/>
          <a:p>
            <a:fld id="{CB75FAFB-EE9C-4C11-BEB8-2E5362819588}" type="slidenum">
              <a:rPr lang="en-GB" smtClean="0"/>
              <a:t>3</a:t>
            </a:fld>
            <a:endParaRPr lang="en-GB"/>
          </a:p>
        </p:txBody>
      </p:sp>
    </p:spTree>
    <p:extLst>
      <p:ext uri="{BB962C8B-B14F-4D97-AF65-F5344CB8AC3E}">
        <p14:creationId xmlns:p14="http://schemas.microsoft.com/office/powerpoint/2010/main" val="144081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dirty="0"/>
              <a:t>Christmas wish lists</a:t>
            </a:r>
            <a:endParaRPr lang="en-US" dirty="0"/>
          </a:p>
          <a:p>
            <a:pPr marL="285750" indent="-285750">
              <a:lnSpc>
                <a:spcPct val="90000"/>
              </a:lnSpc>
              <a:spcBef>
                <a:spcPts val="1000"/>
              </a:spcBef>
              <a:buFont typeface="Arial"/>
              <a:buChar char="•"/>
            </a:pPr>
            <a:r>
              <a:rPr lang="en-GB" dirty="0"/>
              <a:t>National data</a:t>
            </a:r>
            <a:endParaRPr lang="en-US" dirty="0"/>
          </a:p>
          <a:p>
            <a:pPr marL="285750" indent="-285750">
              <a:lnSpc>
                <a:spcPct val="90000"/>
              </a:lnSpc>
              <a:spcBef>
                <a:spcPts val="1000"/>
              </a:spcBef>
              <a:buFont typeface="Arial"/>
              <a:buChar char="•"/>
            </a:pPr>
            <a:r>
              <a:rPr lang="en-GB" dirty="0" err="1"/>
              <a:t>QoftheW</a:t>
            </a:r>
          </a:p>
          <a:p>
            <a:pPr marL="285750" indent="-285750">
              <a:lnSpc>
                <a:spcPct val="90000"/>
              </a:lnSpc>
              <a:spcBef>
                <a:spcPts val="1000"/>
              </a:spcBef>
              <a:buFont typeface="Arial"/>
              <a:buChar char="•"/>
            </a:pPr>
            <a:r>
              <a:rPr lang="en-GB" dirty="0"/>
              <a:t>Supperclub data</a:t>
            </a:r>
            <a:endParaRPr lang="en-US" dirty="0"/>
          </a:p>
          <a:p>
            <a:pPr marL="285750" indent="-285750">
              <a:lnSpc>
                <a:spcPct val="90000"/>
              </a:lnSpc>
              <a:spcBef>
                <a:spcPts val="1000"/>
              </a:spcBef>
              <a:buFont typeface="Arial"/>
              <a:buChar char="•"/>
            </a:pPr>
            <a:r>
              <a:rPr lang="en-GB" dirty="0"/>
              <a:t>Cerys on BBCQT</a:t>
            </a:r>
            <a:endParaRPr lang="en-US" dirty="0"/>
          </a:p>
          <a:p>
            <a:pPr marL="285750" indent="-285750">
              <a:lnSpc>
                <a:spcPct val="90000"/>
              </a:lnSpc>
              <a:spcBef>
                <a:spcPts val="1000"/>
              </a:spcBef>
              <a:buFont typeface="Arial"/>
              <a:buChar char="•"/>
            </a:pPr>
            <a:r>
              <a:rPr lang="en-GB" dirty="0"/>
              <a:t>Josh on ITV</a:t>
            </a:r>
            <a:endParaRPr lang="en-US" dirty="0"/>
          </a:p>
          <a:p>
            <a:pPr marL="285750" indent="-285750">
              <a:lnSpc>
                <a:spcPct val="90000"/>
              </a:lnSpc>
              <a:spcBef>
                <a:spcPts val="1000"/>
              </a:spcBef>
              <a:buFont typeface="Arial"/>
              <a:buChar char="•"/>
            </a:pPr>
            <a:endParaRPr lang="en-GB" dirty="0"/>
          </a:p>
          <a:p>
            <a:pPr>
              <a:lnSpc>
                <a:spcPct val="90000"/>
              </a:lnSpc>
              <a:spcBef>
                <a:spcPts val="1000"/>
              </a:spcBef>
            </a:pPr>
            <a:r>
              <a:rPr lang="en-GB" dirty="0"/>
              <a:t>What cut through? Extent of utility of each</a:t>
            </a:r>
            <a:endParaRPr lang="en-US" dirty="0"/>
          </a:p>
        </p:txBody>
      </p:sp>
      <p:sp>
        <p:nvSpPr>
          <p:cNvPr id="4" name="Slide Number Placeholder 3"/>
          <p:cNvSpPr>
            <a:spLocks noGrp="1"/>
          </p:cNvSpPr>
          <p:nvPr>
            <p:ph type="sldNum" sz="quarter" idx="5"/>
          </p:nvPr>
        </p:nvSpPr>
        <p:spPr/>
        <p:txBody>
          <a:bodyPr/>
          <a:lstStyle/>
          <a:p>
            <a:fld id="{CB75FAFB-EE9C-4C11-BEB8-2E5362819588}" type="slidenum">
              <a:rPr lang="en-GB" smtClean="0"/>
              <a:t>4</a:t>
            </a:fld>
            <a:endParaRPr lang="en-GB"/>
          </a:p>
        </p:txBody>
      </p:sp>
    </p:spTree>
    <p:extLst>
      <p:ext uri="{BB962C8B-B14F-4D97-AF65-F5344CB8AC3E}">
        <p14:creationId xmlns:p14="http://schemas.microsoft.com/office/powerpoint/2010/main" val="137365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75FAFB-EE9C-4C11-BEB8-2E5362819588}" type="slidenum">
              <a:rPr lang="en-GB" smtClean="0"/>
              <a:t>5</a:t>
            </a:fld>
            <a:endParaRPr lang="en-GB"/>
          </a:p>
        </p:txBody>
      </p:sp>
    </p:spTree>
    <p:extLst>
      <p:ext uri="{BB962C8B-B14F-4D97-AF65-F5344CB8AC3E}">
        <p14:creationId xmlns:p14="http://schemas.microsoft.com/office/powerpoint/2010/main" val="329633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 world is constantly changing. Some changes happen quietly. </a:t>
            </a:r>
          </a:p>
          <a:p>
            <a:endParaRPr lang="en-US" dirty="0">
              <a:latin typeface="Calibri"/>
              <a:cs typeface="Calibri"/>
            </a:endParaRPr>
          </a:p>
          <a:p>
            <a:r>
              <a:rPr lang="en-US" dirty="0">
                <a:latin typeface="Calibri"/>
                <a:cs typeface="Calibri"/>
              </a:rPr>
              <a:t>When the Taff was bring cleaned it was very hard to explain the impact to the local community. Not since before the industrial revolution had it been clean enough for any wildlife. Noone had swam in it in living memory. The process of regeneration was a quiet change.</a:t>
            </a:r>
            <a:endParaRPr lang="en-US" dirty="0">
              <a:latin typeface="Aptos" panose="02110004020202020204"/>
              <a:cs typeface="Calibri"/>
            </a:endParaRPr>
          </a:p>
          <a:p>
            <a:r>
              <a:rPr lang="en-US" dirty="0">
                <a:latin typeface="Calibri"/>
                <a:cs typeface="Calibri"/>
              </a:rPr>
              <a:t>The (post-Brexit) process of increasing level of sewages is a loud change. It has multiple points of IMPACT: drops in fishing stocks, swimming in shit, less sighting of Otters, etc. </a:t>
            </a:r>
            <a:endParaRPr lang="en-US" dirty="0">
              <a:latin typeface="Calibri"/>
              <a:ea typeface="Calibri"/>
              <a:cs typeface="Calibri"/>
            </a:endParaRPr>
          </a:p>
          <a:p>
            <a:r>
              <a:rPr lang="en-US" dirty="0">
                <a:latin typeface="Calibri"/>
                <a:ea typeface="Calibri"/>
                <a:cs typeface="Calibri"/>
              </a:rPr>
              <a:t>In both instances the ACTION is broadly the same: filling the river with shit.</a:t>
            </a:r>
          </a:p>
        </p:txBody>
      </p:sp>
      <p:sp>
        <p:nvSpPr>
          <p:cNvPr id="4" name="Slide Number Placeholder 3"/>
          <p:cNvSpPr>
            <a:spLocks noGrp="1"/>
          </p:cNvSpPr>
          <p:nvPr>
            <p:ph type="sldNum" sz="quarter" idx="5"/>
          </p:nvPr>
        </p:nvSpPr>
        <p:spPr/>
        <p:txBody>
          <a:bodyPr/>
          <a:lstStyle/>
          <a:p>
            <a:fld id="{CB75FAFB-EE9C-4C11-BEB8-2E5362819588}" type="slidenum">
              <a:rPr lang="en-GB" smtClean="0"/>
              <a:t>6</a:t>
            </a:fld>
            <a:endParaRPr lang="en-GB"/>
          </a:p>
        </p:txBody>
      </p:sp>
    </p:spTree>
    <p:extLst>
      <p:ext uri="{BB962C8B-B14F-4D97-AF65-F5344CB8AC3E}">
        <p14:creationId xmlns:p14="http://schemas.microsoft.com/office/powerpoint/2010/main" val="9314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75FAFB-EE9C-4C11-BEB8-2E5362819588}" type="slidenum">
              <a:rPr lang="en-GB" smtClean="0"/>
              <a:t>7</a:t>
            </a:fld>
            <a:endParaRPr lang="en-GB"/>
          </a:p>
        </p:txBody>
      </p:sp>
    </p:spTree>
    <p:extLst>
      <p:ext uri="{BB962C8B-B14F-4D97-AF65-F5344CB8AC3E}">
        <p14:creationId xmlns:p14="http://schemas.microsoft.com/office/powerpoint/2010/main" val="2886940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a:t>Introduction.</a:t>
            </a:r>
            <a:r>
              <a:rPr lang="en-US"/>
              <a:t> The status quo is established; an inciting incident occurs.</a:t>
            </a:r>
          </a:p>
          <a:p>
            <a:pPr marL="171450" indent="-171450">
              <a:buFont typeface="Arial"/>
              <a:buChar char="•"/>
            </a:pPr>
            <a:r>
              <a:rPr lang="en-US" b="1"/>
              <a:t>Rise, or rising action. </a:t>
            </a:r>
            <a:r>
              <a:rPr lang="en-US"/>
              <a:t>The protagonist actively pursues their goal. The stakes heighten.</a:t>
            </a:r>
          </a:p>
          <a:p>
            <a:pPr marL="171450" indent="-171450">
              <a:buFont typeface="Arial"/>
              <a:buChar char="•"/>
            </a:pPr>
            <a:r>
              <a:rPr lang="en-US" b="1"/>
              <a:t>Climax.</a:t>
            </a:r>
            <a:r>
              <a:rPr lang="en-US"/>
              <a:t> A point of no return, from which the protagonist can no longer go back to the status quo.</a:t>
            </a:r>
          </a:p>
          <a:p>
            <a:pPr marL="171450" indent="-171450">
              <a:buFont typeface="Arial"/>
              <a:buChar char="•"/>
            </a:pPr>
            <a:r>
              <a:rPr lang="en-US" b="1" dirty="0"/>
              <a:t>Return, or fall.</a:t>
            </a:r>
            <a:r>
              <a:rPr lang="en-US" dirty="0"/>
              <a:t> In the aftermath of the climax, tension builds, and the story heads inevitably towards...</a:t>
            </a:r>
          </a:p>
          <a:p>
            <a:pPr marL="171450" indent="-171450">
              <a:buFont typeface="Arial"/>
              <a:buChar char="•"/>
            </a:pPr>
            <a:r>
              <a:rPr lang="en-US" b="1" dirty="0"/>
              <a:t>Catastrophe.</a:t>
            </a:r>
            <a:r>
              <a:rPr lang="en-US" dirty="0"/>
              <a:t> The protagonist is brought to their lowest point. Their greatest fears have come true.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B75FAFB-EE9C-4C11-BEB8-2E5362819588}" type="slidenum">
              <a:rPr lang="en-GB" smtClean="0"/>
              <a:t>8</a:t>
            </a:fld>
            <a:endParaRPr lang="en-GB"/>
          </a:p>
        </p:txBody>
      </p:sp>
    </p:spTree>
    <p:extLst>
      <p:ext uri="{BB962C8B-B14F-4D97-AF65-F5344CB8AC3E}">
        <p14:creationId xmlns:p14="http://schemas.microsoft.com/office/powerpoint/2010/main" val="396126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75FAFB-EE9C-4C11-BEB8-2E5362819588}" type="slidenum">
              <a:rPr lang="en-GB" smtClean="0"/>
              <a:t>9</a:t>
            </a:fld>
            <a:endParaRPr lang="en-GB"/>
          </a:p>
        </p:txBody>
      </p:sp>
    </p:spTree>
    <p:extLst>
      <p:ext uri="{BB962C8B-B14F-4D97-AF65-F5344CB8AC3E}">
        <p14:creationId xmlns:p14="http://schemas.microsoft.com/office/powerpoint/2010/main" val="33289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3E80-551A-512E-BE9D-848BF609D5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7B3B0E-8C1C-F715-B763-043EC4DE87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65BEF6-08FF-5401-1F88-5148CBBAB58B}"/>
              </a:ext>
            </a:extLst>
          </p:cNvPr>
          <p:cNvSpPr>
            <a:spLocks noGrp="1"/>
          </p:cNvSpPr>
          <p:nvPr>
            <p:ph type="dt" sz="half" idx="10"/>
          </p:nvPr>
        </p:nvSpPr>
        <p:spPr/>
        <p:txBody>
          <a:bodyPr/>
          <a:lstStyle/>
          <a:p>
            <a:fld id="{E0FDB441-E9FF-4961-996D-08123AD85DBF}" type="datetimeFigureOut">
              <a:rPr lang="en-GB" smtClean="0"/>
              <a:t>14/08/2024</a:t>
            </a:fld>
            <a:endParaRPr lang="en-GB"/>
          </a:p>
        </p:txBody>
      </p:sp>
      <p:sp>
        <p:nvSpPr>
          <p:cNvPr id="5" name="Footer Placeholder 4">
            <a:extLst>
              <a:ext uri="{FF2B5EF4-FFF2-40B4-BE49-F238E27FC236}">
                <a16:creationId xmlns:a16="http://schemas.microsoft.com/office/drawing/2014/main" id="{6B12F22A-F937-08B1-B5B0-AC12375D3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BDA42D-3ED9-9B67-E941-7C65E1B3FA02}"/>
              </a:ext>
            </a:extLst>
          </p:cNvPr>
          <p:cNvSpPr>
            <a:spLocks noGrp="1"/>
          </p:cNvSpPr>
          <p:nvPr>
            <p:ph type="sldNum" sz="quarter" idx="12"/>
          </p:nvPr>
        </p:nvSpPr>
        <p:spPr/>
        <p:txBody>
          <a:bodyPr/>
          <a:lstStyle/>
          <a:p>
            <a:fld id="{35995A47-FC7A-4106-AECF-D2D5A0D37C86}" type="slidenum">
              <a:rPr lang="en-GB" smtClean="0"/>
              <a:t>‹#›</a:t>
            </a:fld>
            <a:endParaRPr lang="en-GB"/>
          </a:p>
        </p:txBody>
      </p:sp>
    </p:spTree>
    <p:extLst>
      <p:ext uri="{BB962C8B-B14F-4D97-AF65-F5344CB8AC3E}">
        <p14:creationId xmlns:p14="http://schemas.microsoft.com/office/powerpoint/2010/main" val="347835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782B-1917-FD31-EC46-99A22AF2EC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EC2565-CE52-6683-675E-7249AB93A1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484D8C-2EB5-1C27-9127-489D20FF8C6C}"/>
              </a:ext>
            </a:extLst>
          </p:cNvPr>
          <p:cNvSpPr>
            <a:spLocks noGrp="1"/>
          </p:cNvSpPr>
          <p:nvPr>
            <p:ph type="dt" sz="half" idx="10"/>
          </p:nvPr>
        </p:nvSpPr>
        <p:spPr/>
        <p:txBody>
          <a:bodyPr/>
          <a:lstStyle/>
          <a:p>
            <a:fld id="{E0FDB441-E9FF-4961-996D-08123AD85DBF}" type="datetimeFigureOut">
              <a:rPr lang="en-GB" smtClean="0"/>
              <a:t>14/08/2024</a:t>
            </a:fld>
            <a:endParaRPr lang="en-GB"/>
          </a:p>
        </p:txBody>
      </p:sp>
      <p:sp>
        <p:nvSpPr>
          <p:cNvPr id="5" name="Footer Placeholder 4">
            <a:extLst>
              <a:ext uri="{FF2B5EF4-FFF2-40B4-BE49-F238E27FC236}">
                <a16:creationId xmlns:a16="http://schemas.microsoft.com/office/drawing/2014/main" id="{25763D73-4541-A019-0CBD-EBEE16C54E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0BFC3C-F236-2DA5-2E89-1D7A7006E9E2}"/>
              </a:ext>
            </a:extLst>
          </p:cNvPr>
          <p:cNvSpPr>
            <a:spLocks noGrp="1"/>
          </p:cNvSpPr>
          <p:nvPr>
            <p:ph type="sldNum" sz="quarter" idx="12"/>
          </p:nvPr>
        </p:nvSpPr>
        <p:spPr/>
        <p:txBody>
          <a:bodyPr/>
          <a:lstStyle/>
          <a:p>
            <a:fld id="{35995A47-FC7A-4106-AECF-D2D5A0D37C86}" type="slidenum">
              <a:rPr lang="en-GB" smtClean="0"/>
              <a:t>‹#›</a:t>
            </a:fld>
            <a:endParaRPr lang="en-GB"/>
          </a:p>
        </p:txBody>
      </p:sp>
    </p:spTree>
    <p:extLst>
      <p:ext uri="{BB962C8B-B14F-4D97-AF65-F5344CB8AC3E}">
        <p14:creationId xmlns:p14="http://schemas.microsoft.com/office/powerpoint/2010/main" val="1272286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847E90-08E0-4F7A-7BF6-41E63A9367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37A9CC-74DA-331C-AD30-BE880F9792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83BA37-464B-8008-A72E-8B3040B1298D}"/>
              </a:ext>
            </a:extLst>
          </p:cNvPr>
          <p:cNvSpPr>
            <a:spLocks noGrp="1"/>
          </p:cNvSpPr>
          <p:nvPr>
            <p:ph type="dt" sz="half" idx="10"/>
          </p:nvPr>
        </p:nvSpPr>
        <p:spPr/>
        <p:txBody>
          <a:bodyPr/>
          <a:lstStyle/>
          <a:p>
            <a:fld id="{E0FDB441-E9FF-4961-996D-08123AD85DBF}" type="datetimeFigureOut">
              <a:rPr lang="en-GB" smtClean="0"/>
              <a:t>14/08/2024</a:t>
            </a:fld>
            <a:endParaRPr lang="en-GB"/>
          </a:p>
        </p:txBody>
      </p:sp>
      <p:sp>
        <p:nvSpPr>
          <p:cNvPr id="5" name="Footer Placeholder 4">
            <a:extLst>
              <a:ext uri="{FF2B5EF4-FFF2-40B4-BE49-F238E27FC236}">
                <a16:creationId xmlns:a16="http://schemas.microsoft.com/office/drawing/2014/main" id="{2665EED8-7EA1-670B-431E-F5CB21AFA0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875ED-11DE-F608-9544-22148F9426F9}"/>
              </a:ext>
            </a:extLst>
          </p:cNvPr>
          <p:cNvSpPr>
            <a:spLocks noGrp="1"/>
          </p:cNvSpPr>
          <p:nvPr>
            <p:ph type="sldNum" sz="quarter" idx="12"/>
          </p:nvPr>
        </p:nvSpPr>
        <p:spPr/>
        <p:txBody>
          <a:bodyPr/>
          <a:lstStyle/>
          <a:p>
            <a:fld id="{35995A47-FC7A-4106-AECF-D2D5A0D37C86}" type="slidenum">
              <a:rPr lang="en-GB" smtClean="0"/>
              <a:t>‹#›</a:t>
            </a:fld>
            <a:endParaRPr lang="en-GB"/>
          </a:p>
        </p:txBody>
      </p:sp>
    </p:spTree>
    <p:extLst>
      <p:ext uri="{BB962C8B-B14F-4D97-AF65-F5344CB8AC3E}">
        <p14:creationId xmlns:p14="http://schemas.microsoft.com/office/powerpoint/2010/main" val="121213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78A6-A50B-81DC-364F-0E49A80385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19EF9F-FF60-5172-22FA-2BB8A50C6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4D03EC-EB23-488B-8B23-D78BE476AA41}"/>
              </a:ext>
            </a:extLst>
          </p:cNvPr>
          <p:cNvSpPr>
            <a:spLocks noGrp="1"/>
          </p:cNvSpPr>
          <p:nvPr>
            <p:ph type="dt" sz="half" idx="10"/>
          </p:nvPr>
        </p:nvSpPr>
        <p:spPr/>
        <p:txBody>
          <a:bodyPr/>
          <a:lstStyle/>
          <a:p>
            <a:fld id="{E0FDB441-E9FF-4961-996D-08123AD85DBF}" type="datetimeFigureOut">
              <a:rPr lang="en-GB" smtClean="0"/>
              <a:t>14/08/2024</a:t>
            </a:fld>
            <a:endParaRPr lang="en-GB"/>
          </a:p>
        </p:txBody>
      </p:sp>
      <p:sp>
        <p:nvSpPr>
          <p:cNvPr id="5" name="Footer Placeholder 4">
            <a:extLst>
              <a:ext uri="{FF2B5EF4-FFF2-40B4-BE49-F238E27FC236}">
                <a16:creationId xmlns:a16="http://schemas.microsoft.com/office/drawing/2014/main" id="{96702C4F-82E1-BEFC-EFF5-60672419D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5B776B-1360-3094-8838-E2CB8932FF2A}"/>
              </a:ext>
            </a:extLst>
          </p:cNvPr>
          <p:cNvSpPr>
            <a:spLocks noGrp="1"/>
          </p:cNvSpPr>
          <p:nvPr>
            <p:ph type="sldNum" sz="quarter" idx="12"/>
          </p:nvPr>
        </p:nvSpPr>
        <p:spPr/>
        <p:txBody>
          <a:bodyPr/>
          <a:lstStyle/>
          <a:p>
            <a:fld id="{35995A47-FC7A-4106-AECF-D2D5A0D37C86}" type="slidenum">
              <a:rPr lang="en-GB" smtClean="0"/>
              <a:t>‹#›</a:t>
            </a:fld>
            <a:endParaRPr lang="en-GB"/>
          </a:p>
        </p:txBody>
      </p:sp>
    </p:spTree>
    <p:extLst>
      <p:ext uri="{BB962C8B-B14F-4D97-AF65-F5344CB8AC3E}">
        <p14:creationId xmlns:p14="http://schemas.microsoft.com/office/powerpoint/2010/main" val="167688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FA26-CC55-6854-633D-4F136E9BF8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58EBEA-5789-DD2B-575A-34D2AFD764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FC22F9-3570-2005-A61B-459BB307BE70}"/>
              </a:ext>
            </a:extLst>
          </p:cNvPr>
          <p:cNvSpPr>
            <a:spLocks noGrp="1"/>
          </p:cNvSpPr>
          <p:nvPr>
            <p:ph type="dt" sz="half" idx="10"/>
          </p:nvPr>
        </p:nvSpPr>
        <p:spPr/>
        <p:txBody>
          <a:bodyPr/>
          <a:lstStyle/>
          <a:p>
            <a:fld id="{E0FDB441-E9FF-4961-996D-08123AD85DBF}" type="datetimeFigureOut">
              <a:rPr lang="en-GB" smtClean="0"/>
              <a:t>14/08/2024</a:t>
            </a:fld>
            <a:endParaRPr lang="en-GB"/>
          </a:p>
        </p:txBody>
      </p:sp>
      <p:sp>
        <p:nvSpPr>
          <p:cNvPr id="5" name="Footer Placeholder 4">
            <a:extLst>
              <a:ext uri="{FF2B5EF4-FFF2-40B4-BE49-F238E27FC236}">
                <a16:creationId xmlns:a16="http://schemas.microsoft.com/office/drawing/2014/main" id="{4E27A372-E6B2-3FE8-CE5D-8F574982A9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378F23-2E17-DB7B-C3A4-B83AB6FF26E8}"/>
              </a:ext>
            </a:extLst>
          </p:cNvPr>
          <p:cNvSpPr>
            <a:spLocks noGrp="1"/>
          </p:cNvSpPr>
          <p:nvPr>
            <p:ph type="sldNum" sz="quarter" idx="12"/>
          </p:nvPr>
        </p:nvSpPr>
        <p:spPr/>
        <p:txBody>
          <a:bodyPr/>
          <a:lstStyle/>
          <a:p>
            <a:fld id="{35995A47-FC7A-4106-AECF-D2D5A0D37C86}" type="slidenum">
              <a:rPr lang="en-GB" smtClean="0"/>
              <a:t>‹#›</a:t>
            </a:fld>
            <a:endParaRPr lang="en-GB"/>
          </a:p>
        </p:txBody>
      </p:sp>
    </p:spTree>
    <p:extLst>
      <p:ext uri="{BB962C8B-B14F-4D97-AF65-F5344CB8AC3E}">
        <p14:creationId xmlns:p14="http://schemas.microsoft.com/office/powerpoint/2010/main" val="287453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23C1-2171-743D-FCFF-DCF210CDE4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844B38-6114-7904-3F88-0A5A254AD3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4B3E18-9EE3-6991-AA98-7C0143C00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221509-8BEB-BE68-7FD5-AB7954D3944B}"/>
              </a:ext>
            </a:extLst>
          </p:cNvPr>
          <p:cNvSpPr>
            <a:spLocks noGrp="1"/>
          </p:cNvSpPr>
          <p:nvPr>
            <p:ph type="dt" sz="half" idx="10"/>
          </p:nvPr>
        </p:nvSpPr>
        <p:spPr/>
        <p:txBody>
          <a:bodyPr/>
          <a:lstStyle/>
          <a:p>
            <a:fld id="{E0FDB441-E9FF-4961-996D-08123AD85DBF}" type="datetimeFigureOut">
              <a:rPr lang="en-GB" smtClean="0"/>
              <a:t>14/08/2024</a:t>
            </a:fld>
            <a:endParaRPr lang="en-GB"/>
          </a:p>
        </p:txBody>
      </p:sp>
      <p:sp>
        <p:nvSpPr>
          <p:cNvPr id="6" name="Footer Placeholder 5">
            <a:extLst>
              <a:ext uri="{FF2B5EF4-FFF2-40B4-BE49-F238E27FC236}">
                <a16:creationId xmlns:a16="http://schemas.microsoft.com/office/drawing/2014/main" id="{F5EBF912-C054-DC8E-A03D-2EDF18B1B3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FE50D9-886D-2629-1DBD-42B7E67D178C}"/>
              </a:ext>
            </a:extLst>
          </p:cNvPr>
          <p:cNvSpPr>
            <a:spLocks noGrp="1"/>
          </p:cNvSpPr>
          <p:nvPr>
            <p:ph type="sldNum" sz="quarter" idx="12"/>
          </p:nvPr>
        </p:nvSpPr>
        <p:spPr/>
        <p:txBody>
          <a:bodyPr/>
          <a:lstStyle/>
          <a:p>
            <a:fld id="{35995A47-FC7A-4106-AECF-D2D5A0D37C86}" type="slidenum">
              <a:rPr lang="en-GB" smtClean="0"/>
              <a:t>‹#›</a:t>
            </a:fld>
            <a:endParaRPr lang="en-GB"/>
          </a:p>
        </p:txBody>
      </p:sp>
    </p:spTree>
    <p:extLst>
      <p:ext uri="{BB962C8B-B14F-4D97-AF65-F5344CB8AC3E}">
        <p14:creationId xmlns:p14="http://schemas.microsoft.com/office/powerpoint/2010/main" val="77044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7442-A829-0D6E-1AA8-1E3A5508C5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CD6DA0-EC6A-39A8-0EC4-D1DEC1A94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37A80-3E84-9DF0-DB5A-B59ADDDBFC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748D51-D6F8-9DE4-2D9D-BA3AE4E1D5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3E4132-6420-B8CE-9166-4639C5F814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704C11-7EE3-8F8A-FDE7-1D6A2CB39D83}"/>
              </a:ext>
            </a:extLst>
          </p:cNvPr>
          <p:cNvSpPr>
            <a:spLocks noGrp="1"/>
          </p:cNvSpPr>
          <p:nvPr>
            <p:ph type="dt" sz="half" idx="10"/>
          </p:nvPr>
        </p:nvSpPr>
        <p:spPr/>
        <p:txBody>
          <a:bodyPr/>
          <a:lstStyle/>
          <a:p>
            <a:fld id="{E0FDB441-E9FF-4961-996D-08123AD85DBF}" type="datetimeFigureOut">
              <a:rPr lang="en-GB" smtClean="0"/>
              <a:t>14/08/2024</a:t>
            </a:fld>
            <a:endParaRPr lang="en-GB"/>
          </a:p>
        </p:txBody>
      </p:sp>
      <p:sp>
        <p:nvSpPr>
          <p:cNvPr id="8" name="Footer Placeholder 7">
            <a:extLst>
              <a:ext uri="{FF2B5EF4-FFF2-40B4-BE49-F238E27FC236}">
                <a16:creationId xmlns:a16="http://schemas.microsoft.com/office/drawing/2014/main" id="{E2EE4844-0FEF-D84A-25B6-FA058DBE10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4EF906-9C6B-8AD3-1EFD-8D7833998216}"/>
              </a:ext>
            </a:extLst>
          </p:cNvPr>
          <p:cNvSpPr>
            <a:spLocks noGrp="1"/>
          </p:cNvSpPr>
          <p:nvPr>
            <p:ph type="sldNum" sz="quarter" idx="12"/>
          </p:nvPr>
        </p:nvSpPr>
        <p:spPr/>
        <p:txBody>
          <a:bodyPr/>
          <a:lstStyle/>
          <a:p>
            <a:fld id="{35995A47-FC7A-4106-AECF-D2D5A0D37C86}" type="slidenum">
              <a:rPr lang="en-GB" smtClean="0"/>
              <a:t>‹#›</a:t>
            </a:fld>
            <a:endParaRPr lang="en-GB"/>
          </a:p>
        </p:txBody>
      </p:sp>
    </p:spTree>
    <p:extLst>
      <p:ext uri="{BB962C8B-B14F-4D97-AF65-F5344CB8AC3E}">
        <p14:creationId xmlns:p14="http://schemas.microsoft.com/office/powerpoint/2010/main" val="55066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D6C0-79EF-3F62-7722-D6414A1465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CEE14C-4975-CF6D-759A-F40A2042074A}"/>
              </a:ext>
            </a:extLst>
          </p:cNvPr>
          <p:cNvSpPr>
            <a:spLocks noGrp="1"/>
          </p:cNvSpPr>
          <p:nvPr>
            <p:ph type="dt" sz="half" idx="10"/>
          </p:nvPr>
        </p:nvSpPr>
        <p:spPr/>
        <p:txBody>
          <a:bodyPr/>
          <a:lstStyle/>
          <a:p>
            <a:fld id="{E0FDB441-E9FF-4961-996D-08123AD85DBF}" type="datetimeFigureOut">
              <a:rPr lang="en-GB" smtClean="0"/>
              <a:t>14/08/2024</a:t>
            </a:fld>
            <a:endParaRPr lang="en-GB"/>
          </a:p>
        </p:txBody>
      </p:sp>
      <p:sp>
        <p:nvSpPr>
          <p:cNvPr id="4" name="Footer Placeholder 3">
            <a:extLst>
              <a:ext uri="{FF2B5EF4-FFF2-40B4-BE49-F238E27FC236}">
                <a16:creationId xmlns:a16="http://schemas.microsoft.com/office/drawing/2014/main" id="{36559AE0-2DAE-1CD5-D4C0-1B3ECAD15C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5A80EB-E623-805E-EFA8-975DDEF26FEB}"/>
              </a:ext>
            </a:extLst>
          </p:cNvPr>
          <p:cNvSpPr>
            <a:spLocks noGrp="1"/>
          </p:cNvSpPr>
          <p:nvPr>
            <p:ph type="sldNum" sz="quarter" idx="12"/>
          </p:nvPr>
        </p:nvSpPr>
        <p:spPr/>
        <p:txBody>
          <a:bodyPr/>
          <a:lstStyle/>
          <a:p>
            <a:fld id="{35995A47-FC7A-4106-AECF-D2D5A0D37C86}" type="slidenum">
              <a:rPr lang="en-GB" smtClean="0"/>
              <a:t>‹#›</a:t>
            </a:fld>
            <a:endParaRPr lang="en-GB"/>
          </a:p>
        </p:txBody>
      </p:sp>
    </p:spTree>
    <p:extLst>
      <p:ext uri="{BB962C8B-B14F-4D97-AF65-F5344CB8AC3E}">
        <p14:creationId xmlns:p14="http://schemas.microsoft.com/office/powerpoint/2010/main" val="292505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BE442-4519-8DB8-1AD8-3A8906AB5803}"/>
              </a:ext>
            </a:extLst>
          </p:cNvPr>
          <p:cNvSpPr>
            <a:spLocks noGrp="1"/>
          </p:cNvSpPr>
          <p:nvPr>
            <p:ph type="dt" sz="half" idx="10"/>
          </p:nvPr>
        </p:nvSpPr>
        <p:spPr/>
        <p:txBody>
          <a:bodyPr/>
          <a:lstStyle/>
          <a:p>
            <a:fld id="{E0FDB441-E9FF-4961-996D-08123AD85DBF}" type="datetimeFigureOut">
              <a:rPr lang="en-GB" smtClean="0"/>
              <a:t>14/08/2024</a:t>
            </a:fld>
            <a:endParaRPr lang="en-GB"/>
          </a:p>
        </p:txBody>
      </p:sp>
      <p:sp>
        <p:nvSpPr>
          <p:cNvPr id="3" name="Footer Placeholder 2">
            <a:extLst>
              <a:ext uri="{FF2B5EF4-FFF2-40B4-BE49-F238E27FC236}">
                <a16:creationId xmlns:a16="http://schemas.microsoft.com/office/drawing/2014/main" id="{7D5A5659-3ADF-D5F1-68C4-958582EF2C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721688-068B-48D5-2455-CDC20D3C2201}"/>
              </a:ext>
            </a:extLst>
          </p:cNvPr>
          <p:cNvSpPr>
            <a:spLocks noGrp="1"/>
          </p:cNvSpPr>
          <p:nvPr>
            <p:ph type="sldNum" sz="quarter" idx="12"/>
          </p:nvPr>
        </p:nvSpPr>
        <p:spPr/>
        <p:txBody>
          <a:bodyPr/>
          <a:lstStyle/>
          <a:p>
            <a:fld id="{35995A47-FC7A-4106-AECF-D2D5A0D37C86}" type="slidenum">
              <a:rPr lang="en-GB" smtClean="0"/>
              <a:t>‹#›</a:t>
            </a:fld>
            <a:endParaRPr lang="en-GB"/>
          </a:p>
        </p:txBody>
      </p:sp>
    </p:spTree>
    <p:extLst>
      <p:ext uri="{BB962C8B-B14F-4D97-AF65-F5344CB8AC3E}">
        <p14:creationId xmlns:p14="http://schemas.microsoft.com/office/powerpoint/2010/main" val="205722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A416-EE4E-EBE2-923A-B16068539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50A6C-363D-7F74-8E4A-31CD14BD21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29750F-ACB0-975D-8CAC-121398A05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E6AB8-C0A2-7C94-B0C7-A2B1D6DA1EAD}"/>
              </a:ext>
            </a:extLst>
          </p:cNvPr>
          <p:cNvSpPr>
            <a:spLocks noGrp="1"/>
          </p:cNvSpPr>
          <p:nvPr>
            <p:ph type="dt" sz="half" idx="10"/>
          </p:nvPr>
        </p:nvSpPr>
        <p:spPr/>
        <p:txBody>
          <a:bodyPr/>
          <a:lstStyle/>
          <a:p>
            <a:fld id="{E0FDB441-E9FF-4961-996D-08123AD85DBF}" type="datetimeFigureOut">
              <a:rPr lang="en-GB" smtClean="0"/>
              <a:t>14/08/2024</a:t>
            </a:fld>
            <a:endParaRPr lang="en-GB"/>
          </a:p>
        </p:txBody>
      </p:sp>
      <p:sp>
        <p:nvSpPr>
          <p:cNvPr id="6" name="Footer Placeholder 5">
            <a:extLst>
              <a:ext uri="{FF2B5EF4-FFF2-40B4-BE49-F238E27FC236}">
                <a16:creationId xmlns:a16="http://schemas.microsoft.com/office/drawing/2014/main" id="{35A4CCDE-53FC-9EE4-661F-BD850969AA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14D4CF-2A67-9887-11DB-A5029E210574}"/>
              </a:ext>
            </a:extLst>
          </p:cNvPr>
          <p:cNvSpPr>
            <a:spLocks noGrp="1"/>
          </p:cNvSpPr>
          <p:nvPr>
            <p:ph type="sldNum" sz="quarter" idx="12"/>
          </p:nvPr>
        </p:nvSpPr>
        <p:spPr/>
        <p:txBody>
          <a:bodyPr/>
          <a:lstStyle/>
          <a:p>
            <a:fld id="{35995A47-FC7A-4106-AECF-D2D5A0D37C86}" type="slidenum">
              <a:rPr lang="en-GB" smtClean="0"/>
              <a:t>‹#›</a:t>
            </a:fld>
            <a:endParaRPr lang="en-GB"/>
          </a:p>
        </p:txBody>
      </p:sp>
    </p:spTree>
    <p:extLst>
      <p:ext uri="{BB962C8B-B14F-4D97-AF65-F5344CB8AC3E}">
        <p14:creationId xmlns:p14="http://schemas.microsoft.com/office/powerpoint/2010/main" val="342187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3363-E617-7082-ED6A-878A2DE93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110AFC-D557-4219-AD6C-CFCE492D9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17E867-E3D7-323F-2212-7F5C8C999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87FA08-08A5-BDD1-1751-F80EB34B4E52}"/>
              </a:ext>
            </a:extLst>
          </p:cNvPr>
          <p:cNvSpPr>
            <a:spLocks noGrp="1"/>
          </p:cNvSpPr>
          <p:nvPr>
            <p:ph type="dt" sz="half" idx="10"/>
          </p:nvPr>
        </p:nvSpPr>
        <p:spPr/>
        <p:txBody>
          <a:bodyPr/>
          <a:lstStyle/>
          <a:p>
            <a:fld id="{E0FDB441-E9FF-4961-996D-08123AD85DBF}" type="datetimeFigureOut">
              <a:rPr lang="en-GB" smtClean="0"/>
              <a:t>14/08/2024</a:t>
            </a:fld>
            <a:endParaRPr lang="en-GB"/>
          </a:p>
        </p:txBody>
      </p:sp>
      <p:sp>
        <p:nvSpPr>
          <p:cNvPr id="6" name="Footer Placeholder 5">
            <a:extLst>
              <a:ext uri="{FF2B5EF4-FFF2-40B4-BE49-F238E27FC236}">
                <a16:creationId xmlns:a16="http://schemas.microsoft.com/office/drawing/2014/main" id="{A193BE56-C064-8981-8BF5-F20AD5E739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A6F46A-FA05-6259-01B6-DD85E818CFCC}"/>
              </a:ext>
            </a:extLst>
          </p:cNvPr>
          <p:cNvSpPr>
            <a:spLocks noGrp="1"/>
          </p:cNvSpPr>
          <p:nvPr>
            <p:ph type="sldNum" sz="quarter" idx="12"/>
          </p:nvPr>
        </p:nvSpPr>
        <p:spPr/>
        <p:txBody>
          <a:bodyPr/>
          <a:lstStyle/>
          <a:p>
            <a:fld id="{35995A47-FC7A-4106-AECF-D2D5A0D37C86}" type="slidenum">
              <a:rPr lang="en-GB" smtClean="0"/>
              <a:t>‹#›</a:t>
            </a:fld>
            <a:endParaRPr lang="en-GB"/>
          </a:p>
        </p:txBody>
      </p:sp>
    </p:spTree>
    <p:extLst>
      <p:ext uri="{BB962C8B-B14F-4D97-AF65-F5344CB8AC3E}">
        <p14:creationId xmlns:p14="http://schemas.microsoft.com/office/powerpoint/2010/main" val="106330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8AFD1-4150-EAC0-060D-33766A775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1538BB-CA74-824C-CA90-D20B1F67B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61189A-B789-74C6-C951-4ED556D98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DB441-E9FF-4961-996D-08123AD85DBF}" type="datetimeFigureOut">
              <a:rPr lang="en-GB" smtClean="0"/>
              <a:t>14/08/2024</a:t>
            </a:fld>
            <a:endParaRPr lang="en-GB"/>
          </a:p>
        </p:txBody>
      </p:sp>
      <p:sp>
        <p:nvSpPr>
          <p:cNvPr id="5" name="Footer Placeholder 4">
            <a:extLst>
              <a:ext uri="{FF2B5EF4-FFF2-40B4-BE49-F238E27FC236}">
                <a16:creationId xmlns:a16="http://schemas.microsoft.com/office/drawing/2014/main" id="{602DC09C-451A-086D-CFE7-372AF2432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6F2BB75-0E6A-FE36-792F-4A713BE886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995A47-FC7A-4106-AECF-D2D5A0D37C86}" type="slidenum">
              <a:rPr lang="en-GB" smtClean="0"/>
              <a:t>‹#›</a:t>
            </a:fld>
            <a:endParaRPr lang="en-GB"/>
          </a:p>
        </p:txBody>
      </p:sp>
    </p:spTree>
    <p:extLst>
      <p:ext uri="{BB962C8B-B14F-4D97-AF65-F5344CB8AC3E}">
        <p14:creationId xmlns:p14="http://schemas.microsoft.com/office/powerpoint/2010/main" val="1372142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downloads.ctfassets.net/6sxvmndnpn0s/1kvusq1hw6ca5PbHgXv7We/a3d2c75c210818107615194cab668921/Shelter_Manifesto_2023.pdf" TargetMode="External"/><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linkedin.com/posts/famouscampaigns_ok-heres-an-impactful-use-of-a-conference-activity-7117720201118236672-9LI-/" TargetMode="External"/><Relationship Id="rId4" Type="http://schemas.openxmlformats.org/officeDocument/2006/relationships/hyperlink" Target="https://england.shelter.org.uk/support_us/campaigns/general_elec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ildrenssociety.org.uk/what-we-do/our-impac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childrenssociety.org.uk/what-we-do/stories/leil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ancastersu.co.uk/ai-in-assessmen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hepi.ac.uk/wp-content/uploads/2024/01/HEPI-Policy-Note-51.pdf" TargetMode="External"/><Relationship Id="rId4" Type="http://schemas.openxmlformats.org/officeDocument/2006/relationships/hyperlink" Target="https://estream.lancaster.ac.uk/View.aspx?id=68902~5m~f4ABXjcoPd&amp;code=B9~evxuoqWKltEctieZFA6Q9ifFM2bXKjvgnNvbobI6FjApvvWOHwbwPAmen9b5&amp;ax=7K~tDs48Sl7KMIN9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www.ageuk.org.uk/discover/2023/november/gwens-stor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A464-D84B-9577-CE8F-09EA34E5E319}"/>
              </a:ext>
            </a:extLst>
          </p:cNvPr>
          <p:cNvSpPr>
            <a:spLocks noGrp="1"/>
          </p:cNvSpPr>
          <p:nvPr>
            <p:ph type="ctrTitle"/>
          </p:nvPr>
        </p:nvSpPr>
        <p:spPr>
          <a:xfrm>
            <a:off x="1524000" y="2482277"/>
            <a:ext cx="9144000" cy="2387600"/>
          </a:xfrm>
        </p:spPr>
        <p:txBody>
          <a:bodyPr>
            <a:normAutofit/>
          </a:bodyPr>
          <a:lstStyle/>
          <a:p>
            <a:r>
              <a:rPr lang="en-GB" sz="8000" dirty="0">
                <a:latin typeface="Dreaming Outloud Script Pro" panose="020F0502020204030204" pitchFamily="66" charset="0"/>
                <a:cs typeface="Dreaming Outloud Script Pro" panose="020F0502020204030204" pitchFamily="66" charset="0"/>
              </a:rPr>
              <a:t>Telling Complex Stories</a:t>
            </a:r>
          </a:p>
        </p:txBody>
      </p:sp>
      <p:sp>
        <p:nvSpPr>
          <p:cNvPr id="3" name="Subtitle 2">
            <a:extLst>
              <a:ext uri="{FF2B5EF4-FFF2-40B4-BE49-F238E27FC236}">
                <a16:creationId xmlns:a16="http://schemas.microsoft.com/office/drawing/2014/main" id="{2EDC9DD9-4075-B481-9565-8E673ED18F4D}"/>
              </a:ext>
            </a:extLst>
          </p:cNvPr>
          <p:cNvSpPr>
            <a:spLocks noGrp="1"/>
          </p:cNvSpPr>
          <p:nvPr>
            <p:ph type="subTitle" idx="1"/>
          </p:nvPr>
        </p:nvSpPr>
        <p:spPr>
          <a:xfrm>
            <a:off x="1524000" y="4961952"/>
            <a:ext cx="9144000" cy="1655762"/>
          </a:xfrm>
        </p:spPr>
        <p:txBody>
          <a:bodyPr/>
          <a:lstStyle/>
          <a:p>
            <a:r>
              <a:rPr lang="en-GB" dirty="0"/>
              <a:t>Cerys Evans, LUSU President (23/24 &amp; 24/25)</a:t>
            </a:r>
          </a:p>
          <a:p>
            <a:r>
              <a:rPr lang="en-GB" dirty="0"/>
              <a:t>Frank Longdon, LUSU Student Insight &amp; Voice Manager</a:t>
            </a:r>
          </a:p>
          <a:p>
            <a:endParaRPr lang="en-GB" dirty="0"/>
          </a:p>
        </p:txBody>
      </p:sp>
      <p:pic>
        <p:nvPicPr>
          <p:cNvPr id="5" name="Picture 4" descr="A purple background with white text&#10;&#10;Description automatically generated">
            <a:extLst>
              <a:ext uri="{FF2B5EF4-FFF2-40B4-BE49-F238E27FC236}">
                <a16:creationId xmlns:a16="http://schemas.microsoft.com/office/drawing/2014/main" id="{7469F1EF-6D95-2AFB-33C9-F98468454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312" y="611230"/>
            <a:ext cx="1651376" cy="1651376"/>
          </a:xfrm>
          <a:prstGeom prst="rect">
            <a:avLst/>
          </a:prstGeom>
        </p:spPr>
      </p:pic>
    </p:spTree>
    <p:extLst>
      <p:ext uri="{BB962C8B-B14F-4D97-AF65-F5344CB8AC3E}">
        <p14:creationId xmlns:p14="http://schemas.microsoft.com/office/powerpoint/2010/main" val="11234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DED3-BCAA-D548-79A8-3C004B1F58FE}"/>
              </a:ext>
            </a:extLst>
          </p:cNvPr>
          <p:cNvSpPr>
            <a:spLocks noGrp="1"/>
          </p:cNvSpPr>
          <p:nvPr>
            <p:ph type="title"/>
          </p:nvPr>
        </p:nvSpPr>
        <p:spPr/>
        <p:txBody>
          <a:bodyPr/>
          <a:lstStyle/>
          <a:p>
            <a:r>
              <a:rPr lang="en-GB" dirty="0"/>
              <a:t>Shelter: </a:t>
            </a:r>
            <a:r>
              <a:rPr lang="en-GB" b="1" dirty="0"/>
              <a:t>Conditions of Rental Properties</a:t>
            </a:r>
          </a:p>
        </p:txBody>
      </p:sp>
      <p:sp>
        <p:nvSpPr>
          <p:cNvPr id="3" name="Content Placeholder 2">
            <a:extLst>
              <a:ext uri="{FF2B5EF4-FFF2-40B4-BE49-F238E27FC236}">
                <a16:creationId xmlns:a16="http://schemas.microsoft.com/office/drawing/2014/main" id="{9D728313-4E6F-2ABF-FE68-E2BC478D4638}"/>
              </a:ext>
            </a:extLst>
          </p:cNvPr>
          <p:cNvSpPr>
            <a:spLocks noGrp="1"/>
          </p:cNvSpPr>
          <p:nvPr>
            <p:ph idx="1"/>
          </p:nvPr>
        </p:nvSpPr>
        <p:spPr>
          <a:xfrm>
            <a:off x="838200" y="1825625"/>
            <a:ext cx="8241145" cy="4351338"/>
          </a:xfrm>
        </p:spPr>
        <p:txBody>
          <a:bodyPr>
            <a:normAutofit/>
          </a:bodyPr>
          <a:lstStyle/>
          <a:p>
            <a:pPr marL="0" indent="0">
              <a:buNone/>
            </a:pPr>
            <a:r>
              <a:rPr lang="en-GB" sz="2400" dirty="0"/>
              <a:t>In 2023, Shelter published </a:t>
            </a:r>
            <a:r>
              <a:rPr lang="en-GB" sz="2400" i="1" dirty="0"/>
              <a:t>The Way Home: a Manifesto to Rebuild Our Broken Housing System</a:t>
            </a:r>
            <a:r>
              <a:rPr lang="en-GB" sz="2400" dirty="0"/>
              <a:t> </a:t>
            </a:r>
            <a:r>
              <a:rPr lang="en-GB" sz="1200" dirty="0"/>
              <a:t>(</a:t>
            </a:r>
            <a:r>
              <a:rPr lang="en-GB" sz="1200" dirty="0">
                <a:hlinkClick r:id="rId3"/>
              </a:rPr>
              <a:t>https://downloads.ctfassets.net/6sxvmndnpn0s/1kvusq1hw6ca5PbHgXv7We/a3d2c75c210818107615194cab668921/Shelter_Manifesto_2023.pdf</a:t>
            </a:r>
            <a:r>
              <a:rPr lang="en-GB" sz="1200" dirty="0"/>
              <a:t>)</a:t>
            </a:r>
          </a:p>
          <a:p>
            <a:pPr marL="0" indent="0">
              <a:buNone/>
            </a:pPr>
            <a:endParaRPr lang="en-GB" sz="1400" dirty="0">
              <a:hlinkClick r:id="rId4"/>
            </a:endParaRPr>
          </a:p>
          <a:p>
            <a:pPr marL="0" indent="0">
              <a:buNone/>
            </a:pPr>
            <a:endParaRPr lang="en-GB" sz="1400" dirty="0">
              <a:hlinkClick r:id="rId4"/>
            </a:endParaRPr>
          </a:p>
          <a:p>
            <a:pPr marL="0" indent="0">
              <a:buNone/>
            </a:pPr>
            <a:endParaRPr lang="en-GB" sz="1400" dirty="0">
              <a:hlinkClick r:id="rId4"/>
            </a:endParaRPr>
          </a:p>
          <a:p>
            <a:pPr marL="0" indent="0">
              <a:buNone/>
            </a:pPr>
            <a:endParaRPr lang="en-GB" sz="1400" dirty="0">
              <a:hlinkClick r:id="rId4"/>
            </a:endParaRPr>
          </a:p>
          <a:p>
            <a:pPr marL="0" indent="0">
              <a:buNone/>
            </a:pPr>
            <a:endParaRPr lang="en-GB" sz="1400" dirty="0">
              <a:hlinkClick r:id="rId4"/>
            </a:endParaRPr>
          </a:p>
          <a:p>
            <a:pPr marL="0" indent="0">
              <a:buNone/>
            </a:pPr>
            <a:endParaRPr lang="en-GB" sz="1400" dirty="0">
              <a:hlinkClick r:id="rId4"/>
            </a:endParaRPr>
          </a:p>
          <a:p>
            <a:pPr marL="0" indent="0">
              <a:buNone/>
            </a:pPr>
            <a:endParaRPr lang="en-GB" sz="1400" dirty="0">
              <a:hlinkClick r:id="rId4"/>
            </a:endParaRPr>
          </a:p>
          <a:p>
            <a:pPr marL="0" indent="0">
              <a:buNone/>
            </a:pPr>
            <a:r>
              <a:rPr lang="en-GB" sz="1400" dirty="0">
                <a:hlinkClick r:id="rId4"/>
              </a:rPr>
              <a:t>https://england.shelter.org.uk/support_us/campaigns/general_election</a:t>
            </a:r>
            <a:endParaRPr lang="en-GB" sz="1400" dirty="0"/>
          </a:p>
          <a:p>
            <a:pPr marL="0" indent="0">
              <a:buNone/>
            </a:pPr>
            <a:r>
              <a:rPr lang="en-GB" sz="1400" dirty="0">
                <a:hlinkClick r:id="rId5"/>
              </a:rPr>
              <a:t>https://www.linkedin.com/posts/famouscampaigns_ok-heres-an-impactful-use-of-a-conference-activity-7117720201118236672-9LI-/</a:t>
            </a:r>
            <a:r>
              <a:rPr lang="en-GB" sz="1400" dirty="0"/>
              <a:t> </a:t>
            </a:r>
          </a:p>
        </p:txBody>
      </p:sp>
      <p:pic>
        <p:nvPicPr>
          <p:cNvPr id="3074" name="Picture 2" descr="No alternative text description for this image">
            <a:extLst>
              <a:ext uri="{FF2B5EF4-FFF2-40B4-BE49-F238E27FC236}">
                <a16:creationId xmlns:a16="http://schemas.microsoft.com/office/drawing/2014/main" id="{3FB77A8D-FC3B-84BD-80DB-D937D1C9F4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9345" y="1740136"/>
            <a:ext cx="2756766" cy="36734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C04CB5-4461-1A2D-8C3C-211361E9E504}"/>
              </a:ext>
            </a:extLst>
          </p:cNvPr>
          <p:cNvPicPr>
            <a:picLocks noChangeAspect="1"/>
          </p:cNvPicPr>
          <p:nvPr/>
        </p:nvPicPr>
        <p:blipFill>
          <a:blip r:embed="rId7"/>
          <a:stretch>
            <a:fillRect/>
          </a:stretch>
        </p:blipFill>
        <p:spPr>
          <a:xfrm>
            <a:off x="838200" y="2954540"/>
            <a:ext cx="3069514" cy="2093507"/>
          </a:xfrm>
          <a:prstGeom prst="rect">
            <a:avLst/>
          </a:prstGeom>
          <a:ln>
            <a:solidFill>
              <a:schemeClr val="tx1"/>
            </a:solidFill>
          </a:ln>
        </p:spPr>
      </p:pic>
      <p:pic>
        <p:nvPicPr>
          <p:cNvPr id="7" name="Picture 6">
            <a:extLst>
              <a:ext uri="{FF2B5EF4-FFF2-40B4-BE49-F238E27FC236}">
                <a16:creationId xmlns:a16="http://schemas.microsoft.com/office/drawing/2014/main" id="{5CED045F-9761-A233-1C30-7CEE0ECBDB0A}"/>
              </a:ext>
            </a:extLst>
          </p:cNvPr>
          <p:cNvPicPr>
            <a:picLocks noChangeAspect="1"/>
          </p:cNvPicPr>
          <p:nvPr/>
        </p:nvPicPr>
        <p:blipFill>
          <a:blip r:embed="rId8"/>
          <a:stretch>
            <a:fillRect/>
          </a:stretch>
        </p:blipFill>
        <p:spPr>
          <a:xfrm>
            <a:off x="4142468" y="3179618"/>
            <a:ext cx="4530477" cy="1595739"/>
          </a:xfrm>
          <a:prstGeom prst="rect">
            <a:avLst/>
          </a:prstGeom>
          <a:ln>
            <a:solidFill>
              <a:schemeClr val="tx1"/>
            </a:solidFill>
          </a:ln>
        </p:spPr>
      </p:pic>
      <p:sp>
        <p:nvSpPr>
          <p:cNvPr id="6" name="Title 1">
            <a:extLst>
              <a:ext uri="{FF2B5EF4-FFF2-40B4-BE49-F238E27FC236}">
                <a16:creationId xmlns:a16="http://schemas.microsoft.com/office/drawing/2014/main" id="{79D3159D-1838-BA07-F63B-DD9F3C2C9B70}"/>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Tree>
    <p:extLst>
      <p:ext uri="{BB962C8B-B14F-4D97-AF65-F5344CB8AC3E}">
        <p14:creationId xmlns:p14="http://schemas.microsoft.com/office/powerpoint/2010/main" val="400364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1A7B7-00CA-7DA5-D2FC-CB35A6AFF252}"/>
              </a:ext>
            </a:extLst>
          </p:cNvPr>
          <p:cNvSpPr>
            <a:spLocks noGrp="1"/>
          </p:cNvSpPr>
          <p:nvPr>
            <p:ph idx="1"/>
          </p:nvPr>
        </p:nvSpPr>
        <p:spPr>
          <a:xfrm>
            <a:off x="263939" y="5320944"/>
            <a:ext cx="10515600" cy="590975"/>
          </a:xfrm>
        </p:spPr>
        <p:txBody>
          <a:bodyPr vert="horz" lIns="91440" tIns="45720" rIns="91440" bIns="45720" rtlCol="0" anchor="t">
            <a:normAutofit lnSpcReduction="10000"/>
          </a:bodyPr>
          <a:lstStyle/>
          <a:p>
            <a:pPr marL="0" indent="0" algn="r">
              <a:buNone/>
            </a:pPr>
            <a:r>
              <a:rPr lang="en-GB" sz="1800" dirty="0"/>
              <a:t>Tracey Emin, My Bed, 1998</a:t>
            </a:r>
          </a:p>
          <a:p>
            <a:pPr marL="0" indent="0" algn="r">
              <a:buNone/>
            </a:pPr>
            <a:r>
              <a:rPr lang="en-GB" sz="1200" b="0" i="0" dirty="0">
                <a:solidFill>
                  <a:srgbClr val="202122"/>
                </a:solidFill>
                <a:effectLst/>
                <a:highlight>
                  <a:srgbClr val="FFFFFF"/>
                </a:highlight>
                <a:latin typeface="Arial" panose="020B0604020202020204" pitchFamily="34" charset="0"/>
              </a:rPr>
              <a:t>"Well, they didn't, did they? No one had ever done that before."</a:t>
            </a:r>
            <a:endParaRPr lang="en-GB" sz="1800" dirty="0"/>
          </a:p>
        </p:txBody>
      </p:sp>
      <p:pic>
        <p:nvPicPr>
          <p:cNvPr id="2050" name="Picture 2" descr="My Bed' – Tracey Emin – ART.ANALYSIS">
            <a:extLst>
              <a:ext uri="{FF2B5EF4-FFF2-40B4-BE49-F238E27FC236}">
                <a16:creationId xmlns:a16="http://schemas.microsoft.com/office/drawing/2014/main" id="{040C3A32-B627-8F06-7C19-6A56F73E9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87" y="490914"/>
            <a:ext cx="9357225" cy="467861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EFCCBC9-9567-E7F7-8B6C-1C18B67185EA}"/>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Tree>
    <p:extLst>
      <p:ext uri="{BB962C8B-B14F-4D97-AF65-F5344CB8AC3E}">
        <p14:creationId xmlns:p14="http://schemas.microsoft.com/office/powerpoint/2010/main" val="1905110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DED3-BCAA-D548-79A8-3C004B1F58FE}"/>
              </a:ext>
            </a:extLst>
          </p:cNvPr>
          <p:cNvSpPr>
            <a:spLocks noGrp="1"/>
          </p:cNvSpPr>
          <p:nvPr>
            <p:ph type="title"/>
          </p:nvPr>
        </p:nvSpPr>
        <p:spPr/>
        <p:txBody>
          <a:bodyPr/>
          <a:lstStyle/>
          <a:p>
            <a:r>
              <a:rPr lang="en-GB" dirty="0"/>
              <a:t>Children’s Society: </a:t>
            </a:r>
            <a:r>
              <a:rPr lang="en-GB" b="1" dirty="0"/>
              <a:t>Our Impact </a:t>
            </a:r>
            <a:r>
              <a:rPr lang="en-GB" dirty="0"/>
              <a:t>/ </a:t>
            </a:r>
            <a:r>
              <a:rPr lang="en-GB" b="1" dirty="0"/>
              <a:t>Leila’s Story</a:t>
            </a:r>
          </a:p>
        </p:txBody>
      </p:sp>
      <p:sp>
        <p:nvSpPr>
          <p:cNvPr id="3" name="Content Placeholder 2">
            <a:extLst>
              <a:ext uri="{FF2B5EF4-FFF2-40B4-BE49-F238E27FC236}">
                <a16:creationId xmlns:a16="http://schemas.microsoft.com/office/drawing/2014/main" id="{9D728313-4E6F-2ABF-FE68-E2BC478D4638}"/>
              </a:ext>
            </a:extLst>
          </p:cNvPr>
          <p:cNvSpPr>
            <a:spLocks noGrp="1"/>
          </p:cNvSpPr>
          <p:nvPr>
            <p:ph idx="1"/>
          </p:nvPr>
        </p:nvSpPr>
        <p:spPr/>
        <p:txBody>
          <a:bodyPr/>
          <a:lstStyle/>
          <a:p>
            <a:pPr marL="0" indent="0">
              <a:buNone/>
            </a:pPr>
            <a:r>
              <a:rPr lang="en-GB" sz="1600" dirty="0">
                <a:hlinkClick r:id="rId3"/>
              </a:rPr>
              <a:t>https://www.childrenssociety.org.uk/what-we-do/our-impact</a:t>
            </a:r>
            <a:r>
              <a:rPr lang="en-GB" sz="1600" dirty="0"/>
              <a:t> </a:t>
            </a:r>
          </a:p>
          <a:p>
            <a:pPr marL="0" indent="0">
              <a:buNone/>
            </a:pPr>
            <a:r>
              <a:rPr lang="en-GB" sz="1600" dirty="0">
                <a:hlinkClick r:id="rId4"/>
              </a:rPr>
              <a:t>https://www.childrenssociety.org.uk/what-we-do/stories/leila</a:t>
            </a:r>
            <a:r>
              <a:rPr lang="en-GB" sz="1600" dirty="0"/>
              <a:t> </a:t>
            </a:r>
          </a:p>
          <a:p>
            <a:pPr marL="0" indent="0">
              <a:buNone/>
            </a:pPr>
            <a:endParaRPr lang="en-GB" sz="1600" dirty="0"/>
          </a:p>
        </p:txBody>
      </p:sp>
      <p:pic>
        <p:nvPicPr>
          <p:cNvPr id="5" name="Picture 4">
            <a:extLst>
              <a:ext uri="{FF2B5EF4-FFF2-40B4-BE49-F238E27FC236}">
                <a16:creationId xmlns:a16="http://schemas.microsoft.com/office/drawing/2014/main" id="{BF50E1F1-668C-F1C5-7D92-5DEA20A62BAE}"/>
              </a:ext>
            </a:extLst>
          </p:cNvPr>
          <p:cNvPicPr>
            <a:picLocks noChangeAspect="1"/>
          </p:cNvPicPr>
          <p:nvPr/>
        </p:nvPicPr>
        <p:blipFill>
          <a:blip r:embed="rId5"/>
          <a:stretch>
            <a:fillRect/>
          </a:stretch>
        </p:blipFill>
        <p:spPr>
          <a:xfrm>
            <a:off x="6767945" y="1825625"/>
            <a:ext cx="4715164" cy="4715164"/>
          </a:xfrm>
          <a:prstGeom prst="rect">
            <a:avLst/>
          </a:prstGeom>
        </p:spPr>
      </p:pic>
      <p:pic>
        <p:nvPicPr>
          <p:cNvPr id="7" name="Picture 6">
            <a:extLst>
              <a:ext uri="{FF2B5EF4-FFF2-40B4-BE49-F238E27FC236}">
                <a16:creationId xmlns:a16="http://schemas.microsoft.com/office/drawing/2014/main" id="{6D160029-7340-3FCD-E12F-F8AB6437550E}"/>
              </a:ext>
            </a:extLst>
          </p:cNvPr>
          <p:cNvPicPr>
            <a:picLocks noChangeAspect="1"/>
          </p:cNvPicPr>
          <p:nvPr/>
        </p:nvPicPr>
        <p:blipFill>
          <a:blip r:embed="rId6"/>
          <a:stretch>
            <a:fillRect/>
          </a:stretch>
        </p:blipFill>
        <p:spPr>
          <a:xfrm>
            <a:off x="1866336" y="2939607"/>
            <a:ext cx="3557720" cy="3237356"/>
          </a:xfrm>
          <a:prstGeom prst="rect">
            <a:avLst/>
          </a:prstGeom>
        </p:spPr>
      </p:pic>
      <p:sp>
        <p:nvSpPr>
          <p:cNvPr id="6" name="Title 1">
            <a:extLst>
              <a:ext uri="{FF2B5EF4-FFF2-40B4-BE49-F238E27FC236}">
                <a16:creationId xmlns:a16="http://schemas.microsoft.com/office/drawing/2014/main" id="{98BDDAF7-349C-D80C-E0C8-3FFE82DFA12C}"/>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Tree>
    <p:extLst>
      <p:ext uri="{BB962C8B-B14F-4D97-AF65-F5344CB8AC3E}">
        <p14:creationId xmlns:p14="http://schemas.microsoft.com/office/powerpoint/2010/main" val="152074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DED3-BCAA-D548-79A8-3C004B1F58FE}"/>
              </a:ext>
            </a:extLst>
          </p:cNvPr>
          <p:cNvSpPr>
            <a:spLocks noGrp="1"/>
          </p:cNvSpPr>
          <p:nvPr>
            <p:ph type="title"/>
          </p:nvPr>
        </p:nvSpPr>
        <p:spPr/>
        <p:txBody>
          <a:bodyPr/>
          <a:lstStyle/>
          <a:p>
            <a:r>
              <a:rPr lang="en-GB" dirty="0"/>
              <a:t>LUSU: </a:t>
            </a:r>
            <a:r>
              <a:rPr lang="en-GB" b="1" dirty="0"/>
              <a:t>Students’ Use of AI in Assessment</a:t>
            </a:r>
          </a:p>
        </p:txBody>
      </p:sp>
      <p:sp>
        <p:nvSpPr>
          <p:cNvPr id="3" name="Content Placeholder 2">
            <a:extLst>
              <a:ext uri="{FF2B5EF4-FFF2-40B4-BE49-F238E27FC236}">
                <a16:creationId xmlns:a16="http://schemas.microsoft.com/office/drawing/2014/main" id="{9D728313-4E6F-2ABF-FE68-E2BC478D4638}"/>
              </a:ext>
            </a:extLst>
          </p:cNvPr>
          <p:cNvSpPr>
            <a:spLocks noGrp="1"/>
          </p:cNvSpPr>
          <p:nvPr>
            <p:ph idx="1"/>
          </p:nvPr>
        </p:nvSpPr>
        <p:spPr/>
        <p:txBody>
          <a:bodyPr vert="horz" lIns="91440" tIns="45720" rIns="91440" bIns="45720" rtlCol="0" anchor="t">
            <a:normAutofit/>
          </a:bodyPr>
          <a:lstStyle/>
          <a:p>
            <a:pPr marL="0" indent="0">
              <a:buNone/>
            </a:pPr>
            <a:r>
              <a:rPr lang="en-GB" sz="1600" dirty="0"/>
              <a:t>LUSU AI click through raw responses: </a:t>
            </a:r>
            <a:r>
              <a:rPr lang="en-GB" sz="1600" dirty="0">
                <a:hlinkClick r:id="rId3"/>
              </a:rPr>
              <a:t>https://lancastersu.co.uk/ai-in-assessments</a:t>
            </a:r>
            <a:endParaRPr lang="en-GB" sz="1600" dirty="0"/>
          </a:p>
          <a:p>
            <a:pPr marL="0" indent="0">
              <a:buNone/>
            </a:pPr>
            <a:r>
              <a:rPr lang="en-GB" sz="1600" dirty="0">
                <a:hlinkClick r:id="rId4"/>
              </a:rPr>
              <a:t>https://estream.lancaster.ac.uk/View.aspx?id=68902~5m~f4ABXjcoPd&amp;code=B9~evxuoqWKltEctieZFA6Q9ifFM2bXKjvgnNvbobI6FjApvvWOHwbwPAmen9b5&amp;ax=7K~tDs48Sl7KMIN9P</a:t>
            </a:r>
            <a:r>
              <a:rPr lang="en-GB" sz="1600" dirty="0"/>
              <a:t> </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400" dirty="0"/>
              <a:t>Freeman, J., </a:t>
            </a:r>
            <a:r>
              <a:rPr lang="en-GB" sz="1400" i="1" dirty="0"/>
              <a:t>Provide or punish? Students' views on generative AI in higher education</a:t>
            </a:r>
            <a:r>
              <a:rPr lang="en-GB" sz="1400" dirty="0"/>
              <a:t>, </a:t>
            </a:r>
            <a:r>
              <a:rPr lang="en-GB" sz="1400" dirty="0">
                <a:ea typeface="+mn-lt"/>
                <a:cs typeface="+mn-lt"/>
              </a:rPr>
              <a:t>February 2024</a:t>
            </a:r>
            <a:r>
              <a:rPr lang="en-GB" sz="1400" dirty="0"/>
              <a:t>, HEPI/</a:t>
            </a:r>
            <a:r>
              <a:rPr lang="en-GB" sz="1400" dirty="0" err="1"/>
              <a:t>Kortext</a:t>
            </a:r>
            <a:r>
              <a:rPr lang="en-GB" sz="1400" dirty="0"/>
              <a:t> Online, HEPI Policy Note 51: </a:t>
            </a:r>
            <a:r>
              <a:rPr lang="en-GB" sz="1400" dirty="0">
                <a:ea typeface="+mn-lt"/>
                <a:cs typeface="+mn-lt"/>
                <a:hlinkClick r:id="rId5"/>
              </a:rPr>
              <a:t>https://www.hepi.ac.uk/wp-content/uploads/2024/01/HEPI-Policy-Note-51.pdf</a:t>
            </a:r>
            <a:endParaRPr lang="en-GB" sz="1400" b="1" dirty="0">
              <a:ea typeface="+mn-lt"/>
              <a:cs typeface="+mn-lt"/>
            </a:endParaRPr>
          </a:p>
        </p:txBody>
      </p:sp>
      <p:sp>
        <p:nvSpPr>
          <p:cNvPr id="5" name="Title 1">
            <a:extLst>
              <a:ext uri="{FF2B5EF4-FFF2-40B4-BE49-F238E27FC236}">
                <a16:creationId xmlns:a16="http://schemas.microsoft.com/office/drawing/2014/main" id="{EF74AB0C-B8C3-E7EC-DB61-0529470378E0}"/>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pic>
        <p:nvPicPr>
          <p:cNvPr id="6" name="Picture 5">
            <a:extLst>
              <a:ext uri="{FF2B5EF4-FFF2-40B4-BE49-F238E27FC236}">
                <a16:creationId xmlns:a16="http://schemas.microsoft.com/office/drawing/2014/main" id="{B079FB54-6C20-BE60-A84B-D39CCFF5BF7B}"/>
              </a:ext>
            </a:extLst>
          </p:cNvPr>
          <p:cNvPicPr>
            <a:picLocks noChangeAspect="1"/>
          </p:cNvPicPr>
          <p:nvPr/>
        </p:nvPicPr>
        <p:blipFill>
          <a:blip r:embed="rId6"/>
          <a:stretch>
            <a:fillRect/>
          </a:stretch>
        </p:blipFill>
        <p:spPr>
          <a:xfrm>
            <a:off x="2397578" y="2780754"/>
            <a:ext cx="7396843" cy="2688706"/>
          </a:xfrm>
          <a:prstGeom prst="rect">
            <a:avLst/>
          </a:prstGeom>
        </p:spPr>
      </p:pic>
    </p:spTree>
    <p:extLst>
      <p:ext uri="{BB962C8B-B14F-4D97-AF65-F5344CB8AC3E}">
        <p14:creationId xmlns:p14="http://schemas.microsoft.com/office/powerpoint/2010/main" val="103354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01BE76-E86B-6D7B-8AA7-152C613ADCA9}"/>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
        <p:nvSpPr>
          <p:cNvPr id="2" name="Title 1">
            <a:extLst>
              <a:ext uri="{FF2B5EF4-FFF2-40B4-BE49-F238E27FC236}">
                <a16:creationId xmlns:a16="http://schemas.microsoft.com/office/drawing/2014/main" id="{0F668F62-2508-5434-9303-E73EFEFEF9CD}"/>
              </a:ext>
            </a:extLst>
          </p:cNvPr>
          <p:cNvSpPr>
            <a:spLocks noGrp="1"/>
          </p:cNvSpPr>
          <p:nvPr>
            <p:ph type="title"/>
          </p:nvPr>
        </p:nvSpPr>
        <p:spPr/>
        <p:txBody>
          <a:bodyPr/>
          <a:lstStyle/>
          <a:p>
            <a:r>
              <a:rPr lang="en-GB" b="1" dirty="0"/>
              <a:t>UK Endurance Athlete of the Decade</a:t>
            </a:r>
          </a:p>
        </p:txBody>
      </p:sp>
      <p:sp>
        <p:nvSpPr>
          <p:cNvPr id="3" name="Content Placeholder 2">
            <a:extLst>
              <a:ext uri="{FF2B5EF4-FFF2-40B4-BE49-F238E27FC236}">
                <a16:creationId xmlns:a16="http://schemas.microsoft.com/office/drawing/2014/main" id="{DFB06B90-C3C4-F270-BD7C-FD08F00DDE9D}"/>
              </a:ext>
            </a:extLst>
          </p:cNvPr>
          <p:cNvSpPr>
            <a:spLocks noGrp="1"/>
          </p:cNvSpPr>
          <p:nvPr>
            <p:ph idx="1"/>
          </p:nvPr>
        </p:nvSpPr>
        <p:spPr/>
        <p:txBody>
          <a:bodyPr vert="horz" lIns="91440" tIns="45720" rIns="91440" bIns="45720" rtlCol="0" anchor="t">
            <a:normAutofit/>
          </a:bodyPr>
          <a:lstStyle/>
          <a:p>
            <a:pPr marL="0" indent="0" algn="l" rtl="0" fontAlgn="base">
              <a:buNone/>
            </a:pPr>
            <a:r>
              <a:rPr lang="en-GB" sz="1800" b="0" i="0" dirty="0">
                <a:solidFill>
                  <a:srgbClr val="000000"/>
                </a:solidFill>
                <a:effectLst/>
                <a:highlight>
                  <a:srgbClr val="FFFFFF"/>
                </a:highlight>
                <a:latin typeface="Aptos" panose="020B0004020202020204" pitchFamily="34" charset="0"/>
              </a:rPr>
              <a:t>The nominees:</a:t>
            </a:r>
          </a:p>
          <a:p>
            <a:pPr fontAlgn="base"/>
            <a:r>
              <a:rPr lang="en-GB" sz="1800" dirty="0">
                <a:solidFill>
                  <a:srgbClr val="000000"/>
                </a:solidFill>
                <a:highlight>
                  <a:srgbClr val="FFFFFF"/>
                </a:highlight>
                <a:latin typeface="Aptos"/>
              </a:rPr>
              <a:t>Jasmin</a:t>
            </a:r>
            <a:r>
              <a:rPr lang="en-GB" sz="1800" b="0" i="0" dirty="0">
                <a:solidFill>
                  <a:srgbClr val="000000"/>
                </a:solidFill>
                <a:effectLst/>
                <a:highlight>
                  <a:srgbClr val="FFFFFF"/>
                </a:highlight>
                <a:latin typeface="Aptos"/>
              </a:rPr>
              <a:t> Paris</a:t>
            </a:r>
            <a:r>
              <a:rPr lang="en-GB" sz="1800" dirty="0">
                <a:solidFill>
                  <a:srgbClr val="000000"/>
                </a:solidFill>
                <a:highlight>
                  <a:srgbClr val="FFFFFF"/>
                </a:highlight>
                <a:latin typeface="Aptos"/>
              </a:rPr>
              <a:t>, Boston Marathons</a:t>
            </a:r>
          </a:p>
          <a:p>
            <a:pPr fontAlgn="base"/>
            <a:r>
              <a:rPr lang="en-GB" sz="1800" b="0" i="0" dirty="0">
                <a:solidFill>
                  <a:srgbClr val="000000"/>
                </a:solidFill>
                <a:effectLst/>
                <a:highlight>
                  <a:srgbClr val="FFFFFF"/>
                </a:highlight>
                <a:latin typeface="Aptos"/>
              </a:rPr>
              <a:t>Hardest Geezer, Project Africa</a:t>
            </a:r>
          </a:p>
          <a:p>
            <a:pPr fontAlgn="base"/>
            <a:r>
              <a:rPr lang="en-GB" sz="1800" dirty="0">
                <a:solidFill>
                  <a:srgbClr val="000000"/>
                </a:solidFill>
                <a:highlight>
                  <a:srgbClr val="FFFFFF"/>
                </a:highlight>
                <a:latin typeface="Aptos" panose="020B0004020202020204" pitchFamily="34" charset="0"/>
              </a:rPr>
              <a:t>Gary McKee, Marathon Man</a:t>
            </a:r>
            <a:endParaRPr lang="en-GB" b="0" i="0" dirty="0">
              <a:solidFill>
                <a:srgbClr val="000000"/>
              </a:solidFill>
              <a:effectLst/>
              <a:highlight>
                <a:srgbClr val="FFFFFF"/>
              </a:highlight>
              <a:latin typeface="Segoe UI" panose="020B0502040204020203" pitchFamily="34" charset="0"/>
            </a:endParaRPr>
          </a:p>
          <a:p>
            <a:pPr marL="0" indent="0">
              <a:buNone/>
            </a:pPr>
            <a:endParaRPr lang="en-GB" dirty="0"/>
          </a:p>
        </p:txBody>
      </p:sp>
      <p:pic>
        <p:nvPicPr>
          <p:cNvPr id="2050" name="Picture 2" descr="Hallucinations and no sleep: Jasmin Paris on her historic ultramarathon |  Athletics | The Guardian">
            <a:extLst>
              <a:ext uri="{FF2B5EF4-FFF2-40B4-BE49-F238E27FC236}">
                <a16:creationId xmlns:a16="http://schemas.microsoft.com/office/drawing/2014/main" id="{DD982527-8EAE-528D-7237-39D43F4707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8" r="22438"/>
          <a:stretch/>
        </p:blipFill>
        <p:spPr bwMode="auto">
          <a:xfrm>
            <a:off x="2229678" y="3755394"/>
            <a:ext cx="2541006" cy="25394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w erupts over 'Hardest Geezer' Russ Cook's claim as first to run full  length of Africa | Evening Standard">
            <a:extLst>
              <a:ext uri="{FF2B5EF4-FFF2-40B4-BE49-F238E27FC236}">
                <a16:creationId xmlns:a16="http://schemas.microsoft.com/office/drawing/2014/main" id="{A42F191E-46FF-1EA6-474B-048CE7144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845" y="3753885"/>
            <a:ext cx="2541006" cy="25410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rathon man Gary McKee hits £1m goal after 365th run of 2022 - BBC News">
            <a:extLst>
              <a:ext uri="{FF2B5EF4-FFF2-40B4-BE49-F238E27FC236}">
                <a16:creationId xmlns:a16="http://schemas.microsoft.com/office/drawing/2014/main" id="{6227DF7A-E570-96AF-8A32-8F339A1BAA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593" r="11802"/>
          <a:stretch/>
        </p:blipFill>
        <p:spPr bwMode="auto">
          <a:xfrm>
            <a:off x="7579659" y="3753885"/>
            <a:ext cx="2541006" cy="254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84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8F62-2508-5434-9303-E73EFEFEF9CD}"/>
              </a:ext>
            </a:extLst>
          </p:cNvPr>
          <p:cNvSpPr>
            <a:spLocks noGrp="1"/>
          </p:cNvSpPr>
          <p:nvPr>
            <p:ph type="title"/>
          </p:nvPr>
        </p:nvSpPr>
        <p:spPr/>
        <p:txBody>
          <a:bodyPr/>
          <a:lstStyle/>
          <a:p>
            <a:r>
              <a:rPr lang="en-GB" b="1" dirty="0"/>
              <a:t>UK Endurance Athlete of the Decade</a:t>
            </a:r>
          </a:p>
        </p:txBody>
      </p:sp>
      <p:sp>
        <p:nvSpPr>
          <p:cNvPr id="3" name="Content Placeholder 2">
            <a:extLst>
              <a:ext uri="{FF2B5EF4-FFF2-40B4-BE49-F238E27FC236}">
                <a16:creationId xmlns:a16="http://schemas.microsoft.com/office/drawing/2014/main" id="{DFB06B90-C3C4-F270-BD7C-FD08F00DDE9D}"/>
              </a:ext>
            </a:extLst>
          </p:cNvPr>
          <p:cNvSpPr>
            <a:spLocks noGrp="1"/>
          </p:cNvSpPr>
          <p:nvPr>
            <p:ph idx="1"/>
          </p:nvPr>
        </p:nvSpPr>
        <p:spPr/>
        <p:txBody>
          <a:bodyPr vert="horz" lIns="91440" tIns="45720" rIns="91440" bIns="45720" rtlCol="0" anchor="t">
            <a:normAutofit/>
          </a:bodyPr>
          <a:lstStyle/>
          <a:p>
            <a:pPr marL="0" indent="0" algn="l" rtl="0" fontAlgn="base">
              <a:buNone/>
            </a:pPr>
            <a:r>
              <a:rPr lang="en-GB" sz="1800" b="0" i="0" dirty="0">
                <a:solidFill>
                  <a:srgbClr val="000000"/>
                </a:solidFill>
                <a:effectLst/>
                <a:highlight>
                  <a:srgbClr val="FFFFFF"/>
                </a:highlight>
                <a:latin typeface="Aptos" panose="020B0004020202020204" pitchFamily="34" charset="0"/>
              </a:rPr>
              <a:t>We are looking to find out who is the most deserving of this award. </a:t>
            </a:r>
            <a:endParaRPr lang="en-US"/>
          </a:p>
          <a:p>
            <a:pPr marL="0" indent="0" algn="l" rtl="0" fontAlgn="base">
              <a:buNone/>
            </a:pPr>
            <a:endParaRPr lang="en-GB" b="0" i="0" dirty="0">
              <a:solidFill>
                <a:srgbClr val="000000"/>
              </a:solidFill>
              <a:effectLst/>
              <a:highlight>
                <a:srgbClr val="FFFFFF"/>
              </a:highlight>
              <a:latin typeface="Segoe UI" panose="020B0502040204020203" pitchFamily="34" charset="0"/>
            </a:endParaRPr>
          </a:p>
          <a:p>
            <a:pPr marL="0" indent="0" fontAlgn="base">
              <a:buNone/>
            </a:pPr>
            <a:r>
              <a:rPr lang="en-GB" sz="2000" b="0" i="0" dirty="0">
                <a:solidFill>
                  <a:srgbClr val="000000"/>
                </a:solidFill>
                <a:effectLst/>
                <a:highlight>
                  <a:srgbClr val="FFFFFF"/>
                </a:highlight>
                <a:latin typeface="Aptos"/>
              </a:rPr>
              <a:t>In your teams, we would like </a:t>
            </a:r>
            <a:r>
              <a:rPr lang="en-GB" sz="2000" dirty="0">
                <a:solidFill>
                  <a:srgbClr val="000000"/>
                </a:solidFill>
                <a:highlight>
                  <a:srgbClr val="FFFFFF"/>
                </a:highlight>
                <a:latin typeface="Aptos"/>
              </a:rPr>
              <a:t>you to</a:t>
            </a:r>
            <a:r>
              <a:rPr lang="en-GB" sz="2000" b="0" i="0" dirty="0">
                <a:solidFill>
                  <a:srgbClr val="000000"/>
                </a:solidFill>
                <a:effectLst/>
                <a:highlight>
                  <a:srgbClr val="FFFFFF"/>
                </a:highlight>
                <a:latin typeface="Aptos"/>
              </a:rPr>
              <a:t> prepare </a:t>
            </a:r>
            <a:r>
              <a:rPr lang="en-GB" sz="2000" dirty="0">
                <a:solidFill>
                  <a:srgbClr val="000000"/>
                </a:solidFill>
                <a:highlight>
                  <a:srgbClr val="FFFFFF"/>
                </a:highlight>
                <a:latin typeface="Aptos"/>
              </a:rPr>
              <a:t>something lasting no more than</a:t>
            </a:r>
            <a:r>
              <a:rPr lang="en-GB" sz="2000" i="0" dirty="0">
                <a:solidFill>
                  <a:srgbClr val="000000"/>
                </a:solidFill>
                <a:effectLst/>
                <a:highlight>
                  <a:srgbClr val="FFFFFF"/>
                </a:highlight>
                <a:latin typeface="Aptos"/>
              </a:rPr>
              <a:t> </a:t>
            </a:r>
            <a:r>
              <a:rPr lang="en-GB" sz="2000" b="1" i="0" dirty="0">
                <a:solidFill>
                  <a:srgbClr val="000000"/>
                </a:solidFill>
                <a:effectLst/>
                <a:highlight>
                  <a:srgbClr val="FFFFFF"/>
                </a:highlight>
                <a:latin typeface="Aptos"/>
              </a:rPr>
              <a:t>3 </a:t>
            </a:r>
            <a:r>
              <a:rPr lang="en-GB" sz="2000" b="1" dirty="0">
                <a:solidFill>
                  <a:srgbClr val="000000"/>
                </a:solidFill>
                <a:highlight>
                  <a:srgbClr val="FFFFFF"/>
                </a:highlight>
                <a:latin typeface="Aptos"/>
              </a:rPr>
              <a:t>minutes</a:t>
            </a:r>
            <a:r>
              <a:rPr lang="en-GB" sz="2000" b="1" i="0" dirty="0">
                <a:solidFill>
                  <a:srgbClr val="000000"/>
                </a:solidFill>
                <a:effectLst/>
                <a:highlight>
                  <a:srgbClr val="FFFFFF"/>
                </a:highlight>
                <a:latin typeface="Aptos"/>
              </a:rPr>
              <a:t> </a:t>
            </a:r>
            <a:r>
              <a:rPr lang="en-GB" sz="2000" b="0" i="0" dirty="0">
                <a:solidFill>
                  <a:srgbClr val="000000"/>
                </a:solidFill>
                <a:effectLst/>
                <a:highlight>
                  <a:srgbClr val="FFFFFF"/>
                </a:highlight>
                <a:latin typeface="Aptos"/>
              </a:rPr>
              <a:t>to advocate for your athlete. </a:t>
            </a:r>
            <a:r>
              <a:rPr lang="en-GB" sz="2000" b="0" i="0" u="sng" dirty="0">
                <a:solidFill>
                  <a:srgbClr val="000000"/>
                </a:solidFill>
                <a:effectLst/>
                <a:highlight>
                  <a:srgbClr val="FFFFFF"/>
                </a:highlight>
                <a:latin typeface="Aptos"/>
              </a:rPr>
              <a:t>The content and method of delivery are completely up to you</a:t>
            </a:r>
            <a:r>
              <a:rPr lang="en-GB" sz="2000" b="0" i="0" dirty="0">
                <a:solidFill>
                  <a:srgbClr val="000000"/>
                </a:solidFill>
                <a:effectLst/>
                <a:highlight>
                  <a:srgbClr val="FFFFFF"/>
                </a:highlight>
                <a:latin typeface="Aptos"/>
              </a:rPr>
              <a:t>. </a:t>
            </a:r>
          </a:p>
          <a:p>
            <a:pPr marL="0" indent="0" fontAlgn="base">
              <a:buNone/>
            </a:pPr>
            <a:r>
              <a:rPr lang="en-GB" sz="2000" b="0" i="0" dirty="0">
                <a:solidFill>
                  <a:srgbClr val="000000"/>
                </a:solidFill>
                <a:effectLst/>
                <a:highlight>
                  <a:srgbClr val="FFFFFF"/>
                </a:highlight>
                <a:latin typeface="Aptos"/>
              </a:rPr>
              <a:t>However, </a:t>
            </a:r>
            <a:r>
              <a:rPr lang="en-GB" sz="2000" i="0" dirty="0">
                <a:solidFill>
                  <a:srgbClr val="000000"/>
                </a:solidFill>
                <a:effectLst/>
                <a:highlight>
                  <a:srgbClr val="FFFFFF"/>
                </a:highlight>
                <a:latin typeface="Aptos"/>
              </a:rPr>
              <a:t>be warned: a</a:t>
            </a:r>
            <a:r>
              <a:rPr lang="en-GB" sz="2000" b="0" i="0" dirty="0">
                <a:solidFill>
                  <a:srgbClr val="000000"/>
                </a:solidFill>
                <a:effectLst/>
                <a:highlight>
                  <a:srgbClr val="FFFFFF"/>
                </a:highlight>
                <a:latin typeface="Aptos"/>
              </a:rPr>
              <a:t>fter living through the grinding reality of a Maths degree Cerys has developed an extremely low tolerance for numbers. You are only allowed to include 3 numbers in your presentation. Use of descriptive words such as “twice”, “many”, or “higher” is permitted</a:t>
            </a:r>
            <a:r>
              <a:rPr lang="en-GB" sz="2000" dirty="0">
                <a:solidFill>
                  <a:srgbClr val="000000"/>
                </a:solidFill>
                <a:highlight>
                  <a:srgbClr val="FFFFFF"/>
                </a:highlight>
                <a:latin typeface="Aptos"/>
              </a:rPr>
              <a:t> but frowned upon</a:t>
            </a:r>
            <a:r>
              <a:rPr lang="en-GB" sz="2000" b="0" i="0" dirty="0">
                <a:solidFill>
                  <a:srgbClr val="000000"/>
                </a:solidFill>
                <a:effectLst/>
                <a:highlight>
                  <a:srgbClr val="FFFFFF"/>
                </a:highlight>
                <a:latin typeface="Aptos"/>
              </a:rPr>
              <a:t>. </a:t>
            </a:r>
            <a:endParaRPr lang="en-GB" sz="2000" b="0" i="0" dirty="0">
              <a:solidFill>
                <a:srgbClr val="000000"/>
              </a:solidFill>
              <a:effectLst/>
              <a:highlight>
                <a:srgbClr val="FFFFFF"/>
              </a:highlight>
              <a:latin typeface="Aptos"/>
              <a:cs typeface="Segoe UI"/>
            </a:endParaRPr>
          </a:p>
          <a:p>
            <a:pPr marL="0" indent="0" algn="l" rtl="0" fontAlgn="base">
              <a:buNone/>
            </a:pPr>
            <a:r>
              <a:rPr lang="en-GB" sz="2000" b="0" i="0" dirty="0">
                <a:solidFill>
                  <a:srgbClr val="000000"/>
                </a:solidFill>
                <a:effectLst/>
                <a:highlight>
                  <a:srgbClr val="FFFFFF"/>
                </a:highlight>
                <a:latin typeface="Aptos"/>
              </a:rPr>
              <a:t>You have the entirety of the internet at your disposal. You are free to plagiarise and use AI. </a:t>
            </a:r>
          </a:p>
          <a:p>
            <a:pPr marL="0" indent="0">
              <a:buNone/>
            </a:pPr>
            <a:endParaRPr lang="en-GB" dirty="0"/>
          </a:p>
        </p:txBody>
      </p:sp>
      <p:sp>
        <p:nvSpPr>
          <p:cNvPr id="5" name="Title 1">
            <a:extLst>
              <a:ext uri="{FF2B5EF4-FFF2-40B4-BE49-F238E27FC236}">
                <a16:creationId xmlns:a16="http://schemas.microsoft.com/office/drawing/2014/main" id="{A0A02391-BB89-155A-F813-710A652BD399}"/>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Tree>
    <p:extLst>
      <p:ext uri="{BB962C8B-B14F-4D97-AF65-F5344CB8AC3E}">
        <p14:creationId xmlns:p14="http://schemas.microsoft.com/office/powerpoint/2010/main" val="3561490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84FC-9FEA-7254-74A8-C58E5224F0BE}"/>
              </a:ext>
            </a:extLst>
          </p:cNvPr>
          <p:cNvSpPr>
            <a:spLocks noGrp="1"/>
          </p:cNvSpPr>
          <p:nvPr>
            <p:ph type="title"/>
          </p:nvPr>
        </p:nvSpPr>
        <p:spPr/>
        <p:txBody>
          <a:bodyPr/>
          <a:lstStyle/>
          <a:p>
            <a:r>
              <a:rPr lang="en-GB" b="1" dirty="0"/>
              <a:t>How we plan to use storytelling at LUSU</a:t>
            </a:r>
          </a:p>
        </p:txBody>
      </p:sp>
      <p:sp>
        <p:nvSpPr>
          <p:cNvPr id="3" name="Content Placeholder 2">
            <a:extLst>
              <a:ext uri="{FF2B5EF4-FFF2-40B4-BE49-F238E27FC236}">
                <a16:creationId xmlns:a16="http://schemas.microsoft.com/office/drawing/2014/main" id="{EA4F30C8-ACE5-7A23-ABD0-F761F3949796}"/>
              </a:ext>
            </a:extLst>
          </p:cNvPr>
          <p:cNvSpPr>
            <a:spLocks noGrp="1"/>
          </p:cNvSpPr>
          <p:nvPr>
            <p:ph idx="1"/>
          </p:nvPr>
        </p:nvSpPr>
        <p:spPr>
          <a:xfrm>
            <a:off x="838200" y="4984058"/>
            <a:ext cx="10515600" cy="1535253"/>
          </a:xfrm>
        </p:spPr>
        <p:txBody>
          <a:bodyPr vert="horz" lIns="91440" tIns="45720" rIns="91440" bIns="45720" rtlCol="0" anchor="t">
            <a:normAutofit/>
          </a:bodyPr>
          <a:lstStyle/>
          <a:p>
            <a:pPr marL="0" indent="0">
              <a:buNone/>
            </a:pPr>
            <a:r>
              <a:rPr lang="en-GB" dirty="0"/>
              <a:t>Thinking carefully about audiences: content, destination &amp; mode of delivery.</a:t>
            </a:r>
          </a:p>
        </p:txBody>
      </p:sp>
      <p:pic>
        <p:nvPicPr>
          <p:cNvPr id="4" name="Picture 3" descr="It's Always Sunny Season 13: Rob McElhenney on Mac's Dance">
            <a:extLst>
              <a:ext uri="{FF2B5EF4-FFF2-40B4-BE49-F238E27FC236}">
                <a16:creationId xmlns:a16="http://schemas.microsoft.com/office/drawing/2014/main" id="{38A489E1-2839-606B-7AFE-083F60C663DD}"/>
              </a:ext>
            </a:extLst>
          </p:cNvPr>
          <p:cNvPicPr>
            <a:picLocks noChangeAspect="1"/>
          </p:cNvPicPr>
          <p:nvPr/>
        </p:nvPicPr>
        <p:blipFill>
          <a:blip r:embed="rId3"/>
          <a:stretch>
            <a:fillRect/>
          </a:stretch>
        </p:blipFill>
        <p:spPr>
          <a:xfrm>
            <a:off x="4172226" y="1907209"/>
            <a:ext cx="3847548" cy="2557669"/>
          </a:xfrm>
          <a:prstGeom prst="rect">
            <a:avLst/>
          </a:prstGeom>
        </p:spPr>
      </p:pic>
      <p:sp>
        <p:nvSpPr>
          <p:cNvPr id="6" name="Title 1">
            <a:extLst>
              <a:ext uri="{FF2B5EF4-FFF2-40B4-BE49-F238E27FC236}">
                <a16:creationId xmlns:a16="http://schemas.microsoft.com/office/drawing/2014/main" id="{752F3B59-DAFE-A153-C414-D78D4D1377F3}"/>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Tree>
    <p:extLst>
      <p:ext uri="{BB962C8B-B14F-4D97-AF65-F5344CB8AC3E}">
        <p14:creationId xmlns:p14="http://schemas.microsoft.com/office/powerpoint/2010/main" val="32926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A464-D84B-9577-CE8F-09EA34E5E319}"/>
              </a:ext>
            </a:extLst>
          </p:cNvPr>
          <p:cNvSpPr>
            <a:spLocks noGrp="1"/>
          </p:cNvSpPr>
          <p:nvPr>
            <p:ph type="ctrTitle"/>
          </p:nvPr>
        </p:nvSpPr>
        <p:spPr>
          <a:xfrm>
            <a:off x="1524000" y="2482277"/>
            <a:ext cx="9144000" cy="2387600"/>
          </a:xfrm>
        </p:spPr>
        <p:txBody>
          <a:bodyPr>
            <a:normAutofit/>
          </a:bodyPr>
          <a:lstStyle/>
          <a:p>
            <a:r>
              <a:rPr lang="en-GB" sz="8000" dirty="0">
                <a:latin typeface="Dreaming Outloud Script Pro" panose="020F0502020204030204" pitchFamily="66" charset="0"/>
                <a:cs typeface="Dreaming Outloud Script Pro" panose="020F0502020204030204" pitchFamily="66" charset="0"/>
              </a:rPr>
              <a:t>Telling Complex Stories</a:t>
            </a:r>
          </a:p>
        </p:txBody>
      </p:sp>
      <p:sp>
        <p:nvSpPr>
          <p:cNvPr id="3" name="Subtitle 2">
            <a:extLst>
              <a:ext uri="{FF2B5EF4-FFF2-40B4-BE49-F238E27FC236}">
                <a16:creationId xmlns:a16="http://schemas.microsoft.com/office/drawing/2014/main" id="{2EDC9DD9-4075-B481-9565-8E673ED18F4D}"/>
              </a:ext>
            </a:extLst>
          </p:cNvPr>
          <p:cNvSpPr>
            <a:spLocks noGrp="1"/>
          </p:cNvSpPr>
          <p:nvPr>
            <p:ph type="subTitle" idx="1"/>
          </p:nvPr>
        </p:nvSpPr>
        <p:spPr>
          <a:xfrm>
            <a:off x="1524000" y="4961952"/>
            <a:ext cx="9144000" cy="1655762"/>
          </a:xfrm>
        </p:spPr>
        <p:txBody>
          <a:bodyPr/>
          <a:lstStyle/>
          <a:p>
            <a:r>
              <a:rPr lang="en-GB" dirty="0"/>
              <a:t>Cerys Evans, LUSU President (23/24 &amp; 24/25)</a:t>
            </a:r>
          </a:p>
          <a:p>
            <a:r>
              <a:rPr lang="en-GB" dirty="0"/>
              <a:t>Frank Longdon, LUSU Student Insight &amp; Voice Manager</a:t>
            </a:r>
          </a:p>
          <a:p>
            <a:endParaRPr lang="en-GB" dirty="0"/>
          </a:p>
        </p:txBody>
      </p:sp>
      <p:pic>
        <p:nvPicPr>
          <p:cNvPr id="5" name="Picture 4" descr="A purple background with white text&#10;&#10;Description automatically generated">
            <a:extLst>
              <a:ext uri="{FF2B5EF4-FFF2-40B4-BE49-F238E27FC236}">
                <a16:creationId xmlns:a16="http://schemas.microsoft.com/office/drawing/2014/main" id="{7469F1EF-6D95-2AFB-33C9-F98468454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312" y="611230"/>
            <a:ext cx="1651376" cy="1651376"/>
          </a:xfrm>
          <a:prstGeom prst="rect">
            <a:avLst/>
          </a:prstGeom>
        </p:spPr>
      </p:pic>
    </p:spTree>
    <p:extLst>
      <p:ext uri="{BB962C8B-B14F-4D97-AF65-F5344CB8AC3E}">
        <p14:creationId xmlns:p14="http://schemas.microsoft.com/office/powerpoint/2010/main" val="287295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s Item - university council considers opportunities for lancaster |  Staff Intranet">
            <a:extLst>
              <a:ext uri="{FF2B5EF4-FFF2-40B4-BE49-F238E27FC236}">
                <a16:creationId xmlns:a16="http://schemas.microsoft.com/office/drawing/2014/main" id="{B28A92AF-672E-4CD7-DFF1-9F38F8537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771525"/>
            <a:ext cx="9448800" cy="53149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68090F7-B224-E889-012D-8003B212472A}"/>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Tree>
    <p:extLst>
      <p:ext uri="{BB962C8B-B14F-4D97-AF65-F5344CB8AC3E}">
        <p14:creationId xmlns:p14="http://schemas.microsoft.com/office/powerpoint/2010/main" val="188446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30E6-265C-F8C5-DF54-30AC13B17EA3}"/>
              </a:ext>
            </a:extLst>
          </p:cNvPr>
          <p:cNvSpPr>
            <a:spLocks noGrp="1"/>
          </p:cNvSpPr>
          <p:nvPr>
            <p:ph type="title"/>
          </p:nvPr>
        </p:nvSpPr>
        <p:spPr/>
        <p:txBody>
          <a:bodyPr/>
          <a:lstStyle/>
          <a:p>
            <a:r>
              <a:rPr lang="en-GB" dirty="0"/>
              <a:t>The sector problem: </a:t>
            </a:r>
            <a:r>
              <a:rPr lang="en-GB" b="1" dirty="0"/>
              <a:t>death by bar chart</a:t>
            </a:r>
          </a:p>
        </p:txBody>
      </p:sp>
      <p:sp>
        <p:nvSpPr>
          <p:cNvPr id="3" name="Content Placeholder 2">
            <a:extLst>
              <a:ext uri="{FF2B5EF4-FFF2-40B4-BE49-F238E27FC236}">
                <a16:creationId xmlns:a16="http://schemas.microsoft.com/office/drawing/2014/main" id="{B86DD37C-9FAB-1454-124E-7EDC413256C2}"/>
              </a:ext>
            </a:extLst>
          </p:cNvPr>
          <p:cNvSpPr>
            <a:spLocks noGrp="1"/>
          </p:cNvSpPr>
          <p:nvPr>
            <p:ph idx="1"/>
          </p:nvPr>
        </p:nvSpPr>
        <p:spPr/>
        <p:txBody>
          <a:bodyPr vert="horz" lIns="91440" tIns="45720" rIns="91440" bIns="45720" rtlCol="0" anchor="t">
            <a:normAutofit/>
          </a:bodyPr>
          <a:lstStyle/>
          <a:p>
            <a:pPr marL="0" indent="0">
              <a:buNone/>
            </a:pPr>
            <a:r>
              <a:rPr lang="en-GB" dirty="0"/>
              <a:t>Continual use of quantitative methods that has produced repetitive reports saying the same thing, in the same way: </a:t>
            </a:r>
            <a:r>
              <a:rPr lang="en-GB" b="1" dirty="0"/>
              <a:t>students are poor, rents are too high, maintenance is too low</a:t>
            </a:r>
            <a:r>
              <a:rPr lang="en-GB" dirty="0"/>
              <a:t>.</a:t>
            </a:r>
            <a:endParaRPr lang="en-US" dirty="0"/>
          </a:p>
          <a:p>
            <a:pPr marL="0" indent="0">
              <a:buNone/>
            </a:pPr>
            <a:endParaRPr lang="en-GB" dirty="0"/>
          </a:p>
          <a:p>
            <a:pPr marL="0" indent="0">
              <a:buNone/>
            </a:pPr>
            <a:endParaRPr lang="en-GB" dirty="0"/>
          </a:p>
          <a:p>
            <a:pPr marL="0" indent="0">
              <a:buNone/>
            </a:pPr>
            <a:r>
              <a:rPr lang="en-GB" dirty="0"/>
              <a:t>Where are we going wrong?</a:t>
            </a:r>
          </a:p>
          <a:p>
            <a:pPr marL="0" indent="0">
              <a:buNone/>
            </a:pPr>
            <a:endParaRPr lang="en-GB" dirty="0"/>
          </a:p>
          <a:p>
            <a:pPr marL="0" indent="0">
              <a:buNone/>
            </a:pPr>
            <a:endParaRPr lang="en-GB" dirty="0"/>
          </a:p>
        </p:txBody>
      </p:sp>
      <p:pic>
        <p:nvPicPr>
          <p:cNvPr id="4" name="Picture 3" descr="A close up of words&#10;&#10;Description automatically generated">
            <a:extLst>
              <a:ext uri="{FF2B5EF4-FFF2-40B4-BE49-F238E27FC236}">
                <a16:creationId xmlns:a16="http://schemas.microsoft.com/office/drawing/2014/main" id="{9557B0D8-4D82-F0F8-C88D-16F6011E9D53}"/>
              </a:ext>
            </a:extLst>
          </p:cNvPr>
          <p:cNvPicPr>
            <a:picLocks noChangeAspect="1"/>
          </p:cNvPicPr>
          <p:nvPr/>
        </p:nvPicPr>
        <p:blipFill>
          <a:blip r:embed="rId3"/>
          <a:stretch>
            <a:fillRect/>
          </a:stretch>
        </p:blipFill>
        <p:spPr>
          <a:xfrm>
            <a:off x="8261445" y="4225063"/>
            <a:ext cx="2743200" cy="1546860"/>
          </a:xfrm>
          <a:prstGeom prst="rect">
            <a:avLst/>
          </a:prstGeom>
          <a:ln>
            <a:solidFill>
              <a:srgbClr val="4472C4"/>
            </a:solidFill>
          </a:ln>
        </p:spPr>
      </p:pic>
      <p:sp>
        <p:nvSpPr>
          <p:cNvPr id="6" name="Title 1">
            <a:extLst>
              <a:ext uri="{FF2B5EF4-FFF2-40B4-BE49-F238E27FC236}">
                <a16:creationId xmlns:a16="http://schemas.microsoft.com/office/drawing/2014/main" id="{E5A9973E-776E-27B7-19D1-A698CC24FBAC}"/>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Tree>
    <p:extLst>
      <p:ext uri="{BB962C8B-B14F-4D97-AF65-F5344CB8AC3E}">
        <p14:creationId xmlns:p14="http://schemas.microsoft.com/office/powerpoint/2010/main" val="315829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C057-BDB8-7BFA-A4DE-0432876DAEF1}"/>
              </a:ext>
            </a:extLst>
          </p:cNvPr>
          <p:cNvSpPr>
            <a:spLocks noGrp="1"/>
          </p:cNvSpPr>
          <p:nvPr>
            <p:ph type="title"/>
          </p:nvPr>
        </p:nvSpPr>
        <p:spPr/>
        <p:txBody>
          <a:bodyPr/>
          <a:lstStyle/>
          <a:p>
            <a:r>
              <a:rPr lang="en-GB" b="1" dirty="0"/>
              <a:t>Cutting through</a:t>
            </a:r>
          </a:p>
        </p:txBody>
      </p:sp>
      <p:pic>
        <p:nvPicPr>
          <p:cNvPr id="4" name="Picture 3" descr="A person in glasses with a person in the background&#10;&#10;Description automatically generated">
            <a:extLst>
              <a:ext uri="{FF2B5EF4-FFF2-40B4-BE49-F238E27FC236}">
                <a16:creationId xmlns:a16="http://schemas.microsoft.com/office/drawing/2014/main" id="{FE4AE2C3-1126-52B9-F6AB-134C3013261A}"/>
              </a:ext>
            </a:extLst>
          </p:cNvPr>
          <p:cNvPicPr>
            <a:picLocks noChangeAspect="1"/>
          </p:cNvPicPr>
          <p:nvPr/>
        </p:nvPicPr>
        <p:blipFill>
          <a:blip r:embed="rId3"/>
          <a:stretch>
            <a:fillRect/>
          </a:stretch>
        </p:blipFill>
        <p:spPr>
          <a:xfrm>
            <a:off x="1158682" y="1541635"/>
            <a:ext cx="6243099" cy="4273627"/>
          </a:xfrm>
          <a:prstGeom prst="rect">
            <a:avLst/>
          </a:prstGeom>
        </p:spPr>
      </p:pic>
      <p:pic>
        <p:nvPicPr>
          <p:cNvPr id="7" name="Picture 6" descr="Line Cutting - Imagine yourself... - GJN Driving School | Facebook">
            <a:extLst>
              <a:ext uri="{FF2B5EF4-FFF2-40B4-BE49-F238E27FC236}">
                <a16:creationId xmlns:a16="http://schemas.microsoft.com/office/drawing/2014/main" id="{B49CB7E7-BECA-F12C-638B-DC3E5C02BAD3}"/>
              </a:ext>
            </a:extLst>
          </p:cNvPr>
          <p:cNvPicPr>
            <a:picLocks noChangeAspect="1"/>
          </p:cNvPicPr>
          <p:nvPr/>
        </p:nvPicPr>
        <p:blipFill>
          <a:blip r:embed="rId4"/>
          <a:stretch>
            <a:fillRect/>
          </a:stretch>
        </p:blipFill>
        <p:spPr>
          <a:xfrm>
            <a:off x="7595704" y="4101548"/>
            <a:ext cx="4123634" cy="2067339"/>
          </a:xfrm>
          <a:prstGeom prst="rect">
            <a:avLst/>
          </a:prstGeom>
        </p:spPr>
      </p:pic>
      <p:sp>
        <p:nvSpPr>
          <p:cNvPr id="9" name="Title 1">
            <a:extLst>
              <a:ext uri="{FF2B5EF4-FFF2-40B4-BE49-F238E27FC236}">
                <a16:creationId xmlns:a16="http://schemas.microsoft.com/office/drawing/2014/main" id="{0AB7E839-C494-C733-5A89-B09B1A899247}"/>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Tree>
    <p:extLst>
      <p:ext uri="{BB962C8B-B14F-4D97-AF65-F5344CB8AC3E}">
        <p14:creationId xmlns:p14="http://schemas.microsoft.com/office/powerpoint/2010/main" val="2024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CFEF-6BF0-FF88-D3F5-1BA58550A683}"/>
              </a:ext>
            </a:extLst>
          </p:cNvPr>
          <p:cNvSpPr>
            <a:spLocks noGrp="1"/>
          </p:cNvSpPr>
          <p:nvPr>
            <p:ph type="title"/>
          </p:nvPr>
        </p:nvSpPr>
        <p:spPr/>
        <p:txBody>
          <a:bodyPr/>
          <a:lstStyle/>
          <a:p>
            <a:r>
              <a:rPr lang="en-GB" b="1" dirty="0"/>
              <a:t>David Cameron</a:t>
            </a:r>
          </a:p>
        </p:txBody>
      </p:sp>
      <p:pic>
        <p:nvPicPr>
          <p:cNvPr id="1026" name="Picture 2" descr="David Cameron's 'calm down, dear' tarnishes the new Tory brand | David  Cameron | The Guardian">
            <a:extLst>
              <a:ext uri="{FF2B5EF4-FFF2-40B4-BE49-F238E27FC236}">
                <a16:creationId xmlns:a16="http://schemas.microsoft.com/office/drawing/2014/main" id="{E2A24658-DD40-95A0-6561-3BB8A4E78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39" y="1784022"/>
            <a:ext cx="6573109" cy="392985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621EC2E-C70D-1699-856E-D0143264E6D4}"/>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Tree>
    <p:extLst>
      <p:ext uri="{BB962C8B-B14F-4D97-AF65-F5344CB8AC3E}">
        <p14:creationId xmlns:p14="http://schemas.microsoft.com/office/powerpoint/2010/main" val="80204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5CB5BE-FE99-B5EE-B6D3-DC4C7B223A04}"/>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
        <p:nvSpPr>
          <p:cNvPr id="2" name="Title 1">
            <a:extLst>
              <a:ext uri="{FF2B5EF4-FFF2-40B4-BE49-F238E27FC236}">
                <a16:creationId xmlns:a16="http://schemas.microsoft.com/office/drawing/2014/main" id="{B42181B2-CF26-6000-4C11-CBC1915F5B57}"/>
              </a:ext>
            </a:extLst>
          </p:cNvPr>
          <p:cNvSpPr>
            <a:spLocks noGrp="1"/>
          </p:cNvSpPr>
          <p:nvPr>
            <p:ph type="title"/>
          </p:nvPr>
        </p:nvSpPr>
        <p:spPr/>
        <p:txBody>
          <a:bodyPr/>
          <a:lstStyle/>
          <a:p>
            <a:r>
              <a:rPr lang="en-US" b="1" dirty="0"/>
              <a:t>A.I.D. model for Rep Feedback</a:t>
            </a:r>
          </a:p>
        </p:txBody>
      </p:sp>
      <p:sp>
        <p:nvSpPr>
          <p:cNvPr id="3" name="Content Placeholder 2">
            <a:extLst>
              <a:ext uri="{FF2B5EF4-FFF2-40B4-BE49-F238E27FC236}">
                <a16:creationId xmlns:a16="http://schemas.microsoft.com/office/drawing/2014/main" id="{C2B2DBD0-21CD-B740-4440-DDD83D97976B}"/>
              </a:ext>
            </a:extLst>
          </p:cNvPr>
          <p:cNvSpPr>
            <a:spLocks noGrp="1"/>
          </p:cNvSpPr>
          <p:nvPr>
            <p:ph idx="1"/>
          </p:nvPr>
        </p:nvSpPr>
        <p:spPr>
          <a:xfrm>
            <a:off x="1212011" y="2070042"/>
            <a:ext cx="9767978" cy="1691525"/>
          </a:xfrm>
        </p:spPr>
        <p:txBody>
          <a:bodyPr vert="horz" lIns="91440" tIns="45720" rIns="91440" bIns="45720" rtlCol="0" anchor="t">
            <a:normAutofit/>
          </a:bodyPr>
          <a:lstStyle/>
          <a:p>
            <a:pPr marL="0" indent="0" algn="ctr">
              <a:buNone/>
            </a:pPr>
            <a:r>
              <a:rPr lang="en-US" sz="3200" b="1" dirty="0"/>
              <a:t>ACTION   IMPACT   DO SOMETHING</a:t>
            </a:r>
            <a:endParaRPr lang="en-US" sz="3200" dirty="0"/>
          </a:p>
        </p:txBody>
      </p:sp>
      <p:pic>
        <p:nvPicPr>
          <p:cNvPr id="5" name="Picture 4" descr="A screenshot of a computer&#10;&#10;Description automatically generated">
            <a:extLst>
              <a:ext uri="{FF2B5EF4-FFF2-40B4-BE49-F238E27FC236}">
                <a16:creationId xmlns:a16="http://schemas.microsoft.com/office/drawing/2014/main" id="{34E13983-8427-FD04-DADA-96D81DB8D4C9}"/>
              </a:ext>
            </a:extLst>
          </p:cNvPr>
          <p:cNvPicPr>
            <a:picLocks noChangeAspect="1"/>
          </p:cNvPicPr>
          <p:nvPr/>
        </p:nvPicPr>
        <p:blipFill>
          <a:blip r:embed="rId3"/>
          <a:stretch>
            <a:fillRect/>
          </a:stretch>
        </p:blipFill>
        <p:spPr>
          <a:xfrm>
            <a:off x="2440467" y="3396921"/>
            <a:ext cx="5772689" cy="3083404"/>
          </a:xfrm>
          <a:prstGeom prst="rect">
            <a:avLst/>
          </a:prstGeom>
          <a:ln>
            <a:solidFill>
              <a:srgbClr val="4472C4"/>
            </a:solidFill>
          </a:ln>
        </p:spPr>
      </p:pic>
      <p:pic>
        <p:nvPicPr>
          <p:cNvPr id="4" name="Picture 3" descr="A logo with text on it&#10;&#10;Description automatically generated">
            <a:extLst>
              <a:ext uri="{FF2B5EF4-FFF2-40B4-BE49-F238E27FC236}">
                <a16:creationId xmlns:a16="http://schemas.microsoft.com/office/drawing/2014/main" id="{F8D1E6AA-6205-484A-A91D-70D1FA807EB2}"/>
              </a:ext>
            </a:extLst>
          </p:cNvPr>
          <p:cNvPicPr>
            <a:picLocks noChangeAspect="1"/>
          </p:cNvPicPr>
          <p:nvPr/>
        </p:nvPicPr>
        <p:blipFill>
          <a:blip r:embed="rId4"/>
          <a:stretch>
            <a:fillRect/>
          </a:stretch>
        </p:blipFill>
        <p:spPr>
          <a:xfrm>
            <a:off x="7114005" y="2923546"/>
            <a:ext cx="2679762" cy="1068418"/>
          </a:xfrm>
          <a:prstGeom prst="rect">
            <a:avLst/>
          </a:prstGeom>
          <a:ln>
            <a:solidFill>
              <a:srgbClr val="4472C4"/>
            </a:solidFill>
          </a:ln>
        </p:spPr>
      </p:pic>
      <p:pic>
        <p:nvPicPr>
          <p:cNvPr id="6" name="Picture 5" descr="The River Taff | The post industrial River Taff on a Sunday … | Flickr">
            <a:extLst>
              <a:ext uri="{FF2B5EF4-FFF2-40B4-BE49-F238E27FC236}">
                <a16:creationId xmlns:a16="http://schemas.microsoft.com/office/drawing/2014/main" id="{FDC45BE2-B0E9-1802-A711-B2B92C4CDF0E}"/>
              </a:ext>
            </a:extLst>
          </p:cNvPr>
          <p:cNvPicPr>
            <a:picLocks noChangeAspect="1"/>
          </p:cNvPicPr>
          <p:nvPr/>
        </p:nvPicPr>
        <p:blipFill>
          <a:blip r:embed="rId5"/>
          <a:stretch>
            <a:fillRect/>
          </a:stretch>
        </p:blipFill>
        <p:spPr>
          <a:xfrm>
            <a:off x="8433759" y="4313734"/>
            <a:ext cx="3375803" cy="2169930"/>
          </a:xfrm>
          <a:prstGeom prst="rect">
            <a:avLst/>
          </a:prstGeom>
        </p:spPr>
      </p:pic>
      <p:sp>
        <p:nvSpPr>
          <p:cNvPr id="7" name="Oval 6">
            <a:extLst>
              <a:ext uri="{FF2B5EF4-FFF2-40B4-BE49-F238E27FC236}">
                <a16:creationId xmlns:a16="http://schemas.microsoft.com/office/drawing/2014/main" id="{D24AAA24-9652-5225-0D4C-665631DB03BA}"/>
              </a:ext>
            </a:extLst>
          </p:cNvPr>
          <p:cNvSpPr/>
          <p:nvPr/>
        </p:nvSpPr>
        <p:spPr>
          <a:xfrm>
            <a:off x="4074509" y="1687457"/>
            <a:ext cx="2505075" cy="134302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84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6EA4E1-DF73-66ED-5A58-C9B4AC2D7F94}"/>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pic>
        <p:nvPicPr>
          <p:cNvPr id="4" name="Picture 3" descr="Why every artist needs a paint palette | Gathered">
            <a:extLst>
              <a:ext uri="{FF2B5EF4-FFF2-40B4-BE49-F238E27FC236}">
                <a16:creationId xmlns:a16="http://schemas.microsoft.com/office/drawing/2014/main" id="{112CB682-5D3C-448F-8611-8BF9CB11B02D}"/>
              </a:ext>
            </a:extLst>
          </p:cNvPr>
          <p:cNvPicPr>
            <a:picLocks noChangeAspect="1"/>
          </p:cNvPicPr>
          <p:nvPr/>
        </p:nvPicPr>
        <p:blipFill>
          <a:blip r:embed="rId3"/>
          <a:stretch>
            <a:fillRect/>
          </a:stretch>
        </p:blipFill>
        <p:spPr>
          <a:xfrm>
            <a:off x="1941444" y="534076"/>
            <a:ext cx="8320155" cy="5789845"/>
          </a:xfrm>
          <a:prstGeom prst="rect">
            <a:avLst/>
          </a:prstGeom>
        </p:spPr>
      </p:pic>
    </p:spTree>
    <p:extLst>
      <p:ext uri="{BB962C8B-B14F-4D97-AF65-F5344CB8AC3E}">
        <p14:creationId xmlns:p14="http://schemas.microsoft.com/office/powerpoint/2010/main" val="373658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A86728-D97B-4595-470E-51FB38DB203F}"/>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
        <p:nvSpPr>
          <p:cNvPr id="2" name="Title 1">
            <a:extLst>
              <a:ext uri="{FF2B5EF4-FFF2-40B4-BE49-F238E27FC236}">
                <a16:creationId xmlns:a16="http://schemas.microsoft.com/office/drawing/2014/main" id="{B42181B2-CF26-6000-4C11-CBC1915F5B57}"/>
              </a:ext>
            </a:extLst>
          </p:cNvPr>
          <p:cNvSpPr>
            <a:spLocks noGrp="1"/>
          </p:cNvSpPr>
          <p:nvPr>
            <p:ph type="title"/>
          </p:nvPr>
        </p:nvSpPr>
        <p:spPr/>
        <p:txBody>
          <a:bodyPr/>
          <a:lstStyle/>
          <a:p>
            <a:r>
              <a:rPr lang="en-US" b="1" dirty="0"/>
              <a:t>Freytag's Pyramid</a:t>
            </a:r>
          </a:p>
        </p:txBody>
      </p:sp>
      <p:pic>
        <p:nvPicPr>
          <p:cNvPr id="4" name="Picture 3" descr="A group of people posing for a photo&#10;&#10;Description automatically generated">
            <a:extLst>
              <a:ext uri="{FF2B5EF4-FFF2-40B4-BE49-F238E27FC236}">
                <a16:creationId xmlns:a16="http://schemas.microsoft.com/office/drawing/2014/main" id="{AFB36BF3-4DA9-E2C8-EF5C-E1F606A6BD4A}"/>
              </a:ext>
            </a:extLst>
          </p:cNvPr>
          <p:cNvPicPr>
            <a:picLocks noChangeAspect="1"/>
          </p:cNvPicPr>
          <p:nvPr/>
        </p:nvPicPr>
        <p:blipFill>
          <a:blip r:embed="rId3"/>
          <a:stretch>
            <a:fillRect/>
          </a:stretch>
        </p:blipFill>
        <p:spPr>
          <a:xfrm>
            <a:off x="8922589" y="459223"/>
            <a:ext cx="2743199" cy="2747779"/>
          </a:xfrm>
          <a:prstGeom prst="rect">
            <a:avLst/>
          </a:prstGeom>
        </p:spPr>
      </p:pic>
      <p:pic>
        <p:nvPicPr>
          <p:cNvPr id="7" name="Picture 6" descr="story structure | a diagram drawn on a lined sheet, demonstrating the shape of the Freytag's pyramid structure">
            <a:extLst>
              <a:ext uri="{FF2B5EF4-FFF2-40B4-BE49-F238E27FC236}">
                <a16:creationId xmlns:a16="http://schemas.microsoft.com/office/drawing/2014/main" id="{31678697-534B-E992-8526-9B2B69122D0C}"/>
              </a:ext>
            </a:extLst>
          </p:cNvPr>
          <p:cNvPicPr>
            <a:picLocks noChangeAspect="1"/>
          </p:cNvPicPr>
          <p:nvPr/>
        </p:nvPicPr>
        <p:blipFill>
          <a:blip r:embed="rId4"/>
          <a:stretch>
            <a:fillRect/>
          </a:stretch>
        </p:blipFill>
        <p:spPr>
          <a:xfrm>
            <a:off x="1412214" y="1552114"/>
            <a:ext cx="6943615" cy="4743786"/>
          </a:xfrm>
          <a:prstGeom prst="rect">
            <a:avLst/>
          </a:prstGeom>
        </p:spPr>
      </p:pic>
    </p:spTree>
    <p:extLst>
      <p:ext uri="{BB962C8B-B14F-4D97-AF65-F5344CB8AC3E}">
        <p14:creationId xmlns:p14="http://schemas.microsoft.com/office/powerpoint/2010/main" val="246890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C92F-6573-C2C4-719F-762993A43CDF}"/>
              </a:ext>
            </a:extLst>
          </p:cNvPr>
          <p:cNvSpPr>
            <a:spLocks noGrp="1"/>
          </p:cNvSpPr>
          <p:nvPr>
            <p:ph type="title"/>
          </p:nvPr>
        </p:nvSpPr>
        <p:spPr/>
        <p:txBody>
          <a:bodyPr/>
          <a:lstStyle/>
          <a:p>
            <a:r>
              <a:rPr lang="en-GB" dirty="0" err="1"/>
              <a:t>AgeUK</a:t>
            </a:r>
            <a:r>
              <a:rPr lang="en-GB" dirty="0"/>
              <a:t>: </a:t>
            </a:r>
            <a:r>
              <a:rPr lang="en-GB" b="1" dirty="0"/>
              <a:t>Gwen’s Story</a:t>
            </a:r>
          </a:p>
        </p:txBody>
      </p:sp>
      <p:sp>
        <p:nvSpPr>
          <p:cNvPr id="3" name="Content Placeholder 2">
            <a:extLst>
              <a:ext uri="{FF2B5EF4-FFF2-40B4-BE49-F238E27FC236}">
                <a16:creationId xmlns:a16="http://schemas.microsoft.com/office/drawing/2014/main" id="{D75BC64E-C371-F2A0-0B40-264FA211CF07}"/>
              </a:ext>
            </a:extLst>
          </p:cNvPr>
          <p:cNvSpPr>
            <a:spLocks noGrp="1"/>
          </p:cNvSpPr>
          <p:nvPr>
            <p:ph idx="1"/>
          </p:nvPr>
        </p:nvSpPr>
        <p:spPr>
          <a:xfrm>
            <a:off x="838200" y="1825625"/>
            <a:ext cx="8712200" cy="4351338"/>
          </a:xfrm>
        </p:spPr>
        <p:txBody>
          <a:bodyPr/>
          <a:lstStyle/>
          <a:p>
            <a:pPr marL="0" indent="0">
              <a:buNone/>
            </a:pPr>
            <a:r>
              <a:rPr lang="en-GB" dirty="0"/>
              <a:t>Loneliness and isolation amongst older people.</a:t>
            </a:r>
          </a:p>
          <a:p>
            <a:pPr marL="0" indent="0">
              <a:buNone/>
            </a:pPr>
            <a:r>
              <a:rPr lang="en-GB" sz="1400" dirty="0"/>
              <a:t>“</a:t>
            </a:r>
            <a:r>
              <a:rPr lang="en-GB" sz="1400" i="1" dirty="0"/>
              <a:t>Gwen loves it when the birds appear in her garden. She saw a goldfinch recently. With its brilliant yellow wings and red head, it was an unusual sight and provided a flash of difference in an otherwise monotonous day</a:t>
            </a:r>
            <a:r>
              <a:rPr lang="en-GB" sz="1400" dirty="0"/>
              <a:t>”</a:t>
            </a:r>
          </a:p>
          <a:p>
            <a:pPr marL="0" indent="0">
              <a:buNone/>
            </a:pPr>
            <a:endParaRPr lang="en-GB" sz="1600" dirty="0">
              <a:hlinkClick r:id="rId3"/>
            </a:endParaRPr>
          </a:p>
          <a:p>
            <a:pPr marL="0" indent="0">
              <a:buNone/>
            </a:pPr>
            <a:r>
              <a:rPr lang="en-GB" sz="1600" dirty="0">
                <a:hlinkClick r:id="rId3"/>
              </a:rPr>
              <a:t>https://www.ageuk.org.uk/discover/2023/november/gwens-story/</a:t>
            </a:r>
            <a:r>
              <a:rPr lang="en-GB" sz="1600" dirty="0"/>
              <a:t> </a:t>
            </a:r>
          </a:p>
        </p:txBody>
      </p:sp>
      <p:pic>
        <p:nvPicPr>
          <p:cNvPr id="4098" name="Picture 2" descr="An image of a young woman with a flower in her hair, holding a glass">
            <a:extLst>
              <a:ext uri="{FF2B5EF4-FFF2-40B4-BE49-F238E27FC236}">
                <a16:creationId xmlns:a16="http://schemas.microsoft.com/office/drawing/2014/main" id="{B43B26F5-5D61-A1E2-B224-5BD48B7B8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8001" y="884021"/>
            <a:ext cx="2076739" cy="311727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4868008-AC6F-7ADD-230B-81CA0952D449}"/>
              </a:ext>
            </a:extLst>
          </p:cNvPr>
          <p:cNvSpPr txBox="1">
            <a:spLocks/>
          </p:cNvSpPr>
          <p:nvPr/>
        </p:nvSpPr>
        <p:spPr>
          <a:xfrm>
            <a:off x="0" y="5901384"/>
            <a:ext cx="4483653" cy="951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BFBFBF"/>
                </a:solidFill>
                <a:latin typeface="Dreaming Outloud Script Pro" panose="020F0502020204030204" pitchFamily="66" charset="0"/>
                <a:cs typeface="Dreaming Outloud Script Pro" panose="020F0502020204030204" pitchFamily="66" charset="0"/>
              </a:rPr>
              <a:t>Telling Complex Stories</a:t>
            </a:r>
          </a:p>
        </p:txBody>
      </p:sp>
    </p:spTree>
    <p:extLst>
      <p:ext uri="{BB962C8B-B14F-4D97-AF65-F5344CB8AC3E}">
        <p14:creationId xmlns:p14="http://schemas.microsoft.com/office/powerpoint/2010/main" val="4168599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EB47DF6A2E80458617139DCB31904B" ma:contentTypeVersion="10" ma:contentTypeDescription="Create a new document." ma:contentTypeScope="" ma:versionID="721cf7e12242acd314578671aec3e1ee">
  <xsd:schema xmlns:xsd="http://www.w3.org/2001/XMLSchema" xmlns:xs="http://www.w3.org/2001/XMLSchema" xmlns:p="http://schemas.microsoft.com/office/2006/metadata/properties" xmlns:ns2="bb2e6d0c-ee69-42dd-bf20-022007a6fcf5" xmlns:ns3="07e60bad-5275-4c71-8da1-d50b6585844a" targetNamespace="http://schemas.microsoft.com/office/2006/metadata/properties" ma:root="true" ma:fieldsID="097aac35653bde2e03f4f562e325bf43" ns2:_="" ns3:_="">
    <xsd:import namespace="bb2e6d0c-ee69-42dd-bf20-022007a6fcf5"/>
    <xsd:import namespace="07e60bad-5275-4c71-8da1-d50b658584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e6d0c-ee69-42dd-bf20-022007a6fc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60bad-5275-4c71-8da1-d50b658584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99ED47-3022-4B01-A9B0-9F5D8A8361E2}"/>
</file>

<file path=customXml/itemProps2.xml><?xml version="1.0" encoding="utf-8"?>
<ds:datastoreItem xmlns:ds="http://schemas.openxmlformats.org/officeDocument/2006/customXml" ds:itemID="{DBE64825-2343-43B9-A876-210F8B149ECC}"/>
</file>

<file path=docProps/app.xml><?xml version="1.0" encoding="utf-8"?>
<Properties xmlns="http://schemas.openxmlformats.org/officeDocument/2006/extended-properties" xmlns:vt="http://schemas.openxmlformats.org/officeDocument/2006/docPropsVTypes">
  <TotalTime>0</TotalTime>
  <Words>1037</Words>
  <Application>Microsoft Office PowerPoint</Application>
  <PresentationFormat>Widescreen</PresentationFormat>
  <Paragraphs>121</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Calibri</vt:lpstr>
      <vt:lpstr>Dreaming Outloud Script Pro</vt:lpstr>
      <vt:lpstr>Segoe UI</vt:lpstr>
      <vt:lpstr>Office Theme</vt:lpstr>
      <vt:lpstr>Telling Complex Stories</vt:lpstr>
      <vt:lpstr>PowerPoint Presentation</vt:lpstr>
      <vt:lpstr>The sector problem: death by bar chart</vt:lpstr>
      <vt:lpstr>Cutting through</vt:lpstr>
      <vt:lpstr>David Cameron</vt:lpstr>
      <vt:lpstr>A.I.D. model for Rep Feedback</vt:lpstr>
      <vt:lpstr>PowerPoint Presentation</vt:lpstr>
      <vt:lpstr>Freytag's Pyramid</vt:lpstr>
      <vt:lpstr>AgeUK: Gwen’s Story</vt:lpstr>
      <vt:lpstr>Shelter: Conditions of Rental Properties</vt:lpstr>
      <vt:lpstr>PowerPoint Presentation</vt:lpstr>
      <vt:lpstr>Children’s Society: Our Impact / Leila’s Story</vt:lpstr>
      <vt:lpstr>LUSU: Students’ Use of AI in Assessment</vt:lpstr>
      <vt:lpstr>UK Endurance Athlete of the Decade</vt:lpstr>
      <vt:lpstr>UK Endurance Athlete of the Decade</vt:lpstr>
      <vt:lpstr>How we plan to use storytelling at LUSU</vt:lpstr>
      <vt:lpstr>Telling Complex Stories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Complex Stories</dc:title>
  <dc:creator>Longdon, Frank</dc:creator>
  <cp:lastModifiedBy>Longdon, Frank</cp:lastModifiedBy>
  <cp:revision>207</cp:revision>
  <cp:lastPrinted>2024-08-12T13:25:47Z</cp:lastPrinted>
  <dcterms:created xsi:type="dcterms:W3CDTF">2024-06-13T11:46:51Z</dcterms:created>
  <dcterms:modified xsi:type="dcterms:W3CDTF">2024-08-15T08:27:12Z</dcterms:modified>
</cp:coreProperties>
</file>