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48" r:id="rId4"/>
  </p:sldMasterIdLst>
  <p:notesMasterIdLst>
    <p:notesMasterId r:id="rId23"/>
  </p:notesMasterIdLst>
  <p:sldIdLst>
    <p:sldId id="256" r:id="rId5"/>
    <p:sldId id="362" r:id="rId6"/>
    <p:sldId id="368" r:id="rId7"/>
    <p:sldId id="276" r:id="rId8"/>
    <p:sldId id="379" r:id="rId9"/>
    <p:sldId id="380" r:id="rId10"/>
    <p:sldId id="367" r:id="rId11"/>
    <p:sldId id="388" r:id="rId12"/>
    <p:sldId id="374" r:id="rId13"/>
    <p:sldId id="369" r:id="rId14"/>
    <p:sldId id="382" r:id="rId15"/>
    <p:sldId id="383" r:id="rId16"/>
    <p:sldId id="364" r:id="rId17"/>
    <p:sldId id="381" r:id="rId18"/>
    <p:sldId id="386" r:id="rId19"/>
    <p:sldId id="376" r:id="rId20"/>
    <p:sldId id="377" r:id="rId21"/>
    <p:sldId id="387" r:id="rId22"/>
  </p:sldIdLst>
  <p:sldSz cx="12192000" cy="6858000"/>
  <p:notesSz cx="6797675" cy="9926638"/>
  <p:embeddedFontLst>
    <p:embeddedFont>
      <p:font typeface="Work Sans" pitchFamily="2" charset="0"/>
      <p:regular r:id="rId24"/>
      <p:bold r:id="rId25"/>
      <p:italic r:id="rId26"/>
      <p:boldItalic r:id="rId2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26" userDrawn="1">
          <p15:clr>
            <a:srgbClr val="A4A3A4"/>
          </p15:clr>
        </p15:guide>
        <p15:guide id="2" pos="352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E8E0"/>
    <a:srgbClr val="EFE8E0"/>
    <a:srgbClr val="F5F5F5"/>
    <a:srgbClr val="B2B2B2"/>
    <a:srgbClr val="0D0D1D"/>
    <a:srgbClr val="0E0E1E"/>
    <a:srgbClr val="B0AC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A6992D-4A6A-4ED5-B84A-B209365CBFF8}" v="1" dt="2024-08-08T09:12:14.605"/>
    <p1510:client id="{C6F17447-C3DA-69FD-8227-A4DC395B939A}" v="670" dt="2024-08-09T14:41:22.06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026"/>
        <p:guide pos="3522"/>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font" Target="fonts/font3.fntdata"/><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font" Target="fonts/font2.fntdata"/><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1.fntdata"/><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font" Target="fonts/font4.fntdata"/><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DDF411-9ED5-4CD3-A660-107CA55D3B3E}" type="doc">
      <dgm:prSet loTypeId="urn:microsoft.com/office/officeart/2016/7/layout/AccentHomeChevronProcess" loCatId="timeline" qsTypeId="urn:microsoft.com/office/officeart/2005/8/quickstyle/simple1" qsCatId="simple" csTypeId="urn:microsoft.com/office/officeart/2005/8/colors/accent0_2" csCatId="mainScheme" phldr="1"/>
      <dgm:spPr/>
      <dgm:t>
        <a:bodyPr/>
        <a:lstStyle/>
        <a:p>
          <a:endParaRPr lang="en-US"/>
        </a:p>
      </dgm:t>
    </dgm:pt>
    <dgm:pt modelId="{F212C504-945A-41E1-B6E2-18D46B98FE6A}">
      <dgm:prSet phldr="0"/>
      <dgm:spPr/>
      <dgm:t>
        <a:bodyPr/>
        <a:lstStyle/>
        <a:p>
          <a:pPr rtl="0"/>
          <a:r>
            <a:rPr lang="en-US" b="0">
              <a:latin typeface="Work Sans"/>
            </a:rPr>
            <a:t>-If student no longer needs/wants support, ending call  to complete evaluation</a:t>
          </a:r>
          <a:endParaRPr lang="en-US"/>
        </a:p>
      </dgm:t>
    </dgm:pt>
    <dgm:pt modelId="{82BDA6A1-55DB-43A1-9C5C-5E63D929E910}" type="parTrans" cxnId="{4542BE61-A6C6-4913-B738-2AF5AFB667C0}">
      <dgm:prSet/>
      <dgm:spPr/>
    </dgm:pt>
    <dgm:pt modelId="{4E843557-B2B9-42EE-B0E3-08E79F209BF1}" type="sibTrans" cxnId="{4542BE61-A6C6-4913-B738-2AF5AFB667C0}">
      <dgm:prSet/>
      <dgm:spPr/>
    </dgm:pt>
    <dgm:pt modelId="{3A4BAD75-6773-4C09-AF6F-356B3F973FB7}">
      <dgm:prSet phldr="0"/>
      <dgm:spPr/>
      <dgm:t>
        <a:bodyPr/>
        <a:lstStyle/>
        <a:p>
          <a:pPr rtl="0"/>
          <a:r>
            <a:rPr lang="en-US">
              <a:latin typeface="Work Sans"/>
            </a:rPr>
            <a:t>-</a:t>
          </a:r>
          <a:r>
            <a:rPr lang="en-US" err="1">
              <a:latin typeface="Work Sans"/>
            </a:rPr>
            <a:t>Connectee</a:t>
          </a:r>
          <a:r>
            <a:rPr lang="en-US">
              <a:latin typeface="Work Sans"/>
            </a:rPr>
            <a:t> confirms support is ended by message on Teams</a:t>
          </a:r>
        </a:p>
      </dgm:t>
    </dgm:pt>
    <dgm:pt modelId="{EF2C8D63-C817-4B2A-8DDB-9EC8A93F560D}" type="parTrans" cxnId="{C8677D74-6C30-4126-86AA-CAEAC5E047BC}">
      <dgm:prSet/>
      <dgm:spPr/>
    </dgm:pt>
    <dgm:pt modelId="{11C31DD8-A81A-4DD4-9321-3327FF6E57BF}" type="sibTrans" cxnId="{C8677D74-6C30-4126-86AA-CAEAC5E047BC}">
      <dgm:prSet/>
      <dgm:spPr/>
    </dgm:pt>
    <dgm:pt modelId="{6F5DAD50-D5F6-4F50-ABBB-C3E64069FF93}">
      <dgm:prSet phldr="0"/>
      <dgm:spPr/>
      <dgm:t>
        <a:bodyPr/>
        <a:lstStyle/>
        <a:p>
          <a:pPr rtl="0"/>
          <a:r>
            <a:rPr lang="en-US" b="1">
              <a:latin typeface="Work Sans"/>
            </a:rPr>
            <a:t>Referral </a:t>
          </a:r>
        </a:p>
      </dgm:t>
    </dgm:pt>
    <dgm:pt modelId="{8D65EA7B-394D-4135-AE9B-51D83A61484F}" type="parTrans" cxnId="{E33FC155-BDF0-4449-85DB-7771BD99D448}">
      <dgm:prSet/>
      <dgm:spPr/>
    </dgm:pt>
    <dgm:pt modelId="{A698FBEE-657D-4E07-9AE6-DDEE1A658703}" type="sibTrans" cxnId="{E33FC155-BDF0-4449-85DB-7771BD99D448}">
      <dgm:prSet/>
      <dgm:spPr/>
    </dgm:pt>
    <dgm:pt modelId="{43F6CFB0-2619-4202-B703-D01BFF0F9C00}">
      <dgm:prSet phldr="0"/>
      <dgm:spPr/>
      <dgm:t>
        <a:bodyPr/>
        <a:lstStyle/>
        <a:p>
          <a:pPr rtl="0"/>
          <a:r>
            <a:rPr lang="en-US">
              <a:latin typeface="Work Sans"/>
            </a:rPr>
            <a:t>Received by WB in Wellbeing via CRM or email</a:t>
          </a:r>
        </a:p>
      </dgm:t>
    </dgm:pt>
    <dgm:pt modelId="{A602A7A6-69E9-4481-B718-0FB8BF181333}" type="parTrans" cxnId="{60CB66DD-175B-4C06-8116-66F0385F8118}">
      <dgm:prSet/>
      <dgm:spPr/>
    </dgm:pt>
    <dgm:pt modelId="{52B48581-0274-42B4-9345-2DF47489E651}" type="sibTrans" cxnId="{60CB66DD-175B-4C06-8116-66F0385F8118}">
      <dgm:prSet/>
      <dgm:spPr/>
    </dgm:pt>
    <dgm:pt modelId="{86334D00-241C-4B2A-949C-88569EABE19C}">
      <dgm:prSet phldr="0"/>
      <dgm:spPr/>
      <dgm:t>
        <a:bodyPr/>
        <a:lstStyle/>
        <a:p>
          <a:pPr rtl="0"/>
          <a:r>
            <a:rPr lang="en-US">
              <a:latin typeface="Work Sans"/>
            </a:rPr>
            <a:t>Logged and recorded on CRM</a:t>
          </a:r>
        </a:p>
      </dgm:t>
    </dgm:pt>
    <dgm:pt modelId="{0C11ABD4-4840-4D8D-BC48-E917275DFAB4}" type="parTrans" cxnId="{21F0FA0E-29EE-4DF1-9FFF-3FA649ED1669}">
      <dgm:prSet/>
      <dgm:spPr/>
    </dgm:pt>
    <dgm:pt modelId="{649E81C4-FBC1-419B-9C82-17DC4938209D}" type="sibTrans" cxnId="{21F0FA0E-29EE-4DF1-9FFF-3FA649ED1669}">
      <dgm:prSet/>
      <dgm:spPr/>
    </dgm:pt>
    <dgm:pt modelId="{EF4C9CE2-0A35-4175-9C59-603D226BC2F6}">
      <dgm:prSet phldr="0"/>
      <dgm:spPr/>
      <dgm:t>
        <a:bodyPr/>
        <a:lstStyle/>
        <a:p>
          <a:pPr rtl="0"/>
          <a:r>
            <a:rPr lang="en-US">
              <a:latin typeface="Work Sans"/>
            </a:rPr>
            <a:t>Student must be registered with Wellbeing</a:t>
          </a:r>
        </a:p>
      </dgm:t>
    </dgm:pt>
    <dgm:pt modelId="{3693718E-5883-4BD9-BD79-87900B2D94E6}" type="parTrans" cxnId="{431FE6F1-749B-48CB-A995-60F0E6C6F2D7}">
      <dgm:prSet/>
      <dgm:spPr/>
    </dgm:pt>
    <dgm:pt modelId="{26BD4F9A-A37D-4B6D-97A3-8F5208BA104E}" type="sibTrans" cxnId="{431FE6F1-749B-48CB-A995-60F0E6C6F2D7}">
      <dgm:prSet/>
      <dgm:spPr/>
    </dgm:pt>
    <dgm:pt modelId="{4D1A7C3A-CE03-44EC-818C-624814BA5520}">
      <dgm:prSet phldr="0"/>
      <dgm:spPr/>
      <dgm:t>
        <a:bodyPr/>
        <a:lstStyle/>
        <a:p>
          <a:pPr rtl="0"/>
          <a:r>
            <a:rPr lang="en-US" b="1">
              <a:latin typeface="Work Sans"/>
            </a:rPr>
            <a:t>Screen referral </a:t>
          </a:r>
        </a:p>
      </dgm:t>
    </dgm:pt>
    <dgm:pt modelId="{58AE2C97-BF79-4872-8946-C3E360268221}" type="parTrans" cxnId="{A3ACE11A-F656-4039-87A2-CA74F16ABE91}">
      <dgm:prSet/>
      <dgm:spPr/>
    </dgm:pt>
    <dgm:pt modelId="{A10BCD08-9A5C-45C9-8ABA-A93954567979}" type="sibTrans" cxnId="{A3ACE11A-F656-4039-87A2-CA74F16ABE91}">
      <dgm:prSet/>
      <dgm:spPr/>
    </dgm:pt>
    <dgm:pt modelId="{A99BB7A7-1330-47B0-9624-C87953E18FE0}">
      <dgm:prSet phldr="0"/>
      <dgm:spPr/>
      <dgm:t>
        <a:bodyPr/>
        <a:lstStyle/>
        <a:p>
          <a:pPr rtl="0"/>
          <a:r>
            <a:rPr lang="en-US">
              <a:latin typeface="Work Sans"/>
            </a:rPr>
            <a:t>-Check referral meets criteria. </a:t>
          </a:r>
          <a:r>
            <a:rPr lang="en-US">
              <a:latin typeface="Work Sans"/>
              <a:ea typeface="Calibri"/>
              <a:cs typeface="Calibri"/>
            </a:rPr>
            <a:t>Review Wellbeing </a:t>
          </a:r>
          <a:r>
            <a:rPr lang="en-US">
              <a:latin typeface="Work Sans"/>
            </a:rPr>
            <a:t>info. Check for risk.</a:t>
          </a:r>
          <a:endParaRPr lang="en-US" b="1">
            <a:latin typeface="Work Sans"/>
          </a:endParaRPr>
        </a:p>
      </dgm:t>
    </dgm:pt>
    <dgm:pt modelId="{C0D6BA6C-2422-40FE-B40A-A74192C4C0A8}" type="parTrans" cxnId="{5627F520-DBD2-4358-80F2-1F51DD9BA835}">
      <dgm:prSet/>
      <dgm:spPr/>
    </dgm:pt>
    <dgm:pt modelId="{A6B8B8EC-A3C3-4326-85DE-7044B9541079}" type="sibTrans" cxnId="{5627F520-DBD2-4358-80F2-1F51DD9BA835}">
      <dgm:prSet/>
      <dgm:spPr/>
    </dgm:pt>
    <dgm:pt modelId="{2EF373FA-5096-4406-ADEC-712E8633C425}">
      <dgm:prSet phldr="0"/>
      <dgm:spPr/>
      <dgm:t>
        <a:bodyPr/>
        <a:lstStyle/>
        <a:p>
          <a:pPr rtl="0"/>
          <a:r>
            <a:rPr lang="en-US">
              <a:latin typeface="Work Sans"/>
            </a:rPr>
            <a:t>-Send email to student acknowledging referral and arranging time to call</a:t>
          </a:r>
        </a:p>
      </dgm:t>
    </dgm:pt>
    <dgm:pt modelId="{6BA8CEA1-6C01-4B73-B347-DDA30645DF4E}" type="parTrans" cxnId="{7D3CA03F-6DB5-4964-BE32-30189725918B}">
      <dgm:prSet/>
      <dgm:spPr/>
    </dgm:pt>
    <dgm:pt modelId="{63027AEE-086C-4C53-B497-6442A1EFC5CB}" type="sibTrans" cxnId="{7D3CA03F-6DB5-4964-BE32-30189725918B}">
      <dgm:prSet/>
      <dgm:spPr/>
    </dgm:pt>
    <dgm:pt modelId="{1B7A3168-EDB3-4DFB-ACB1-9AB5D383DDB7}">
      <dgm:prSet phldr="0"/>
      <dgm:spPr/>
      <dgm:t>
        <a:bodyPr/>
        <a:lstStyle/>
        <a:p>
          <a:pPr rtl="0"/>
          <a:r>
            <a:rPr lang="en-US" b="1">
              <a:latin typeface="Work Sans"/>
            </a:rPr>
            <a:t>'Welcome call' completed</a:t>
          </a:r>
        </a:p>
      </dgm:t>
    </dgm:pt>
    <dgm:pt modelId="{9FD80EBD-DD3B-4EE4-BD81-2D48EB62C3FE}" type="parTrans" cxnId="{1E90DE0F-371E-471C-90CA-6A0DB0AC5E4A}">
      <dgm:prSet/>
      <dgm:spPr/>
    </dgm:pt>
    <dgm:pt modelId="{40423E2F-8872-40F9-8CCF-85EFCDEF989F}" type="sibTrans" cxnId="{1E90DE0F-371E-471C-90CA-6A0DB0AC5E4A}">
      <dgm:prSet/>
      <dgm:spPr/>
    </dgm:pt>
    <dgm:pt modelId="{B7C62867-A9C6-4D35-AB0A-BDC17D068156}">
      <dgm:prSet phldr="0"/>
      <dgm:spPr/>
      <dgm:t>
        <a:bodyPr/>
        <a:lstStyle/>
        <a:p>
          <a:pPr rtl="0"/>
          <a:r>
            <a:rPr lang="en-US">
              <a:latin typeface="Work Sans"/>
            </a:rPr>
            <a:t>- Into to service</a:t>
          </a:r>
        </a:p>
      </dgm:t>
    </dgm:pt>
    <dgm:pt modelId="{0B137E33-E854-49C9-A952-F49D69985807}" type="parTrans" cxnId="{7FB00470-A519-457E-A420-09EF9A767A4F}">
      <dgm:prSet/>
      <dgm:spPr/>
    </dgm:pt>
    <dgm:pt modelId="{800A6F72-38AE-4A7E-A9D8-E5DF373BFB79}" type="sibTrans" cxnId="{7FB00470-A519-457E-A420-09EF9A767A4F}">
      <dgm:prSet/>
      <dgm:spPr/>
    </dgm:pt>
    <dgm:pt modelId="{CE2667AE-C00F-46CD-A1E2-E873551207E1}">
      <dgm:prSet phldr="0"/>
      <dgm:spPr/>
      <dgm:t>
        <a:bodyPr/>
        <a:lstStyle/>
        <a:p>
          <a:pPr rtl="0"/>
          <a:r>
            <a:rPr lang="en-US">
              <a:latin typeface="Work Sans"/>
            </a:rPr>
            <a:t>-Are they able to engage?</a:t>
          </a:r>
        </a:p>
      </dgm:t>
    </dgm:pt>
    <dgm:pt modelId="{DF459FE9-14AB-4CE5-9B27-CCE2535AA33E}" type="parTrans" cxnId="{C02C46AE-1F7C-4D93-BC32-3F90FD8EF38C}">
      <dgm:prSet/>
      <dgm:spPr/>
    </dgm:pt>
    <dgm:pt modelId="{55F395EF-7B85-4408-94E6-89FBB98AB93C}" type="sibTrans" cxnId="{C02C46AE-1F7C-4D93-BC32-3F90FD8EF38C}">
      <dgm:prSet/>
      <dgm:spPr/>
    </dgm:pt>
    <dgm:pt modelId="{786F96C7-8FF3-4909-9638-151B2AF61F7D}">
      <dgm:prSet phldr="0"/>
      <dgm:spPr/>
      <dgm:t>
        <a:bodyPr/>
        <a:lstStyle/>
        <a:p>
          <a:pPr rtl="0"/>
          <a:r>
            <a:rPr lang="en-US">
              <a:latin typeface="Work Sans"/>
            </a:rPr>
            <a:t>-Are they safe to access the service?</a:t>
          </a:r>
        </a:p>
      </dgm:t>
    </dgm:pt>
    <dgm:pt modelId="{9A1A9D36-D82E-44AB-A0C7-A3C9B4F41758}" type="parTrans" cxnId="{592F74DC-E140-4F1E-B9F4-131F8BD1784F}">
      <dgm:prSet/>
      <dgm:spPr/>
    </dgm:pt>
    <dgm:pt modelId="{5A703453-2C6D-4408-9C27-B82188364DF7}" type="sibTrans" cxnId="{592F74DC-E140-4F1E-B9F4-131F8BD1784F}">
      <dgm:prSet/>
      <dgm:spPr/>
    </dgm:pt>
    <dgm:pt modelId="{BFC7D9E1-0648-4C6F-9B1F-A33132C3D760}">
      <dgm:prSet phldr="0"/>
      <dgm:spPr/>
      <dgm:t>
        <a:bodyPr/>
        <a:lstStyle/>
        <a:p>
          <a:pPr rtl="0"/>
          <a:r>
            <a:rPr lang="en-US">
              <a:latin typeface="Work Sans"/>
            </a:rPr>
            <a:t>-Are they motivated to engage?</a:t>
          </a:r>
        </a:p>
      </dgm:t>
    </dgm:pt>
    <dgm:pt modelId="{34BA1F40-E320-43CC-8DDB-AD6907A36666}" type="parTrans" cxnId="{B86E8AEF-28DE-47DB-8503-541BB1C7BDC0}">
      <dgm:prSet/>
      <dgm:spPr/>
    </dgm:pt>
    <dgm:pt modelId="{B39B51ED-B910-467C-B7E9-2F16E7313443}" type="sibTrans" cxnId="{B86E8AEF-28DE-47DB-8503-541BB1C7BDC0}">
      <dgm:prSet/>
      <dgm:spPr/>
    </dgm:pt>
    <dgm:pt modelId="{B9176981-F8F9-491B-9417-B6CECF318416}">
      <dgm:prSet phldr="0"/>
      <dgm:spPr/>
      <dgm:t>
        <a:bodyPr/>
        <a:lstStyle/>
        <a:p>
          <a:pPr rtl="0"/>
          <a:r>
            <a:rPr lang="en-US">
              <a:latin typeface="Work Sans"/>
            </a:rPr>
            <a:t>-Info sharing agreement – to share info with SU and Connector</a:t>
          </a:r>
        </a:p>
      </dgm:t>
    </dgm:pt>
    <dgm:pt modelId="{D006E903-E35F-40E3-9356-E45420DB46EF}" type="parTrans" cxnId="{4D4833EA-62F5-41C7-8D61-4F2C0BAEF634}">
      <dgm:prSet/>
      <dgm:spPr/>
    </dgm:pt>
    <dgm:pt modelId="{2E92C21A-6EDE-4B42-9B2D-8DB549DE8E4D}" type="sibTrans" cxnId="{4D4833EA-62F5-41C7-8D61-4F2C0BAEF634}">
      <dgm:prSet/>
      <dgm:spPr/>
    </dgm:pt>
    <dgm:pt modelId="{F98E36A6-7EEA-49E4-8B9D-09AFB06B8455}">
      <dgm:prSet phldr="0"/>
      <dgm:spPr/>
      <dgm:t>
        <a:bodyPr/>
        <a:lstStyle/>
        <a:p>
          <a:pPr rtl="0"/>
          <a:r>
            <a:rPr lang="en-US">
              <a:latin typeface="Work Sans"/>
            </a:rPr>
            <a:t>-evaluation</a:t>
          </a:r>
        </a:p>
      </dgm:t>
    </dgm:pt>
    <dgm:pt modelId="{C5AC663E-C4FB-49E2-9E3B-D69FD70050C9}" type="parTrans" cxnId="{982DCFBB-2602-45BB-90F9-B33D72758D7C}">
      <dgm:prSet/>
      <dgm:spPr/>
    </dgm:pt>
    <dgm:pt modelId="{6ECB1F5E-3C84-4E42-9283-96FCF87B7D21}" type="sibTrans" cxnId="{982DCFBB-2602-45BB-90F9-B33D72758D7C}">
      <dgm:prSet/>
      <dgm:spPr/>
    </dgm:pt>
    <dgm:pt modelId="{D3DB5355-C12A-4045-AD32-572D6203E532}">
      <dgm:prSet phldr="0"/>
      <dgm:spPr/>
      <dgm:t>
        <a:bodyPr/>
        <a:lstStyle/>
        <a:p>
          <a:pPr rtl="0"/>
          <a:r>
            <a:rPr lang="en-US">
              <a:latin typeface="Work Sans"/>
            </a:rPr>
            <a:t>-Book appointment with Connector on Teams calendar</a:t>
          </a:r>
        </a:p>
      </dgm:t>
    </dgm:pt>
    <dgm:pt modelId="{9E6B8F3D-582C-46A7-BD8C-CC09984DF476}" type="parTrans" cxnId="{3676E62D-2374-4241-B352-BBB21053A147}">
      <dgm:prSet/>
      <dgm:spPr/>
    </dgm:pt>
    <dgm:pt modelId="{D29A508A-1FA9-46D0-9133-CEF220E44CF8}" type="sibTrans" cxnId="{3676E62D-2374-4241-B352-BBB21053A147}">
      <dgm:prSet/>
      <dgm:spPr/>
    </dgm:pt>
    <dgm:pt modelId="{8E2D1804-1428-4550-91DE-7819A761D2A9}">
      <dgm:prSet phldr="0"/>
      <dgm:spPr/>
      <dgm:t>
        <a:bodyPr/>
        <a:lstStyle/>
        <a:p>
          <a:pPr algn="l" rtl="0"/>
          <a:r>
            <a:rPr lang="en-US" b="1">
              <a:latin typeface="Work Sans"/>
            </a:rPr>
            <a:t>Link with Connector</a:t>
          </a:r>
        </a:p>
      </dgm:t>
    </dgm:pt>
    <dgm:pt modelId="{91BC3560-116E-40BD-A164-9FC1681DC03F}" type="parTrans" cxnId="{780560FD-42CF-4F6F-A8FF-65B8BB9BDC57}">
      <dgm:prSet/>
      <dgm:spPr/>
    </dgm:pt>
    <dgm:pt modelId="{D64B5851-D340-4214-BEFB-9B6391E061FB}" type="sibTrans" cxnId="{780560FD-42CF-4F6F-A8FF-65B8BB9BDC57}">
      <dgm:prSet/>
      <dgm:spPr/>
    </dgm:pt>
    <dgm:pt modelId="{E2793959-9625-4221-BC77-8E94BB51ED66}">
      <dgm:prSet phldr="0"/>
      <dgm:spPr/>
      <dgm:t>
        <a:bodyPr/>
        <a:lstStyle/>
        <a:p>
          <a:pPr rtl="0"/>
          <a:r>
            <a:rPr lang="en-US">
              <a:latin typeface="Work Sans"/>
            </a:rPr>
            <a:t>-Referral form completed (incl basic info about what they are interested in, brief MH details, date of initial appointment)</a:t>
          </a:r>
        </a:p>
      </dgm:t>
    </dgm:pt>
    <dgm:pt modelId="{2B8F902D-4D16-4EA3-A495-07278F51DC1D}" type="parTrans" cxnId="{A2911A71-0FF9-400A-8372-09F7A858C53B}">
      <dgm:prSet/>
      <dgm:spPr/>
    </dgm:pt>
    <dgm:pt modelId="{AC47663E-F0FE-4EEE-BF04-C4C2B43D25D5}" type="sibTrans" cxnId="{A2911A71-0FF9-400A-8372-09F7A858C53B}">
      <dgm:prSet/>
      <dgm:spPr/>
    </dgm:pt>
    <dgm:pt modelId="{DD75F4E2-F22F-488D-BC01-EB16FCE4D4CC}">
      <dgm:prSet phldr="0"/>
      <dgm:spPr/>
      <dgm:t>
        <a:bodyPr/>
        <a:lstStyle/>
        <a:p>
          <a:pPr rtl="0"/>
          <a:r>
            <a:rPr lang="en-US">
              <a:latin typeface="Work Sans"/>
            </a:rPr>
            <a:t>-Referral form shared with Connector and WBC (SU)</a:t>
          </a:r>
        </a:p>
      </dgm:t>
    </dgm:pt>
    <dgm:pt modelId="{6F8CFC7A-26AD-4A46-8313-555037F96C4B}" type="parTrans" cxnId="{18CB3DA2-1004-4A5E-9308-C7311FBDB336}">
      <dgm:prSet/>
      <dgm:spPr/>
    </dgm:pt>
    <dgm:pt modelId="{58E18E71-44E7-44C6-ADB0-B1FBE5E1F5AE}" type="sibTrans" cxnId="{18CB3DA2-1004-4A5E-9308-C7311FBDB336}">
      <dgm:prSet/>
      <dgm:spPr/>
    </dgm:pt>
    <dgm:pt modelId="{0A8CE17A-AA92-47D9-9E8F-9F3E864B3E19}">
      <dgm:prSet phldr="0"/>
      <dgm:spPr/>
      <dgm:t>
        <a:bodyPr/>
        <a:lstStyle/>
        <a:p>
          <a:pPr rtl="0"/>
          <a:r>
            <a:rPr lang="en-US">
              <a:latin typeface="Work Sans"/>
            </a:rPr>
            <a:t>Connector makes initial contact with student </a:t>
          </a:r>
          <a:r>
            <a:rPr lang="en-US" err="1">
              <a:latin typeface="Work Sans"/>
            </a:rPr>
            <a:t>connectee</a:t>
          </a:r>
          <a:r>
            <a:rPr lang="en-US">
              <a:latin typeface="Work Sans"/>
            </a:rPr>
            <a:t> via Teams messaging. Confirming date, time and place of initial meeting</a:t>
          </a:r>
        </a:p>
      </dgm:t>
    </dgm:pt>
    <dgm:pt modelId="{C31E7B21-B242-40EE-825D-10E6B3CDBC6A}" type="parTrans" cxnId="{3D880401-C82A-4C2E-B7F5-2885374C8398}">
      <dgm:prSet/>
      <dgm:spPr/>
    </dgm:pt>
    <dgm:pt modelId="{9F64D1D8-E0CC-46EE-8B32-CC5A3EEC83E4}" type="sibTrans" cxnId="{3D880401-C82A-4C2E-B7F5-2885374C8398}">
      <dgm:prSet/>
      <dgm:spPr/>
    </dgm:pt>
    <dgm:pt modelId="{542F7D7F-A496-4854-8DD9-E0A91688FF49}">
      <dgm:prSet phldr="0"/>
      <dgm:spPr/>
      <dgm:t>
        <a:bodyPr/>
        <a:lstStyle/>
        <a:p>
          <a:pPr rtl="0"/>
          <a:r>
            <a:rPr lang="en-US" b="1">
              <a:latin typeface="Work Sans"/>
            </a:rPr>
            <a:t>Initial meeting Connector and </a:t>
          </a:r>
          <a:r>
            <a:rPr lang="en-US" b="1" err="1">
              <a:latin typeface="Work Sans"/>
            </a:rPr>
            <a:t>Connectee</a:t>
          </a:r>
          <a:r>
            <a:rPr lang="en-US" b="1">
              <a:latin typeface="Work Sans"/>
            </a:rPr>
            <a:t> </a:t>
          </a:r>
        </a:p>
      </dgm:t>
    </dgm:pt>
    <dgm:pt modelId="{8DE37B25-7877-4EFF-8EAF-87362A2FDC9C}" type="parTrans" cxnId="{9676AE74-9746-449C-AE1F-B09F2F316A13}">
      <dgm:prSet/>
      <dgm:spPr/>
    </dgm:pt>
    <dgm:pt modelId="{3E33CB37-6009-447D-8919-6348E124AA6D}" type="sibTrans" cxnId="{9676AE74-9746-449C-AE1F-B09F2F316A13}">
      <dgm:prSet/>
      <dgm:spPr/>
    </dgm:pt>
    <dgm:pt modelId="{2FB2206F-DB2E-4108-B641-4ADA6AA258EB}">
      <dgm:prSet phldr="0"/>
      <dgm:spPr/>
      <dgm:t>
        <a:bodyPr/>
        <a:lstStyle/>
        <a:p>
          <a:pPr rtl="0"/>
          <a:r>
            <a:rPr lang="en-US">
              <a:latin typeface="Work Sans"/>
            </a:rPr>
            <a:t>-In person meeting on campus</a:t>
          </a:r>
        </a:p>
      </dgm:t>
    </dgm:pt>
    <dgm:pt modelId="{1E95256D-47E6-4D05-A965-DA30FD06D3BC}" type="parTrans" cxnId="{7B05935A-ED13-4D19-A7B8-AE9ECA889929}">
      <dgm:prSet/>
      <dgm:spPr/>
    </dgm:pt>
    <dgm:pt modelId="{87E8A0D1-5AFD-4DA0-8EA3-5EB170E0CBC3}" type="sibTrans" cxnId="{7B05935A-ED13-4D19-A7B8-AE9ECA889929}">
      <dgm:prSet/>
      <dgm:spPr/>
    </dgm:pt>
    <dgm:pt modelId="{CC35C509-E79C-41EA-A6E9-26132D9E193C}">
      <dgm:prSet phldr="0"/>
      <dgm:spPr/>
      <dgm:t>
        <a:bodyPr/>
        <a:lstStyle/>
        <a:p>
          <a:pPr rtl="0"/>
          <a:r>
            <a:rPr lang="en-US">
              <a:latin typeface="Work Sans"/>
            </a:rPr>
            <a:t>-Consider what </a:t>
          </a:r>
          <a:r>
            <a:rPr lang="en-US" err="1">
              <a:latin typeface="Work Sans"/>
            </a:rPr>
            <a:t>connectee</a:t>
          </a:r>
          <a:r>
            <a:rPr lang="en-US">
              <a:latin typeface="Work Sans"/>
            </a:rPr>
            <a:t> is interested is</a:t>
          </a:r>
        </a:p>
      </dgm:t>
    </dgm:pt>
    <dgm:pt modelId="{4B608BB6-26F1-42D2-A163-FEC876A87C3C}" type="parTrans" cxnId="{1715CC38-CDEA-4C4D-AADF-4E2939A789B9}">
      <dgm:prSet/>
      <dgm:spPr/>
    </dgm:pt>
    <dgm:pt modelId="{CC9B8BCC-C69F-4375-A4F1-F9D3F9B6B100}" type="sibTrans" cxnId="{1715CC38-CDEA-4C4D-AADF-4E2939A789B9}">
      <dgm:prSet/>
      <dgm:spPr/>
    </dgm:pt>
    <dgm:pt modelId="{6F6C571F-89D4-4F36-B6EE-9C955C33C07A}">
      <dgm:prSet phldr="0"/>
      <dgm:spPr/>
      <dgm:t>
        <a:bodyPr/>
        <a:lstStyle/>
        <a:p>
          <a:pPr rtl="0"/>
          <a:r>
            <a:rPr lang="en-US">
              <a:latin typeface="Work Sans"/>
            </a:rPr>
            <a:t>-Create plan with student</a:t>
          </a:r>
        </a:p>
      </dgm:t>
    </dgm:pt>
    <dgm:pt modelId="{CE613755-03EC-4221-A5DA-B8C9EEBF03EE}" type="parTrans" cxnId="{01B17064-6993-4C5E-AC20-93BC20023217}">
      <dgm:prSet/>
      <dgm:spPr/>
    </dgm:pt>
    <dgm:pt modelId="{B06D3A97-AE6B-498B-97B6-B82C7D9F5920}" type="sibTrans" cxnId="{01B17064-6993-4C5E-AC20-93BC20023217}">
      <dgm:prSet/>
      <dgm:spPr/>
    </dgm:pt>
    <dgm:pt modelId="{96AF17F2-7EEB-4009-AA23-9EC9B92DEBCC}">
      <dgm:prSet phldr="0"/>
      <dgm:spPr/>
      <dgm:t>
        <a:bodyPr/>
        <a:lstStyle/>
        <a:p>
          <a:pPr rtl="0"/>
          <a:r>
            <a:rPr lang="en-US" b="1">
              <a:latin typeface="Work Sans"/>
            </a:rPr>
            <a:t>6 weeks of support</a:t>
          </a:r>
        </a:p>
      </dgm:t>
    </dgm:pt>
    <dgm:pt modelId="{1CD23DBE-A160-4D82-BB68-35B92FD21A41}" type="parTrans" cxnId="{89E688AD-D996-4432-9C07-5A91106C2957}">
      <dgm:prSet/>
      <dgm:spPr/>
    </dgm:pt>
    <dgm:pt modelId="{AC576692-22B6-46F7-832F-087534F2FB9F}" type="sibTrans" cxnId="{89E688AD-D996-4432-9C07-5A91106C2957}">
      <dgm:prSet/>
      <dgm:spPr/>
    </dgm:pt>
    <dgm:pt modelId="{CFEB26B4-C464-41B3-BFC6-849396278CBE}">
      <dgm:prSet phldr="0"/>
      <dgm:spPr/>
      <dgm:t>
        <a:bodyPr/>
        <a:lstStyle/>
        <a:p>
          <a:pPr rtl="0"/>
          <a:r>
            <a:rPr lang="en-US">
              <a:latin typeface="Work Sans"/>
            </a:rPr>
            <a:t>-Connector checks in with student</a:t>
          </a:r>
        </a:p>
      </dgm:t>
    </dgm:pt>
    <dgm:pt modelId="{A0946B97-0503-43D3-A163-DCF1E33DFF04}" type="parTrans" cxnId="{E0286132-2DD7-427F-93CD-C4F55B15301B}">
      <dgm:prSet/>
      <dgm:spPr/>
    </dgm:pt>
    <dgm:pt modelId="{582940D0-9FDF-4FCE-AEDC-85A07368E1A3}" type="sibTrans" cxnId="{E0286132-2DD7-427F-93CD-C4F55B15301B}">
      <dgm:prSet/>
      <dgm:spPr/>
    </dgm:pt>
    <dgm:pt modelId="{A98A8748-1537-452C-B11C-D332899BADF3}">
      <dgm:prSet phldr="0"/>
      <dgm:spPr/>
      <dgm:t>
        <a:bodyPr/>
        <a:lstStyle/>
        <a:p>
          <a:pPr rtl="0"/>
          <a:r>
            <a:rPr lang="en-US">
              <a:latin typeface="Work Sans"/>
            </a:rPr>
            <a:t>-Sends reminders and updates to student via Teams</a:t>
          </a:r>
        </a:p>
      </dgm:t>
    </dgm:pt>
    <dgm:pt modelId="{6ED256BD-0FC0-4F24-88F6-7392D2A05C87}" type="parTrans" cxnId="{FB2C82CA-4EFC-459B-841C-25AC6C4171CA}">
      <dgm:prSet/>
      <dgm:spPr/>
    </dgm:pt>
    <dgm:pt modelId="{A7922254-974F-4EFE-9276-497D3361A777}" type="sibTrans" cxnId="{FB2C82CA-4EFC-459B-841C-25AC6C4171CA}">
      <dgm:prSet/>
      <dgm:spPr/>
    </dgm:pt>
    <dgm:pt modelId="{5117CF5B-5064-4B0B-8C12-9CCF0BC40C7F}">
      <dgm:prSet phldr="0"/>
      <dgm:spPr/>
      <dgm:t>
        <a:bodyPr/>
        <a:lstStyle/>
        <a:p>
          <a:pPr rtl="0"/>
          <a:r>
            <a:rPr lang="en-US">
              <a:latin typeface="Work Sans"/>
            </a:rPr>
            <a:t>-Arrange in person reviews</a:t>
          </a:r>
        </a:p>
      </dgm:t>
    </dgm:pt>
    <dgm:pt modelId="{CFF9A9FE-842A-4517-8419-CFB1F674C981}" type="parTrans" cxnId="{58B1DEC9-7706-4BF8-BF4B-A28B62618454}">
      <dgm:prSet/>
      <dgm:spPr/>
    </dgm:pt>
    <dgm:pt modelId="{33E4CFE0-1A55-4C26-A8F1-11DC8CBC05E8}" type="sibTrans" cxnId="{58B1DEC9-7706-4BF8-BF4B-A28B62618454}">
      <dgm:prSet/>
      <dgm:spPr/>
    </dgm:pt>
    <dgm:pt modelId="{2574E6DF-713F-41FF-BD91-62893242DB8D}">
      <dgm:prSet phldr="0"/>
      <dgm:spPr/>
      <dgm:t>
        <a:bodyPr/>
        <a:lstStyle/>
        <a:p>
          <a:pPr rtl="0"/>
          <a:r>
            <a:rPr lang="en-US">
              <a:latin typeface="Work Sans"/>
            </a:rPr>
            <a:t>-Attends activities/groups with student</a:t>
          </a:r>
        </a:p>
      </dgm:t>
    </dgm:pt>
    <dgm:pt modelId="{B74DF38E-A743-4E2C-8042-A015028D85D9}" type="parTrans" cxnId="{5F3FE4EC-E509-4DC4-8B6F-060383894804}">
      <dgm:prSet/>
      <dgm:spPr/>
    </dgm:pt>
    <dgm:pt modelId="{027E3E8B-10A2-4A51-81A9-C5702B18E16D}" type="sibTrans" cxnId="{5F3FE4EC-E509-4DC4-8B6F-060383894804}">
      <dgm:prSet/>
      <dgm:spPr/>
    </dgm:pt>
    <dgm:pt modelId="{C4356AC9-FC04-444F-B8A2-B70FEF432B9B}">
      <dgm:prSet phldr="0"/>
      <dgm:spPr/>
      <dgm:t>
        <a:bodyPr/>
        <a:lstStyle/>
        <a:p>
          <a:pPr rtl="0"/>
          <a:r>
            <a:rPr lang="en-US" b="1">
              <a:latin typeface="Work Sans"/>
            </a:rPr>
            <a:t>Ongoing Support to Connectors</a:t>
          </a:r>
        </a:p>
      </dgm:t>
    </dgm:pt>
    <dgm:pt modelId="{31F43CAD-26B1-4C56-BD58-9865A6C3780F}" type="parTrans" cxnId="{C6A8CAE3-48C2-4128-9EF1-8274D233A52A}">
      <dgm:prSet/>
      <dgm:spPr/>
    </dgm:pt>
    <dgm:pt modelId="{68F689E9-516A-48FA-839D-CB78957D21C4}" type="sibTrans" cxnId="{C6A8CAE3-48C2-4128-9EF1-8274D233A52A}">
      <dgm:prSet/>
      <dgm:spPr/>
    </dgm:pt>
    <dgm:pt modelId="{F07AB9EB-BF2F-43A4-9FB2-461C321668FF}">
      <dgm:prSet phldr="0"/>
      <dgm:spPr/>
      <dgm:t>
        <a:bodyPr/>
        <a:lstStyle/>
        <a:p>
          <a:pPr rtl="0"/>
          <a:r>
            <a:rPr lang="en-US">
              <a:latin typeface="Work Sans"/>
            </a:rPr>
            <a:t>-Fortnightly meetings with Connectors</a:t>
          </a:r>
        </a:p>
      </dgm:t>
    </dgm:pt>
    <dgm:pt modelId="{3E47408A-B790-4661-B509-BB850C114637}" type="parTrans" cxnId="{AA77D814-DBFC-482C-A7FB-34590207D490}">
      <dgm:prSet/>
      <dgm:spPr/>
    </dgm:pt>
    <dgm:pt modelId="{BDDCB126-2EDE-4CA2-9EB3-5B063C6FDBFF}" type="sibTrans" cxnId="{AA77D814-DBFC-482C-A7FB-34590207D490}">
      <dgm:prSet/>
      <dgm:spPr/>
    </dgm:pt>
    <dgm:pt modelId="{A819C1CE-7BA5-48EE-9C05-A9D24259DC22}">
      <dgm:prSet phldr="0"/>
      <dgm:spPr/>
      <dgm:t>
        <a:bodyPr/>
        <a:lstStyle/>
        <a:p>
          <a:pPr rtl="0"/>
          <a:r>
            <a:rPr lang="en-US">
              <a:latin typeface="Work Sans"/>
            </a:rPr>
            <a:t>-Regular check in via Teams with Connectors</a:t>
          </a:r>
        </a:p>
      </dgm:t>
    </dgm:pt>
    <dgm:pt modelId="{04D9B24B-32FC-4524-A266-50E416F3EEAC}" type="parTrans" cxnId="{F03AA19E-F00B-4711-A29C-854E4306281E}">
      <dgm:prSet/>
      <dgm:spPr/>
    </dgm:pt>
    <dgm:pt modelId="{35AA46D9-9B37-4DB7-A9D3-910DBA8F78E9}" type="sibTrans" cxnId="{F03AA19E-F00B-4711-A29C-854E4306281E}">
      <dgm:prSet/>
      <dgm:spPr/>
    </dgm:pt>
    <dgm:pt modelId="{9F4AC3A8-4CD4-4DA4-A0A0-FFA67C460CF5}">
      <dgm:prSet phldr="0"/>
      <dgm:spPr/>
      <dgm:t>
        <a:bodyPr/>
        <a:lstStyle/>
        <a:p>
          <a:pPr rtl="0"/>
          <a:r>
            <a:rPr lang="en-US">
              <a:latin typeface="Work Sans"/>
            </a:rPr>
            <a:t>-HSU/SHU staff available for any issues which occur</a:t>
          </a:r>
        </a:p>
      </dgm:t>
    </dgm:pt>
    <dgm:pt modelId="{B6BEE023-4BA0-4F4A-9E55-951BBD322363}" type="parTrans" cxnId="{2F3FD457-F9E4-422A-A961-386F228FA777}">
      <dgm:prSet/>
      <dgm:spPr/>
    </dgm:pt>
    <dgm:pt modelId="{2926547D-7071-40A6-9401-7222F1302403}" type="sibTrans" cxnId="{2F3FD457-F9E4-422A-A961-386F228FA777}">
      <dgm:prSet/>
      <dgm:spPr/>
    </dgm:pt>
    <dgm:pt modelId="{35F16152-AE3A-422D-AC40-26D896E5428F}">
      <dgm:prSet phldr="0"/>
      <dgm:spPr/>
      <dgm:t>
        <a:bodyPr/>
        <a:lstStyle/>
        <a:p>
          <a:pPr rtl="0"/>
          <a:r>
            <a:rPr lang="en-US">
              <a:latin typeface="Work Sans"/>
            </a:rPr>
            <a:t>Ending Support</a:t>
          </a:r>
        </a:p>
      </dgm:t>
    </dgm:pt>
    <dgm:pt modelId="{A6064E07-AE54-464E-934F-23196DF59142}" type="parTrans" cxnId="{51719221-3D5D-4D62-BA00-4F4C4D4F2B9E}">
      <dgm:prSet/>
      <dgm:spPr/>
    </dgm:pt>
    <dgm:pt modelId="{D489CA66-C203-4614-9C3A-9593BB27B495}" type="sibTrans" cxnId="{51719221-3D5D-4D62-BA00-4F4C4D4F2B9E}">
      <dgm:prSet/>
      <dgm:spPr/>
    </dgm:pt>
    <dgm:pt modelId="{C73DCA1E-FF6B-441A-AEE9-DD51F0B025CF}">
      <dgm:prSet phldr="0"/>
      <dgm:spPr/>
      <dgm:t>
        <a:bodyPr/>
        <a:lstStyle/>
        <a:p>
          <a:pPr rtl="0"/>
          <a:r>
            <a:rPr lang="en-US">
              <a:latin typeface="Work Sans"/>
            </a:rPr>
            <a:t>-Support is reviewed at </a:t>
          </a:r>
          <a:r>
            <a:rPr lang="en-US" err="1">
              <a:latin typeface="Work Sans"/>
            </a:rPr>
            <a:t>fortinghtly</a:t>
          </a:r>
          <a:r>
            <a:rPr lang="en-US">
              <a:latin typeface="Work Sans"/>
            </a:rPr>
            <a:t> check ins</a:t>
          </a:r>
        </a:p>
      </dgm:t>
    </dgm:pt>
    <dgm:pt modelId="{6E5676AF-2BD9-4C56-AA7A-B4448D3E8BA1}" type="parTrans" cxnId="{3D91BE92-B555-4311-A7E6-DF250A570F64}">
      <dgm:prSet/>
      <dgm:spPr/>
    </dgm:pt>
    <dgm:pt modelId="{876D4A49-2DDE-42A2-A85F-20AB14BDE93C}" type="sibTrans" cxnId="{3D91BE92-B555-4311-A7E6-DF250A570F64}">
      <dgm:prSet/>
      <dgm:spPr/>
    </dgm:pt>
    <dgm:pt modelId="{51348084-7F94-4C4F-8196-85F99B0A1BE4}" type="pres">
      <dgm:prSet presAssocID="{EFDDF411-9ED5-4CD3-A660-107CA55D3B3E}" presName="Name0" presStyleCnt="0">
        <dgm:presLayoutVars>
          <dgm:animLvl val="lvl"/>
          <dgm:resizeHandles val="exact"/>
        </dgm:presLayoutVars>
      </dgm:prSet>
      <dgm:spPr/>
    </dgm:pt>
    <dgm:pt modelId="{EF842518-7C7D-401D-9A9D-011E8B503B92}" type="pres">
      <dgm:prSet presAssocID="{6F5DAD50-D5F6-4F50-ABBB-C3E64069FF93}" presName="composite" presStyleCnt="0"/>
      <dgm:spPr/>
    </dgm:pt>
    <dgm:pt modelId="{088E073A-7BDE-4DB3-AD8B-36679C5E5E61}" type="pres">
      <dgm:prSet presAssocID="{6F5DAD50-D5F6-4F50-ABBB-C3E64069FF93}" presName="L" presStyleLbl="solidFgAcc1" presStyleIdx="0" presStyleCnt="8">
        <dgm:presLayoutVars>
          <dgm:chMax val="0"/>
          <dgm:chPref val="0"/>
        </dgm:presLayoutVars>
      </dgm:prSet>
      <dgm:spPr/>
    </dgm:pt>
    <dgm:pt modelId="{B39990C9-FE9B-4787-B62D-C4941D6D7EC9}" type="pres">
      <dgm:prSet presAssocID="{6F5DAD50-D5F6-4F50-ABBB-C3E64069FF93}" presName="parTx" presStyleLbl="alignNode1" presStyleIdx="0" presStyleCnt="8">
        <dgm:presLayoutVars>
          <dgm:chMax val="0"/>
          <dgm:chPref val="0"/>
          <dgm:bulletEnabled val="1"/>
        </dgm:presLayoutVars>
      </dgm:prSet>
      <dgm:spPr/>
    </dgm:pt>
    <dgm:pt modelId="{566A5486-9300-47A0-8463-F271870311DE}" type="pres">
      <dgm:prSet presAssocID="{6F5DAD50-D5F6-4F50-ABBB-C3E64069FF93}" presName="desTx" presStyleLbl="revTx" presStyleIdx="0" presStyleCnt="8">
        <dgm:presLayoutVars>
          <dgm:chMax val="0"/>
          <dgm:chPref val="0"/>
          <dgm:bulletEnabled val="1"/>
        </dgm:presLayoutVars>
      </dgm:prSet>
      <dgm:spPr/>
    </dgm:pt>
    <dgm:pt modelId="{1321D701-1B1E-4794-8BA2-1D3B74A9AABD}" type="pres">
      <dgm:prSet presAssocID="{6F5DAD50-D5F6-4F50-ABBB-C3E64069FF93}" presName="EmptyPlaceHolder" presStyleCnt="0"/>
      <dgm:spPr/>
    </dgm:pt>
    <dgm:pt modelId="{EE3A5314-10FD-402F-9C1F-7D356268679F}" type="pres">
      <dgm:prSet presAssocID="{A698FBEE-657D-4E07-9AE6-DDEE1A658703}" presName="space" presStyleCnt="0"/>
      <dgm:spPr/>
    </dgm:pt>
    <dgm:pt modelId="{99C252BE-A2D9-4D94-9D0B-146D2E64A66A}" type="pres">
      <dgm:prSet presAssocID="{4D1A7C3A-CE03-44EC-818C-624814BA5520}" presName="composite" presStyleCnt="0"/>
      <dgm:spPr/>
    </dgm:pt>
    <dgm:pt modelId="{4D4A463C-F886-460E-9767-0FD3101D9D38}" type="pres">
      <dgm:prSet presAssocID="{4D1A7C3A-CE03-44EC-818C-624814BA5520}" presName="L" presStyleLbl="solidFgAcc1" presStyleIdx="1" presStyleCnt="8">
        <dgm:presLayoutVars>
          <dgm:chMax val="0"/>
          <dgm:chPref val="0"/>
        </dgm:presLayoutVars>
      </dgm:prSet>
      <dgm:spPr/>
    </dgm:pt>
    <dgm:pt modelId="{C4E0EB71-9594-444C-9000-40A0A6DE5F26}" type="pres">
      <dgm:prSet presAssocID="{4D1A7C3A-CE03-44EC-818C-624814BA5520}" presName="parTx" presStyleLbl="alignNode1" presStyleIdx="1" presStyleCnt="8">
        <dgm:presLayoutVars>
          <dgm:chMax val="0"/>
          <dgm:chPref val="0"/>
          <dgm:bulletEnabled val="1"/>
        </dgm:presLayoutVars>
      </dgm:prSet>
      <dgm:spPr/>
    </dgm:pt>
    <dgm:pt modelId="{45B3A894-3343-4111-B440-B0DC344A6C40}" type="pres">
      <dgm:prSet presAssocID="{4D1A7C3A-CE03-44EC-818C-624814BA5520}" presName="desTx" presStyleLbl="revTx" presStyleIdx="1" presStyleCnt="8">
        <dgm:presLayoutVars>
          <dgm:chMax val="0"/>
          <dgm:chPref val="0"/>
          <dgm:bulletEnabled val="1"/>
        </dgm:presLayoutVars>
      </dgm:prSet>
      <dgm:spPr/>
    </dgm:pt>
    <dgm:pt modelId="{6171FD2C-05AE-48F0-BFCB-9B639998F50C}" type="pres">
      <dgm:prSet presAssocID="{4D1A7C3A-CE03-44EC-818C-624814BA5520}" presName="EmptyPlaceHolder" presStyleCnt="0"/>
      <dgm:spPr/>
    </dgm:pt>
    <dgm:pt modelId="{25CB857C-9DAC-45AE-8CFF-BB69703334E5}" type="pres">
      <dgm:prSet presAssocID="{A10BCD08-9A5C-45C9-8ABA-A93954567979}" presName="space" presStyleCnt="0"/>
      <dgm:spPr/>
    </dgm:pt>
    <dgm:pt modelId="{044492A4-8D16-4229-8583-72A15B2EF9F6}" type="pres">
      <dgm:prSet presAssocID="{1B7A3168-EDB3-4DFB-ACB1-9AB5D383DDB7}" presName="composite" presStyleCnt="0"/>
      <dgm:spPr/>
    </dgm:pt>
    <dgm:pt modelId="{78E664F2-1620-41B6-B914-09D80E80A252}" type="pres">
      <dgm:prSet presAssocID="{1B7A3168-EDB3-4DFB-ACB1-9AB5D383DDB7}" presName="L" presStyleLbl="solidFgAcc1" presStyleIdx="2" presStyleCnt="8">
        <dgm:presLayoutVars>
          <dgm:chMax val="0"/>
          <dgm:chPref val="0"/>
        </dgm:presLayoutVars>
      </dgm:prSet>
      <dgm:spPr/>
    </dgm:pt>
    <dgm:pt modelId="{6DEB80ED-D82A-4B38-BBAB-01A0DD4CE14A}" type="pres">
      <dgm:prSet presAssocID="{1B7A3168-EDB3-4DFB-ACB1-9AB5D383DDB7}" presName="parTx" presStyleLbl="alignNode1" presStyleIdx="2" presStyleCnt="8">
        <dgm:presLayoutVars>
          <dgm:chMax val="0"/>
          <dgm:chPref val="0"/>
          <dgm:bulletEnabled val="1"/>
        </dgm:presLayoutVars>
      </dgm:prSet>
      <dgm:spPr/>
    </dgm:pt>
    <dgm:pt modelId="{448BEDCA-D559-48E8-9A9F-5630E0F68C95}" type="pres">
      <dgm:prSet presAssocID="{1B7A3168-EDB3-4DFB-ACB1-9AB5D383DDB7}" presName="desTx" presStyleLbl="revTx" presStyleIdx="2" presStyleCnt="8">
        <dgm:presLayoutVars>
          <dgm:chMax val="0"/>
          <dgm:chPref val="0"/>
          <dgm:bulletEnabled val="1"/>
        </dgm:presLayoutVars>
      </dgm:prSet>
      <dgm:spPr/>
    </dgm:pt>
    <dgm:pt modelId="{70CBCDC7-78A6-4F29-B883-054B641DDF15}" type="pres">
      <dgm:prSet presAssocID="{1B7A3168-EDB3-4DFB-ACB1-9AB5D383DDB7}" presName="EmptyPlaceHolder" presStyleCnt="0"/>
      <dgm:spPr/>
    </dgm:pt>
    <dgm:pt modelId="{CF8E9A45-0262-4350-9882-578809568719}" type="pres">
      <dgm:prSet presAssocID="{40423E2F-8872-40F9-8CCF-85EFCDEF989F}" presName="space" presStyleCnt="0"/>
      <dgm:spPr/>
    </dgm:pt>
    <dgm:pt modelId="{C6DC10BD-5045-41DD-8122-5F31EAE44EA0}" type="pres">
      <dgm:prSet presAssocID="{8E2D1804-1428-4550-91DE-7819A761D2A9}" presName="composite" presStyleCnt="0"/>
      <dgm:spPr/>
    </dgm:pt>
    <dgm:pt modelId="{9B35C11C-720B-4F55-A71D-FF3A6D78859A}" type="pres">
      <dgm:prSet presAssocID="{8E2D1804-1428-4550-91DE-7819A761D2A9}" presName="L" presStyleLbl="solidFgAcc1" presStyleIdx="3" presStyleCnt="8">
        <dgm:presLayoutVars>
          <dgm:chMax val="0"/>
          <dgm:chPref val="0"/>
        </dgm:presLayoutVars>
      </dgm:prSet>
      <dgm:spPr/>
    </dgm:pt>
    <dgm:pt modelId="{882ECC9F-BF4A-4D27-A80C-433E26316B81}" type="pres">
      <dgm:prSet presAssocID="{8E2D1804-1428-4550-91DE-7819A761D2A9}" presName="parTx" presStyleLbl="alignNode1" presStyleIdx="3" presStyleCnt="8">
        <dgm:presLayoutVars>
          <dgm:chMax val="0"/>
          <dgm:chPref val="0"/>
          <dgm:bulletEnabled val="1"/>
        </dgm:presLayoutVars>
      </dgm:prSet>
      <dgm:spPr/>
    </dgm:pt>
    <dgm:pt modelId="{FFBDD71C-663B-4E52-91FC-9F7CEE47F96D}" type="pres">
      <dgm:prSet presAssocID="{8E2D1804-1428-4550-91DE-7819A761D2A9}" presName="desTx" presStyleLbl="revTx" presStyleIdx="3" presStyleCnt="8">
        <dgm:presLayoutVars>
          <dgm:chMax val="0"/>
          <dgm:chPref val="0"/>
          <dgm:bulletEnabled val="1"/>
        </dgm:presLayoutVars>
      </dgm:prSet>
      <dgm:spPr/>
    </dgm:pt>
    <dgm:pt modelId="{2062A132-EAF4-4C63-93A3-51FC5C6BC1EA}" type="pres">
      <dgm:prSet presAssocID="{8E2D1804-1428-4550-91DE-7819A761D2A9}" presName="EmptyPlaceHolder" presStyleCnt="0"/>
      <dgm:spPr/>
    </dgm:pt>
    <dgm:pt modelId="{4CE2D40D-401A-4780-BA3B-CCF4481D04AD}" type="pres">
      <dgm:prSet presAssocID="{D64B5851-D340-4214-BEFB-9B6391E061FB}" presName="space" presStyleCnt="0"/>
      <dgm:spPr/>
    </dgm:pt>
    <dgm:pt modelId="{01999321-03EE-406A-8D11-4C48B0C07DAB}" type="pres">
      <dgm:prSet presAssocID="{542F7D7F-A496-4854-8DD9-E0A91688FF49}" presName="composite" presStyleCnt="0"/>
      <dgm:spPr/>
    </dgm:pt>
    <dgm:pt modelId="{29ADCA3D-3202-43A7-B6CC-6ED3C2566CAD}" type="pres">
      <dgm:prSet presAssocID="{542F7D7F-A496-4854-8DD9-E0A91688FF49}" presName="L" presStyleLbl="solidFgAcc1" presStyleIdx="4" presStyleCnt="8">
        <dgm:presLayoutVars>
          <dgm:chMax val="0"/>
          <dgm:chPref val="0"/>
        </dgm:presLayoutVars>
      </dgm:prSet>
      <dgm:spPr/>
    </dgm:pt>
    <dgm:pt modelId="{7CEDD43B-A79D-488D-8453-73E351330A2B}" type="pres">
      <dgm:prSet presAssocID="{542F7D7F-A496-4854-8DD9-E0A91688FF49}" presName="parTx" presStyleLbl="alignNode1" presStyleIdx="4" presStyleCnt="8">
        <dgm:presLayoutVars>
          <dgm:chMax val="0"/>
          <dgm:chPref val="0"/>
          <dgm:bulletEnabled val="1"/>
        </dgm:presLayoutVars>
      </dgm:prSet>
      <dgm:spPr/>
    </dgm:pt>
    <dgm:pt modelId="{07FA78F7-C13B-42D9-BC57-437DDCD6510B}" type="pres">
      <dgm:prSet presAssocID="{542F7D7F-A496-4854-8DD9-E0A91688FF49}" presName="desTx" presStyleLbl="revTx" presStyleIdx="4" presStyleCnt="8">
        <dgm:presLayoutVars>
          <dgm:chMax val="0"/>
          <dgm:chPref val="0"/>
          <dgm:bulletEnabled val="1"/>
        </dgm:presLayoutVars>
      </dgm:prSet>
      <dgm:spPr/>
    </dgm:pt>
    <dgm:pt modelId="{62A242E0-C03C-4773-BC00-BA2D5B1CEFAE}" type="pres">
      <dgm:prSet presAssocID="{542F7D7F-A496-4854-8DD9-E0A91688FF49}" presName="EmptyPlaceHolder" presStyleCnt="0"/>
      <dgm:spPr/>
    </dgm:pt>
    <dgm:pt modelId="{2ECFFCE3-33DB-4594-AF4A-641EE46978F4}" type="pres">
      <dgm:prSet presAssocID="{3E33CB37-6009-447D-8919-6348E124AA6D}" presName="space" presStyleCnt="0"/>
      <dgm:spPr/>
    </dgm:pt>
    <dgm:pt modelId="{03A5B987-9EF2-4C39-9759-CD3C230C7ADE}" type="pres">
      <dgm:prSet presAssocID="{96AF17F2-7EEB-4009-AA23-9EC9B92DEBCC}" presName="composite" presStyleCnt="0"/>
      <dgm:spPr/>
    </dgm:pt>
    <dgm:pt modelId="{0ABB30A2-D861-4D5B-BC68-CDA53D42A88F}" type="pres">
      <dgm:prSet presAssocID="{96AF17F2-7EEB-4009-AA23-9EC9B92DEBCC}" presName="L" presStyleLbl="solidFgAcc1" presStyleIdx="5" presStyleCnt="8">
        <dgm:presLayoutVars>
          <dgm:chMax val="0"/>
          <dgm:chPref val="0"/>
        </dgm:presLayoutVars>
      </dgm:prSet>
      <dgm:spPr/>
    </dgm:pt>
    <dgm:pt modelId="{0D6B7A25-C689-4029-9197-831EF9897EE3}" type="pres">
      <dgm:prSet presAssocID="{96AF17F2-7EEB-4009-AA23-9EC9B92DEBCC}" presName="parTx" presStyleLbl="alignNode1" presStyleIdx="5" presStyleCnt="8">
        <dgm:presLayoutVars>
          <dgm:chMax val="0"/>
          <dgm:chPref val="0"/>
          <dgm:bulletEnabled val="1"/>
        </dgm:presLayoutVars>
      </dgm:prSet>
      <dgm:spPr/>
    </dgm:pt>
    <dgm:pt modelId="{F6B50DC8-0E4E-493B-9A75-8FAA0DA639CF}" type="pres">
      <dgm:prSet presAssocID="{96AF17F2-7EEB-4009-AA23-9EC9B92DEBCC}" presName="desTx" presStyleLbl="revTx" presStyleIdx="5" presStyleCnt="8">
        <dgm:presLayoutVars>
          <dgm:chMax val="0"/>
          <dgm:chPref val="0"/>
          <dgm:bulletEnabled val="1"/>
        </dgm:presLayoutVars>
      </dgm:prSet>
      <dgm:spPr/>
    </dgm:pt>
    <dgm:pt modelId="{F71437F3-7B91-4719-8A01-8BC3193EC130}" type="pres">
      <dgm:prSet presAssocID="{96AF17F2-7EEB-4009-AA23-9EC9B92DEBCC}" presName="EmptyPlaceHolder" presStyleCnt="0"/>
      <dgm:spPr/>
    </dgm:pt>
    <dgm:pt modelId="{696FA3FE-A416-4951-9927-B9E63357F5A9}" type="pres">
      <dgm:prSet presAssocID="{AC576692-22B6-46F7-832F-087534F2FB9F}" presName="space" presStyleCnt="0"/>
      <dgm:spPr/>
    </dgm:pt>
    <dgm:pt modelId="{665087BF-6C39-493A-9EF1-E8086361CF00}" type="pres">
      <dgm:prSet presAssocID="{C4356AC9-FC04-444F-B8A2-B70FEF432B9B}" presName="composite" presStyleCnt="0"/>
      <dgm:spPr/>
    </dgm:pt>
    <dgm:pt modelId="{4A8A58FC-FB10-44DA-BF29-616B57E77CD0}" type="pres">
      <dgm:prSet presAssocID="{C4356AC9-FC04-444F-B8A2-B70FEF432B9B}" presName="L" presStyleLbl="solidFgAcc1" presStyleIdx="6" presStyleCnt="8">
        <dgm:presLayoutVars>
          <dgm:chMax val="0"/>
          <dgm:chPref val="0"/>
        </dgm:presLayoutVars>
      </dgm:prSet>
      <dgm:spPr/>
    </dgm:pt>
    <dgm:pt modelId="{891FBEAA-5B7D-4115-94C2-7E0B654832FB}" type="pres">
      <dgm:prSet presAssocID="{C4356AC9-FC04-444F-B8A2-B70FEF432B9B}" presName="parTx" presStyleLbl="alignNode1" presStyleIdx="6" presStyleCnt="8">
        <dgm:presLayoutVars>
          <dgm:chMax val="0"/>
          <dgm:chPref val="0"/>
          <dgm:bulletEnabled val="1"/>
        </dgm:presLayoutVars>
      </dgm:prSet>
      <dgm:spPr/>
    </dgm:pt>
    <dgm:pt modelId="{0A44D3AE-EE74-4B99-AA92-23B71B1AA09C}" type="pres">
      <dgm:prSet presAssocID="{C4356AC9-FC04-444F-B8A2-B70FEF432B9B}" presName="desTx" presStyleLbl="revTx" presStyleIdx="6" presStyleCnt="8">
        <dgm:presLayoutVars>
          <dgm:chMax val="0"/>
          <dgm:chPref val="0"/>
          <dgm:bulletEnabled val="1"/>
        </dgm:presLayoutVars>
      </dgm:prSet>
      <dgm:spPr/>
    </dgm:pt>
    <dgm:pt modelId="{FB23A243-139D-48F5-B05B-806C0FA7A897}" type="pres">
      <dgm:prSet presAssocID="{C4356AC9-FC04-444F-B8A2-B70FEF432B9B}" presName="EmptyPlaceHolder" presStyleCnt="0"/>
      <dgm:spPr/>
    </dgm:pt>
    <dgm:pt modelId="{F0927CA3-6331-4522-AF75-DD0348014CBD}" type="pres">
      <dgm:prSet presAssocID="{68F689E9-516A-48FA-839D-CB78957D21C4}" presName="space" presStyleCnt="0"/>
      <dgm:spPr/>
    </dgm:pt>
    <dgm:pt modelId="{2117A4A9-83FD-405B-96BE-1A898939FEE7}" type="pres">
      <dgm:prSet presAssocID="{35F16152-AE3A-422D-AC40-26D896E5428F}" presName="composite" presStyleCnt="0"/>
      <dgm:spPr/>
    </dgm:pt>
    <dgm:pt modelId="{9D1EE076-151E-45F8-B6A6-937473D719D8}" type="pres">
      <dgm:prSet presAssocID="{35F16152-AE3A-422D-AC40-26D896E5428F}" presName="L" presStyleLbl="solidFgAcc1" presStyleIdx="7" presStyleCnt="8">
        <dgm:presLayoutVars>
          <dgm:chMax val="0"/>
          <dgm:chPref val="0"/>
        </dgm:presLayoutVars>
      </dgm:prSet>
      <dgm:spPr/>
    </dgm:pt>
    <dgm:pt modelId="{726D56B0-1801-474B-B4E4-E505F04A7364}" type="pres">
      <dgm:prSet presAssocID="{35F16152-AE3A-422D-AC40-26D896E5428F}" presName="parTx" presStyleLbl="alignNode1" presStyleIdx="7" presStyleCnt="8">
        <dgm:presLayoutVars>
          <dgm:chMax val="0"/>
          <dgm:chPref val="0"/>
          <dgm:bulletEnabled val="1"/>
        </dgm:presLayoutVars>
      </dgm:prSet>
      <dgm:spPr/>
    </dgm:pt>
    <dgm:pt modelId="{C6A501EF-8F5A-4CEF-B03D-3F7FA2A1E101}" type="pres">
      <dgm:prSet presAssocID="{35F16152-AE3A-422D-AC40-26D896E5428F}" presName="desTx" presStyleLbl="revTx" presStyleIdx="7" presStyleCnt="8">
        <dgm:presLayoutVars>
          <dgm:chMax val="0"/>
          <dgm:chPref val="0"/>
          <dgm:bulletEnabled val="1"/>
        </dgm:presLayoutVars>
      </dgm:prSet>
      <dgm:spPr/>
    </dgm:pt>
    <dgm:pt modelId="{101B36A4-F36B-4AC0-B384-35552A1C54B6}" type="pres">
      <dgm:prSet presAssocID="{35F16152-AE3A-422D-AC40-26D896E5428F}" presName="EmptyPlaceHolder" presStyleCnt="0"/>
      <dgm:spPr/>
    </dgm:pt>
  </dgm:ptLst>
  <dgm:cxnLst>
    <dgm:cxn modelId="{69B58500-ECAA-4AB2-91EB-08A5D54CB3D6}" type="presOf" srcId="{86334D00-241C-4B2A-949C-88569EABE19C}" destId="{566A5486-9300-47A0-8463-F271870311DE}" srcOrd="0" destOrd="1" presId="urn:microsoft.com/office/officeart/2016/7/layout/AccentHomeChevronProcess"/>
    <dgm:cxn modelId="{3D880401-C82A-4C2E-B7F5-2885374C8398}" srcId="{8E2D1804-1428-4550-91DE-7819A761D2A9}" destId="{0A8CE17A-AA92-47D9-9E8F-9F3E864B3E19}" srcOrd="2" destOrd="0" parTransId="{C31E7B21-B242-40EE-825D-10E6B3CDBC6A}" sibTransId="{9F64D1D8-E0CC-46EE-8B32-CC5A3EEC83E4}"/>
    <dgm:cxn modelId="{BDBBE301-1372-4902-8949-BA967853E651}" type="presOf" srcId="{F98E36A6-7EEA-49E4-8B9D-09AFB06B8455}" destId="{448BEDCA-D559-48E8-9A9F-5630E0F68C95}" srcOrd="0" destOrd="5" presId="urn:microsoft.com/office/officeart/2016/7/layout/AccentHomeChevronProcess"/>
    <dgm:cxn modelId="{2A7D530E-F8F1-4DE9-8632-6391C4C90E70}" type="presOf" srcId="{2FB2206F-DB2E-4108-B641-4ADA6AA258EB}" destId="{07FA78F7-C13B-42D9-BC57-437DDCD6510B}" srcOrd="0" destOrd="0" presId="urn:microsoft.com/office/officeart/2016/7/layout/AccentHomeChevronProcess"/>
    <dgm:cxn modelId="{21F0FA0E-29EE-4DF1-9FFF-3FA649ED1669}" srcId="{6F5DAD50-D5F6-4F50-ABBB-C3E64069FF93}" destId="{86334D00-241C-4B2A-949C-88569EABE19C}" srcOrd="1" destOrd="0" parTransId="{0C11ABD4-4840-4D8D-BC48-E917275DFAB4}" sibTransId="{649E81C4-FBC1-419B-9C82-17DC4938209D}"/>
    <dgm:cxn modelId="{1E90DE0F-371E-471C-90CA-6A0DB0AC5E4A}" srcId="{EFDDF411-9ED5-4CD3-A660-107CA55D3B3E}" destId="{1B7A3168-EDB3-4DFB-ACB1-9AB5D383DDB7}" srcOrd="2" destOrd="0" parTransId="{9FD80EBD-DD3B-4EE4-BD81-2D48EB62C3FE}" sibTransId="{40423E2F-8872-40F9-8CCF-85EFCDEF989F}"/>
    <dgm:cxn modelId="{73D00B11-BCF0-4770-81D7-C533BEDEC9C0}" type="presOf" srcId="{35F16152-AE3A-422D-AC40-26D896E5428F}" destId="{726D56B0-1801-474B-B4E4-E505F04A7364}" srcOrd="0" destOrd="0" presId="urn:microsoft.com/office/officeart/2016/7/layout/AccentHomeChevronProcess"/>
    <dgm:cxn modelId="{CD21A711-BB5D-4EB0-BF94-F92A4517F599}" type="presOf" srcId="{BFC7D9E1-0648-4C6F-9B1F-A33132C3D760}" destId="{448BEDCA-D559-48E8-9A9F-5630E0F68C95}" srcOrd="0" destOrd="3" presId="urn:microsoft.com/office/officeart/2016/7/layout/AccentHomeChevronProcess"/>
    <dgm:cxn modelId="{AA77D814-DBFC-482C-A7FB-34590207D490}" srcId="{C4356AC9-FC04-444F-B8A2-B70FEF432B9B}" destId="{F07AB9EB-BF2F-43A4-9FB2-461C321668FF}" srcOrd="0" destOrd="0" parTransId="{3E47408A-B790-4661-B509-BB850C114637}" sibTransId="{BDDCB126-2EDE-4CA2-9EB3-5B063C6FDBFF}"/>
    <dgm:cxn modelId="{A3ACE11A-F656-4039-87A2-CA74F16ABE91}" srcId="{EFDDF411-9ED5-4CD3-A660-107CA55D3B3E}" destId="{4D1A7C3A-CE03-44EC-818C-624814BA5520}" srcOrd="1" destOrd="0" parTransId="{58AE2C97-BF79-4872-8946-C3E360268221}" sibTransId="{A10BCD08-9A5C-45C9-8ABA-A93954567979}"/>
    <dgm:cxn modelId="{2DF1301F-D712-4CAA-8970-5ABF640A4F73}" type="presOf" srcId="{CFEB26B4-C464-41B3-BFC6-849396278CBE}" destId="{F6B50DC8-0E4E-493B-9A75-8FAA0DA639CF}" srcOrd="0" destOrd="0" presId="urn:microsoft.com/office/officeart/2016/7/layout/AccentHomeChevronProcess"/>
    <dgm:cxn modelId="{5627F520-DBD2-4358-80F2-1F51DD9BA835}" srcId="{4D1A7C3A-CE03-44EC-818C-624814BA5520}" destId="{A99BB7A7-1330-47B0-9624-C87953E18FE0}" srcOrd="0" destOrd="0" parTransId="{C0D6BA6C-2422-40FE-B40A-A74192C4C0A8}" sibTransId="{A6B8B8EC-A3C3-4326-85DE-7044B9541079}"/>
    <dgm:cxn modelId="{51719221-3D5D-4D62-BA00-4F4C4D4F2B9E}" srcId="{EFDDF411-9ED5-4CD3-A660-107CA55D3B3E}" destId="{35F16152-AE3A-422D-AC40-26D896E5428F}" srcOrd="7" destOrd="0" parTransId="{A6064E07-AE54-464E-934F-23196DF59142}" sibTransId="{D489CA66-C203-4614-9C3A-9593BB27B495}"/>
    <dgm:cxn modelId="{494CD421-BC14-4656-87C2-BFE8FB74A1D4}" type="presOf" srcId="{0A8CE17A-AA92-47D9-9E8F-9F3E864B3E19}" destId="{FFBDD71C-663B-4E52-91FC-9F7CEE47F96D}" srcOrd="0" destOrd="2" presId="urn:microsoft.com/office/officeart/2016/7/layout/AccentHomeChevronProcess"/>
    <dgm:cxn modelId="{C8540423-BB4D-40AD-92D5-FEC5E2A98067}" type="presOf" srcId="{DD75F4E2-F22F-488D-BC01-EB16FCE4D4CC}" destId="{FFBDD71C-663B-4E52-91FC-9F7CEE47F96D}" srcOrd="0" destOrd="1" presId="urn:microsoft.com/office/officeart/2016/7/layout/AccentHomeChevronProcess"/>
    <dgm:cxn modelId="{7235D724-E66D-444E-8ED8-6BBA0D6CDC6F}" type="presOf" srcId="{E2793959-9625-4221-BC77-8E94BB51ED66}" destId="{FFBDD71C-663B-4E52-91FC-9F7CEE47F96D}" srcOrd="0" destOrd="0" presId="urn:microsoft.com/office/officeart/2016/7/layout/AccentHomeChevronProcess"/>
    <dgm:cxn modelId="{814B8B27-D236-4768-BB5D-0766872037B6}" type="presOf" srcId="{A819C1CE-7BA5-48EE-9C05-A9D24259DC22}" destId="{0A44D3AE-EE74-4B99-AA92-23B71B1AA09C}" srcOrd="0" destOrd="1" presId="urn:microsoft.com/office/officeart/2016/7/layout/AccentHomeChevronProcess"/>
    <dgm:cxn modelId="{041CBE27-B6CA-43DC-BF29-79541A31DF5D}" type="presOf" srcId="{786F96C7-8FF3-4909-9638-151B2AF61F7D}" destId="{448BEDCA-D559-48E8-9A9F-5630E0F68C95}" srcOrd="0" destOrd="2" presId="urn:microsoft.com/office/officeart/2016/7/layout/AccentHomeChevronProcess"/>
    <dgm:cxn modelId="{A3FC642A-ABD7-4F8A-87DE-9A5C2903BAB7}" type="presOf" srcId="{A99BB7A7-1330-47B0-9624-C87953E18FE0}" destId="{45B3A894-3343-4111-B440-B0DC344A6C40}" srcOrd="0" destOrd="0" presId="urn:microsoft.com/office/officeart/2016/7/layout/AccentHomeChevronProcess"/>
    <dgm:cxn modelId="{2CC1032B-53A6-421E-86A5-B82BAA403562}" type="presOf" srcId="{2574E6DF-713F-41FF-BD91-62893242DB8D}" destId="{F6B50DC8-0E4E-493B-9A75-8FAA0DA639CF}" srcOrd="0" destOrd="3" presId="urn:microsoft.com/office/officeart/2016/7/layout/AccentHomeChevronProcess"/>
    <dgm:cxn modelId="{3676E62D-2374-4241-B352-BBB21053A147}" srcId="{1B7A3168-EDB3-4DFB-ACB1-9AB5D383DDB7}" destId="{D3DB5355-C12A-4045-AD32-572D6203E532}" srcOrd="6" destOrd="0" parTransId="{9E6B8F3D-582C-46A7-BD8C-CC09984DF476}" sibTransId="{D29A508A-1FA9-46D0-9133-CEF220E44CF8}"/>
    <dgm:cxn modelId="{E0286132-2DD7-427F-93CD-C4F55B15301B}" srcId="{96AF17F2-7EEB-4009-AA23-9EC9B92DEBCC}" destId="{CFEB26B4-C464-41B3-BFC6-849396278CBE}" srcOrd="0" destOrd="0" parTransId="{A0946B97-0503-43D3-A163-DCF1E33DFF04}" sibTransId="{582940D0-9FDF-4FCE-AEDC-85A07368E1A3}"/>
    <dgm:cxn modelId="{1715CC38-CDEA-4C4D-AADF-4E2939A789B9}" srcId="{542F7D7F-A496-4854-8DD9-E0A91688FF49}" destId="{CC35C509-E79C-41EA-A6E9-26132D9E193C}" srcOrd="1" destOrd="0" parTransId="{4B608BB6-26F1-42D2-A163-FEC876A87C3C}" sibTransId="{CC9B8BCC-C69F-4375-A4F1-F9D3F9B6B100}"/>
    <dgm:cxn modelId="{A1117B3D-54D0-4F57-9139-0D5D3C493ABC}" type="presOf" srcId="{C4356AC9-FC04-444F-B8A2-B70FEF432B9B}" destId="{891FBEAA-5B7D-4115-94C2-7E0B654832FB}" srcOrd="0" destOrd="0" presId="urn:microsoft.com/office/officeart/2016/7/layout/AccentHomeChevronProcess"/>
    <dgm:cxn modelId="{9104433E-D549-411E-860F-96F1BB0E52E1}" type="presOf" srcId="{9F4AC3A8-4CD4-4DA4-A0A0-FFA67C460CF5}" destId="{0A44D3AE-EE74-4B99-AA92-23B71B1AA09C}" srcOrd="0" destOrd="2" presId="urn:microsoft.com/office/officeart/2016/7/layout/AccentHomeChevronProcess"/>
    <dgm:cxn modelId="{7D3CA03F-6DB5-4964-BE32-30189725918B}" srcId="{4D1A7C3A-CE03-44EC-818C-624814BA5520}" destId="{2EF373FA-5096-4406-ADEC-712E8633C425}" srcOrd="1" destOrd="0" parTransId="{6BA8CEA1-6C01-4B73-B347-DDA30645DF4E}" sibTransId="{63027AEE-086C-4C53-B497-6442A1EFC5CB}"/>
    <dgm:cxn modelId="{4542BE61-A6C6-4913-B738-2AF5AFB667C0}" srcId="{35F16152-AE3A-422D-AC40-26D896E5428F}" destId="{F212C504-945A-41E1-B6E2-18D46B98FE6A}" srcOrd="2" destOrd="0" parTransId="{82BDA6A1-55DB-43A1-9C5C-5E63D929E910}" sibTransId="{4E843557-B2B9-42EE-B0E3-08E79F209BF1}"/>
    <dgm:cxn modelId="{51E35843-FB87-411E-A514-726CBC5487F6}" type="presOf" srcId="{F07AB9EB-BF2F-43A4-9FB2-461C321668FF}" destId="{0A44D3AE-EE74-4B99-AA92-23B71B1AA09C}" srcOrd="0" destOrd="0" presId="urn:microsoft.com/office/officeart/2016/7/layout/AccentHomeChevronProcess"/>
    <dgm:cxn modelId="{01B17064-6993-4C5E-AC20-93BC20023217}" srcId="{542F7D7F-A496-4854-8DD9-E0A91688FF49}" destId="{6F6C571F-89D4-4F36-B6EE-9C955C33C07A}" srcOrd="2" destOrd="0" parTransId="{CE613755-03EC-4221-A5DA-B8C9EEBF03EE}" sibTransId="{B06D3A97-AE6B-498B-97B6-B82C7D9F5920}"/>
    <dgm:cxn modelId="{39C57D48-26AB-45D6-BC2E-73CCDDE5F714}" type="presOf" srcId="{542F7D7F-A496-4854-8DD9-E0A91688FF49}" destId="{7CEDD43B-A79D-488D-8453-73E351330A2B}" srcOrd="0" destOrd="0" presId="urn:microsoft.com/office/officeart/2016/7/layout/AccentHomeChevronProcess"/>
    <dgm:cxn modelId="{6B454149-5146-4A4E-A869-0A557BAC8184}" type="presOf" srcId="{2EF373FA-5096-4406-ADEC-712E8633C425}" destId="{45B3A894-3343-4111-B440-B0DC344A6C40}" srcOrd="0" destOrd="1" presId="urn:microsoft.com/office/officeart/2016/7/layout/AccentHomeChevronProcess"/>
    <dgm:cxn modelId="{7FB00470-A519-457E-A420-09EF9A767A4F}" srcId="{1B7A3168-EDB3-4DFB-ACB1-9AB5D383DDB7}" destId="{B7C62867-A9C6-4D35-AB0A-BDC17D068156}" srcOrd="0" destOrd="0" parTransId="{0B137E33-E854-49C9-A952-F49D69985807}" sibTransId="{800A6F72-38AE-4A7E-A9D8-E5DF373BFB79}"/>
    <dgm:cxn modelId="{A2911A71-0FF9-400A-8372-09F7A858C53B}" srcId="{8E2D1804-1428-4550-91DE-7819A761D2A9}" destId="{E2793959-9625-4221-BC77-8E94BB51ED66}" srcOrd="0" destOrd="0" parTransId="{2B8F902D-4D16-4EA3-A495-07278F51DC1D}" sibTransId="{AC47663E-F0FE-4EEE-BF04-C4C2B43D25D5}"/>
    <dgm:cxn modelId="{C8677D74-6C30-4126-86AA-CAEAC5E047BC}" srcId="{35F16152-AE3A-422D-AC40-26D896E5428F}" destId="{3A4BAD75-6773-4C09-AF6F-356B3F973FB7}" srcOrd="1" destOrd="0" parTransId="{EF2C8D63-C817-4B2A-8DDB-9EC8A93F560D}" sibTransId="{11C31DD8-A81A-4DD4-9321-3327FF6E57BF}"/>
    <dgm:cxn modelId="{9676AE74-9746-449C-AE1F-B09F2F316A13}" srcId="{EFDDF411-9ED5-4CD3-A660-107CA55D3B3E}" destId="{542F7D7F-A496-4854-8DD9-E0A91688FF49}" srcOrd="4" destOrd="0" parTransId="{8DE37B25-7877-4EFF-8EAF-87362A2FDC9C}" sibTransId="{3E33CB37-6009-447D-8919-6348E124AA6D}"/>
    <dgm:cxn modelId="{D6191875-FCDC-4653-AAD9-8232640CB654}" type="presOf" srcId="{CE2667AE-C00F-46CD-A1E2-E873551207E1}" destId="{448BEDCA-D559-48E8-9A9F-5630E0F68C95}" srcOrd="0" destOrd="1" presId="urn:microsoft.com/office/officeart/2016/7/layout/AccentHomeChevronProcess"/>
    <dgm:cxn modelId="{E33FC155-BDF0-4449-85DB-7771BD99D448}" srcId="{EFDDF411-9ED5-4CD3-A660-107CA55D3B3E}" destId="{6F5DAD50-D5F6-4F50-ABBB-C3E64069FF93}" srcOrd="0" destOrd="0" parTransId="{8D65EA7B-394D-4135-AE9B-51D83A61484F}" sibTransId="{A698FBEE-657D-4E07-9AE6-DDEE1A658703}"/>
    <dgm:cxn modelId="{2F3FD457-F9E4-422A-A961-386F228FA777}" srcId="{C4356AC9-FC04-444F-B8A2-B70FEF432B9B}" destId="{9F4AC3A8-4CD4-4DA4-A0A0-FFA67C460CF5}" srcOrd="2" destOrd="0" parTransId="{B6BEE023-4BA0-4F4A-9E55-951BBD322363}" sibTransId="{2926547D-7071-40A6-9401-7222F1302403}"/>
    <dgm:cxn modelId="{C2B36978-E9F5-457B-BEAA-35B0F366212B}" type="presOf" srcId="{5117CF5B-5064-4B0B-8C12-9CCF0BC40C7F}" destId="{F6B50DC8-0E4E-493B-9A75-8FAA0DA639CF}" srcOrd="0" destOrd="2" presId="urn:microsoft.com/office/officeart/2016/7/layout/AccentHomeChevronProcess"/>
    <dgm:cxn modelId="{020C005A-C609-4A6A-8828-CB3B300D37B2}" type="presOf" srcId="{B7C62867-A9C6-4D35-AB0A-BDC17D068156}" destId="{448BEDCA-D559-48E8-9A9F-5630E0F68C95}" srcOrd="0" destOrd="0" presId="urn:microsoft.com/office/officeart/2016/7/layout/AccentHomeChevronProcess"/>
    <dgm:cxn modelId="{7B05935A-ED13-4D19-A7B8-AE9ECA889929}" srcId="{542F7D7F-A496-4854-8DD9-E0A91688FF49}" destId="{2FB2206F-DB2E-4108-B641-4ADA6AA258EB}" srcOrd="0" destOrd="0" parTransId="{1E95256D-47E6-4D05-A965-DA30FD06D3BC}" sibTransId="{87E8A0D1-5AFD-4DA0-8EA3-5EB170E0CBC3}"/>
    <dgm:cxn modelId="{994B4C86-AEAF-41E0-A638-119FD3E361A5}" type="presOf" srcId="{EFDDF411-9ED5-4CD3-A660-107CA55D3B3E}" destId="{51348084-7F94-4C4F-8196-85F99B0A1BE4}" srcOrd="0" destOrd="0" presId="urn:microsoft.com/office/officeart/2016/7/layout/AccentHomeChevronProcess"/>
    <dgm:cxn modelId="{FA55428B-E558-4401-845C-549B0E9BC7D5}" type="presOf" srcId="{B9176981-F8F9-491B-9417-B6CECF318416}" destId="{448BEDCA-D559-48E8-9A9F-5630E0F68C95}" srcOrd="0" destOrd="4" presId="urn:microsoft.com/office/officeart/2016/7/layout/AccentHomeChevronProcess"/>
    <dgm:cxn modelId="{3D91BE92-B555-4311-A7E6-DF250A570F64}" srcId="{35F16152-AE3A-422D-AC40-26D896E5428F}" destId="{C73DCA1E-FF6B-441A-AEE9-DD51F0B025CF}" srcOrd="0" destOrd="0" parTransId="{6E5676AF-2BD9-4C56-AA7A-B4448D3E8BA1}" sibTransId="{876D4A49-2DDE-42A2-A85F-20AB14BDE93C}"/>
    <dgm:cxn modelId="{D821FF96-7A85-4110-95DA-103A317D8B0A}" type="presOf" srcId="{43F6CFB0-2619-4202-B703-D01BFF0F9C00}" destId="{566A5486-9300-47A0-8463-F271870311DE}" srcOrd="0" destOrd="0" presId="urn:microsoft.com/office/officeart/2016/7/layout/AccentHomeChevronProcess"/>
    <dgm:cxn modelId="{F03AA19E-F00B-4711-A29C-854E4306281E}" srcId="{C4356AC9-FC04-444F-B8A2-B70FEF432B9B}" destId="{A819C1CE-7BA5-48EE-9C05-A9D24259DC22}" srcOrd="1" destOrd="0" parTransId="{04D9B24B-32FC-4524-A266-50E416F3EEAC}" sibTransId="{35AA46D9-9B37-4DB7-A9D3-910DBA8F78E9}"/>
    <dgm:cxn modelId="{665EB69E-5C22-419D-8ADD-75EFAC8ED6E6}" type="presOf" srcId="{3A4BAD75-6773-4C09-AF6F-356B3F973FB7}" destId="{C6A501EF-8F5A-4CEF-B03D-3F7FA2A1E101}" srcOrd="0" destOrd="1" presId="urn:microsoft.com/office/officeart/2016/7/layout/AccentHomeChevronProcess"/>
    <dgm:cxn modelId="{18CB3DA2-1004-4A5E-9308-C7311FBDB336}" srcId="{8E2D1804-1428-4550-91DE-7819A761D2A9}" destId="{DD75F4E2-F22F-488D-BC01-EB16FCE4D4CC}" srcOrd="1" destOrd="0" parTransId="{6F8CFC7A-26AD-4A46-8313-555037F96C4B}" sibTransId="{58E18E71-44E7-44C6-ADB0-B1FBE5E1F5AE}"/>
    <dgm:cxn modelId="{C2F9FEA8-8053-4858-9EC9-B8C39F289CA8}" type="presOf" srcId="{CC35C509-E79C-41EA-A6E9-26132D9E193C}" destId="{07FA78F7-C13B-42D9-BC57-437DDCD6510B}" srcOrd="0" destOrd="1" presId="urn:microsoft.com/office/officeart/2016/7/layout/AccentHomeChevronProcess"/>
    <dgm:cxn modelId="{89E688AD-D996-4432-9C07-5A91106C2957}" srcId="{EFDDF411-9ED5-4CD3-A660-107CA55D3B3E}" destId="{96AF17F2-7EEB-4009-AA23-9EC9B92DEBCC}" srcOrd="5" destOrd="0" parTransId="{1CD23DBE-A160-4D82-BB68-35B92FD21A41}" sibTransId="{AC576692-22B6-46F7-832F-087534F2FB9F}"/>
    <dgm:cxn modelId="{C02C46AE-1F7C-4D93-BC32-3F90FD8EF38C}" srcId="{1B7A3168-EDB3-4DFB-ACB1-9AB5D383DDB7}" destId="{CE2667AE-C00F-46CD-A1E2-E873551207E1}" srcOrd="1" destOrd="0" parTransId="{DF459FE9-14AB-4CE5-9B27-CCE2535AA33E}" sibTransId="{55F395EF-7B85-4408-94E6-89FBB98AB93C}"/>
    <dgm:cxn modelId="{327C8EB4-92B0-4A46-B3CA-6F14F24A9756}" type="presOf" srcId="{EF4C9CE2-0A35-4175-9C59-603D226BC2F6}" destId="{566A5486-9300-47A0-8463-F271870311DE}" srcOrd="0" destOrd="2" presId="urn:microsoft.com/office/officeart/2016/7/layout/AccentHomeChevronProcess"/>
    <dgm:cxn modelId="{982DCFBB-2602-45BB-90F9-B33D72758D7C}" srcId="{1B7A3168-EDB3-4DFB-ACB1-9AB5D383DDB7}" destId="{F98E36A6-7EEA-49E4-8B9D-09AFB06B8455}" srcOrd="5" destOrd="0" parTransId="{C5AC663E-C4FB-49E2-9E3B-D69FD70050C9}" sibTransId="{6ECB1F5E-3C84-4E42-9283-96FCF87B7D21}"/>
    <dgm:cxn modelId="{6A3227C4-379E-4BF5-891C-302AEFFFE77D}" type="presOf" srcId="{1B7A3168-EDB3-4DFB-ACB1-9AB5D383DDB7}" destId="{6DEB80ED-D82A-4B38-BBAB-01A0DD4CE14A}" srcOrd="0" destOrd="0" presId="urn:microsoft.com/office/officeart/2016/7/layout/AccentHomeChevronProcess"/>
    <dgm:cxn modelId="{4CF169C7-FD1D-4A32-8D08-BCC37A835647}" type="presOf" srcId="{8E2D1804-1428-4550-91DE-7819A761D2A9}" destId="{882ECC9F-BF4A-4D27-A80C-433E26316B81}" srcOrd="0" destOrd="0" presId="urn:microsoft.com/office/officeart/2016/7/layout/AccentHomeChevronProcess"/>
    <dgm:cxn modelId="{58B1DEC9-7706-4BF8-BF4B-A28B62618454}" srcId="{96AF17F2-7EEB-4009-AA23-9EC9B92DEBCC}" destId="{5117CF5B-5064-4B0B-8C12-9CCF0BC40C7F}" srcOrd="2" destOrd="0" parTransId="{CFF9A9FE-842A-4517-8419-CFB1F674C981}" sibTransId="{33E4CFE0-1A55-4C26-A8F1-11DC8CBC05E8}"/>
    <dgm:cxn modelId="{87AF03CA-05B9-44EB-A719-7CE255DE4FBF}" type="presOf" srcId="{F212C504-945A-41E1-B6E2-18D46B98FE6A}" destId="{C6A501EF-8F5A-4CEF-B03D-3F7FA2A1E101}" srcOrd="0" destOrd="2" presId="urn:microsoft.com/office/officeart/2016/7/layout/AccentHomeChevronProcess"/>
    <dgm:cxn modelId="{FB2C82CA-4EFC-459B-841C-25AC6C4171CA}" srcId="{96AF17F2-7EEB-4009-AA23-9EC9B92DEBCC}" destId="{A98A8748-1537-452C-B11C-D332899BADF3}" srcOrd="1" destOrd="0" parTransId="{6ED256BD-0FC0-4F24-88F6-7392D2A05C87}" sibTransId="{A7922254-974F-4EFE-9276-497D3361A777}"/>
    <dgm:cxn modelId="{592F74DC-E140-4F1E-B9F4-131F8BD1784F}" srcId="{1B7A3168-EDB3-4DFB-ACB1-9AB5D383DDB7}" destId="{786F96C7-8FF3-4909-9638-151B2AF61F7D}" srcOrd="2" destOrd="0" parTransId="{9A1A9D36-D82E-44AB-A0C7-A3C9B4F41758}" sibTransId="{5A703453-2C6D-4408-9C27-B82188364DF7}"/>
    <dgm:cxn modelId="{7C1405DD-4E6C-4302-A2F7-13E0C7029D52}" type="presOf" srcId="{96AF17F2-7EEB-4009-AA23-9EC9B92DEBCC}" destId="{0D6B7A25-C689-4029-9197-831EF9897EE3}" srcOrd="0" destOrd="0" presId="urn:microsoft.com/office/officeart/2016/7/layout/AccentHomeChevronProcess"/>
    <dgm:cxn modelId="{60CB66DD-175B-4C06-8116-66F0385F8118}" srcId="{6F5DAD50-D5F6-4F50-ABBB-C3E64069FF93}" destId="{43F6CFB0-2619-4202-B703-D01BFF0F9C00}" srcOrd="0" destOrd="0" parTransId="{A602A7A6-69E9-4481-B718-0FB8BF181333}" sibTransId="{52B48581-0274-42B4-9345-2DF47489E651}"/>
    <dgm:cxn modelId="{C6A8CAE3-48C2-4128-9EF1-8274D233A52A}" srcId="{EFDDF411-9ED5-4CD3-A660-107CA55D3B3E}" destId="{C4356AC9-FC04-444F-B8A2-B70FEF432B9B}" srcOrd="6" destOrd="0" parTransId="{31F43CAD-26B1-4C56-BD58-9865A6C3780F}" sibTransId="{68F689E9-516A-48FA-839D-CB78957D21C4}"/>
    <dgm:cxn modelId="{1FB0B7E6-495F-414F-AD8E-8EAA3470C6DE}" type="presOf" srcId="{6F6C571F-89D4-4F36-B6EE-9C955C33C07A}" destId="{07FA78F7-C13B-42D9-BC57-437DDCD6510B}" srcOrd="0" destOrd="2" presId="urn:microsoft.com/office/officeart/2016/7/layout/AccentHomeChevronProcess"/>
    <dgm:cxn modelId="{623EF4E8-AB68-48BA-BEEC-652A22D6D79D}" type="presOf" srcId="{A98A8748-1537-452C-B11C-D332899BADF3}" destId="{F6B50DC8-0E4E-493B-9A75-8FAA0DA639CF}" srcOrd="0" destOrd="1" presId="urn:microsoft.com/office/officeart/2016/7/layout/AccentHomeChevronProcess"/>
    <dgm:cxn modelId="{4D4833EA-62F5-41C7-8D61-4F2C0BAEF634}" srcId="{1B7A3168-EDB3-4DFB-ACB1-9AB5D383DDB7}" destId="{B9176981-F8F9-491B-9417-B6CECF318416}" srcOrd="4" destOrd="0" parTransId="{D006E903-E35F-40E3-9356-E45420DB46EF}" sibTransId="{2E92C21A-6EDE-4B42-9B2D-8DB549DE8E4D}"/>
    <dgm:cxn modelId="{5F3FE4EC-E509-4DC4-8B6F-060383894804}" srcId="{96AF17F2-7EEB-4009-AA23-9EC9B92DEBCC}" destId="{2574E6DF-713F-41FF-BD91-62893242DB8D}" srcOrd="3" destOrd="0" parTransId="{B74DF38E-A743-4E2C-8042-A015028D85D9}" sibTransId="{027E3E8B-10A2-4A51-81A9-C5702B18E16D}"/>
    <dgm:cxn modelId="{B86E8AEF-28DE-47DB-8503-541BB1C7BDC0}" srcId="{1B7A3168-EDB3-4DFB-ACB1-9AB5D383DDB7}" destId="{BFC7D9E1-0648-4C6F-9B1F-A33132C3D760}" srcOrd="3" destOrd="0" parTransId="{34BA1F40-E320-43CC-8DDB-AD6907A36666}" sibTransId="{B39B51ED-B910-467C-B7E9-2F16E7313443}"/>
    <dgm:cxn modelId="{93DCC6F1-8ED8-4225-BFF2-C6CB0B444F08}" type="presOf" srcId="{4D1A7C3A-CE03-44EC-818C-624814BA5520}" destId="{C4E0EB71-9594-444C-9000-40A0A6DE5F26}" srcOrd="0" destOrd="0" presId="urn:microsoft.com/office/officeart/2016/7/layout/AccentHomeChevronProcess"/>
    <dgm:cxn modelId="{431FE6F1-749B-48CB-A995-60F0E6C6F2D7}" srcId="{6F5DAD50-D5F6-4F50-ABBB-C3E64069FF93}" destId="{EF4C9CE2-0A35-4175-9C59-603D226BC2F6}" srcOrd="2" destOrd="0" parTransId="{3693718E-5883-4BD9-BD79-87900B2D94E6}" sibTransId="{26BD4F9A-A37D-4B6D-97A3-8F5208BA104E}"/>
    <dgm:cxn modelId="{3A4E82F8-3E51-4E06-A18E-837AE07FE934}" type="presOf" srcId="{D3DB5355-C12A-4045-AD32-572D6203E532}" destId="{448BEDCA-D559-48E8-9A9F-5630E0F68C95}" srcOrd="0" destOrd="6" presId="urn:microsoft.com/office/officeart/2016/7/layout/AccentHomeChevronProcess"/>
    <dgm:cxn modelId="{E867F6FB-36A0-4025-AAC4-F0F7CCF3447F}" type="presOf" srcId="{6F5DAD50-D5F6-4F50-ABBB-C3E64069FF93}" destId="{B39990C9-FE9B-4787-B62D-C4941D6D7EC9}" srcOrd="0" destOrd="0" presId="urn:microsoft.com/office/officeart/2016/7/layout/AccentHomeChevronProcess"/>
    <dgm:cxn modelId="{780560FD-42CF-4F6F-A8FF-65B8BB9BDC57}" srcId="{EFDDF411-9ED5-4CD3-A660-107CA55D3B3E}" destId="{8E2D1804-1428-4550-91DE-7819A761D2A9}" srcOrd="3" destOrd="0" parTransId="{91BC3560-116E-40BD-A164-9FC1681DC03F}" sibTransId="{D64B5851-D340-4214-BEFB-9B6391E061FB}"/>
    <dgm:cxn modelId="{E52ED2FD-99A4-4135-8196-4EB01EBB28C5}" type="presOf" srcId="{C73DCA1E-FF6B-441A-AEE9-DD51F0B025CF}" destId="{C6A501EF-8F5A-4CEF-B03D-3F7FA2A1E101}" srcOrd="0" destOrd="0" presId="urn:microsoft.com/office/officeart/2016/7/layout/AccentHomeChevronProcess"/>
    <dgm:cxn modelId="{25DC1F60-DD34-4123-8ADB-EA671F967474}" type="presParOf" srcId="{51348084-7F94-4C4F-8196-85F99B0A1BE4}" destId="{EF842518-7C7D-401D-9A9D-011E8B503B92}" srcOrd="0" destOrd="0" presId="urn:microsoft.com/office/officeart/2016/7/layout/AccentHomeChevronProcess"/>
    <dgm:cxn modelId="{5B815A3B-119F-40BB-ABCC-F26F35C0F1C1}" type="presParOf" srcId="{EF842518-7C7D-401D-9A9D-011E8B503B92}" destId="{088E073A-7BDE-4DB3-AD8B-36679C5E5E61}" srcOrd="0" destOrd="0" presId="urn:microsoft.com/office/officeart/2016/7/layout/AccentHomeChevronProcess"/>
    <dgm:cxn modelId="{84A33315-2DD8-43C3-BC92-D68A4464C6E7}" type="presParOf" srcId="{EF842518-7C7D-401D-9A9D-011E8B503B92}" destId="{B39990C9-FE9B-4787-B62D-C4941D6D7EC9}" srcOrd="1" destOrd="0" presId="urn:microsoft.com/office/officeart/2016/7/layout/AccentHomeChevronProcess"/>
    <dgm:cxn modelId="{1A0395EE-AC57-4C95-A125-141F05446D7F}" type="presParOf" srcId="{EF842518-7C7D-401D-9A9D-011E8B503B92}" destId="{566A5486-9300-47A0-8463-F271870311DE}" srcOrd="2" destOrd="0" presId="urn:microsoft.com/office/officeart/2016/7/layout/AccentHomeChevronProcess"/>
    <dgm:cxn modelId="{3428B6D1-1395-4049-AADD-48F1D507C421}" type="presParOf" srcId="{EF842518-7C7D-401D-9A9D-011E8B503B92}" destId="{1321D701-1B1E-4794-8BA2-1D3B74A9AABD}" srcOrd="3" destOrd="0" presId="urn:microsoft.com/office/officeart/2016/7/layout/AccentHomeChevronProcess"/>
    <dgm:cxn modelId="{5B2D4CDF-B34A-4C2B-A62F-9109FCD07AC7}" type="presParOf" srcId="{51348084-7F94-4C4F-8196-85F99B0A1BE4}" destId="{EE3A5314-10FD-402F-9C1F-7D356268679F}" srcOrd="1" destOrd="0" presId="urn:microsoft.com/office/officeart/2016/7/layout/AccentHomeChevronProcess"/>
    <dgm:cxn modelId="{711F1520-3CA9-4AB2-B1F0-1079BBBBA8B3}" type="presParOf" srcId="{51348084-7F94-4C4F-8196-85F99B0A1BE4}" destId="{99C252BE-A2D9-4D94-9D0B-146D2E64A66A}" srcOrd="2" destOrd="0" presId="urn:microsoft.com/office/officeart/2016/7/layout/AccentHomeChevronProcess"/>
    <dgm:cxn modelId="{8DC2851E-FED9-49EC-8A22-C1AF7848283C}" type="presParOf" srcId="{99C252BE-A2D9-4D94-9D0B-146D2E64A66A}" destId="{4D4A463C-F886-460E-9767-0FD3101D9D38}" srcOrd="0" destOrd="0" presId="urn:microsoft.com/office/officeart/2016/7/layout/AccentHomeChevronProcess"/>
    <dgm:cxn modelId="{9149386F-308A-4F7F-841C-9FC55F0A8118}" type="presParOf" srcId="{99C252BE-A2D9-4D94-9D0B-146D2E64A66A}" destId="{C4E0EB71-9594-444C-9000-40A0A6DE5F26}" srcOrd="1" destOrd="0" presId="urn:microsoft.com/office/officeart/2016/7/layout/AccentHomeChevronProcess"/>
    <dgm:cxn modelId="{7D9097BC-7181-4F51-889B-D85894384A14}" type="presParOf" srcId="{99C252BE-A2D9-4D94-9D0B-146D2E64A66A}" destId="{45B3A894-3343-4111-B440-B0DC344A6C40}" srcOrd="2" destOrd="0" presId="urn:microsoft.com/office/officeart/2016/7/layout/AccentHomeChevronProcess"/>
    <dgm:cxn modelId="{6565FB8B-7089-408B-BEC8-B41DE1A10EB8}" type="presParOf" srcId="{99C252BE-A2D9-4D94-9D0B-146D2E64A66A}" destId="{6171FD2C-05AE-48F0-BFCB-9B639998F50C}" srcOrd="3" destOrd="0" presId="urn:microsoft.com/office/officeart/2016/7/layout/AccentHomeChevronProcess"/>
    <dgm:cxn modelId="{2676DF94-72DB-4006-9ECB-7C449A452747}" type="presParOf" srcId="{51348084-7F94-4C4F-8196-85F99B0A1BE4}" destId="{25CB857C-9DAC-45AE-8CFF-BB69703334E5}" srcOrd="3" destOrd="0" presId="urn:microsoft.com/office/officeart/2016/7/layout/AccentHomeChevronProcess"/>
    <dgm:cxn modelId="{75A46540-31CA-40C1-9442-E718F03AF853}" type="presParOf" srcId="{51348084-7F94-4C4F-8196-85F99B0A1BE4}" destId="{044492A4-8D16-4229-8583-72A15B2EF9F6}" srcOrd="4" destOrd="0" presId="urn:microsoft.com/office/officeart/2016/7/layout/AccentHomeChevronProcess"/>
    <dgm:cxn modelId="{D43FE958-1708-48CF-98F4-8557F54B3E88}" type="presParOf" srcId="{044492A4-8D16-4229-8583-72A15B2EF9F6}" destId="{78E664F2-1620-41B6-B914-09D80E80A252}" srcOrd="0" destOrd="0" presId="urn:microsoft.com/office/officeart/2016/7/layout/AccentHomeChevronProcess"/>
    <dgm:cxn modelId="{2518DD15-BDCE-42D2-8EFB-2CDF7CFF9DD6}" type="presParOf" srcId="{044492A4-8D16-4229-8583-72A15B2EF9F6}" destId="{6DEB80ED-D82A-4B38-BBAB-01A0DD4CE14A}" srcOrd="1" destOrd="0" presId="urn:microsoft.com/office/officeart/2016/7/layout/AccentHomeChevronProcess"/>
    <dgm:cxn modelId="{57C36D48-3D8B-47C9-972A-DAB629929EAC}" type="presParOf" srcId="{044492A4-8D16-4229-8583-72A15B2EF9F6}" destId="{448BEDCA-D559-48E8-9A9F-5630E0F68C95}" srcOrd="2" destOrd="0" presId="urn:microsoft.com/office/officeart/2016/7/layout/AccentHomeChevronProcess"/>
    <dgm:cxn modelId="{C53A4CB7-CF35-4D63-9435-46A6B17DB12D}" type="presParOf" srcId="{044492A4-8D16-4229-8583-72A15B2EF9F6}" destId="{70CBCDC7-78A6-4F29-B883-054B641DDF15}" srcOrd="3" destOrd="0" presId="urn:microsoft.com/office/officeart/2016/7/layout/AccentHomeChevronProcess"/>
    <dgm:cxn modelId="{BE379C16-02EF-4A38-9B3A-51DBE5AF2C5B}" type="presParOf" srcId="{51348084-7F94-4C4F-8196-85F99B0A1BE4}" destId="{CF8E9A45-0262-4350-9882-578809568719}" srcOrd="5" destOrd="0" presId="urn:microsoft.com/office/officeart/2016/7/layout/AccentHomeChevronProcess"/>
    <dgm:cxn modelId="{5DDF3EBC-9B1F-45E2-9F8A-251045F73643}" type="presParOf" srcId="{51348084-7F94-4C4F-8196-85F99B0A1BE4}" destId="{C6DC10BD-5045-41DD-8122-5F31EAE44EA0}" srcOrd="6" destOrd="0" presId="urn:microsoft.com/office/officeart/2016/7/layout/AccentHomeChevronProcess"/>
    <dgm:cxn modelId="{3C7905C2-96B1-4563-9D62-40C4493B7607}" type="presParOf" srcId="{C6DC10BD-5045-41DD-8122-5F31EAE44EA0}" destId="{9B35C11C-720B-4F55-A71D-FF3A6D78859A}" srcOrd="0" destOrd="0" presId="urn:microsoft.com/office/officeart/2016/7/layout/AccentHomeChevronProcess"/>
    <dgm:cxn modelId="{0D8EECFD-4E30-4323-A13F-B3CADC6B8F2F}" type="presParOf" srcId="{C6DC10BD-5045-41DD-8122-5F31EAE44EA0}" destId="{882ECC9F-BF4A-4D27-A80C-433E26316B81}" srcOrd="1" destOrd="0" presId="urn:microsoft.com/office/officeart/2016/7/layout/AccentHomeChevronProcess"/>
    <dgm:cxn modelId="{2B13082F-ECC6-441A-9998-7A0F0F238277}" type="presParOf" srcId="{C6DC10BD-5045-41DD-8122-5F31EAE44EA0}" destId="{FFBDD71C-663B-4E52-91FC-9F7CEE47F96D}" srcOrd="2" destOrd="0" presId="urn:microsoft.com/office/officeart/2016/7/layout/AccentHomeChevronProcess"/>
    <dgm:cxn modelId="{313CA27B-199B-4432-B9DF-23F8CE0C03B2}" type="presParOf" srcId="{C6DC10BD-5045-41DD-8122-5F31EAE44EA0}" destId="{2062A132-EAF4-4C63-93A3-51FC5C6BC1EA}" srcOrd="3" destOrd="0" presId="urn:microsoft.com/office/officeart/2016/7/layout/AccentHomeChevronProcess"/>
    <dgm:cxn modelId="{2FC16BED-5639-4D62-96D9-14FB584F6DCE}" type="presParOf" srcId="{51348084-7F94-4C4F-8196-85F99B0A1BE4}" destId="{4CE2D40D-401A-4780-BA3B-CCF4481D04AD}" srcOrd="7" destOrd="0" presId="urn:microsoft.com/office/officeart/2016/7/layout/AccentHomeChevronProcess"/>
    <dgm:cxn modelId="{6245AA55-566E-4ED2-A720-F3A8C7E14895}" type="presParOf" srcId="{51348084-7F94-4C4F-8196-85F99B0A1BE4}" destId="{01999321-03EE-406A-8D11-4C48B0C07DAB}" srcOrd="8" destOrd="0" presId="urn:microsoft.com/office/officeart/2016/7/layout/AccentHomeChevronProcess"/>
    <dgm:cxn modelId="{7053B48A-DDBB-496D-A60E-C2AC358ECB93}" type="presParOf" srcId="{01999321-03EE-406A-8D11-4C48B0C07DAB}" destId="{29ADCA3D-3202-43A7-B6CC-6ED3C2566CAD}" srcOrd="0" destOrd="0" presId="urn:microsoft.com/office/officeart/2016/7/layout/AccentHomeChevronProcess"/>
    <dgm:cxn modelId="{512D14A9-BFC7-4B3B-B131-7B11B3BD8E63}" type="presParOf" srcId="{01999321-03EE-406A-8D11-4C48B0C07DAB}" destId="{7CEDD43B-A79D-488D-8453-73E351330A2B}" srcOrd="1" destOrd="0" presId="urn:microsoft.com/office/officeart/2016/7/layout/AccentHomeChevronProcess"/>
    <dgm:cxn modelId="{888CA07F-CCA8-4319-A1CB-CC7527AE8CA0}" type="presParOf" srcId="{01999321-03EE-406A-8D11-4C48B0C07DAB}" destId="{07FA78F7-C13B-42D9-BC57-437DDCD6510B}" srcOrd="2" destOrd="0" presId="urn:microsoft.com/office/officeart/2016/7/layout/AccentHomeChevronProcess"/>
    <dgm:cxn modelId="{1CB1D4FD-A5A0-4710-B0DF-4D586A3BA644}" type="presParOf" srcId="{01999321-03EE-406A-8D11-4C48B0C07DAB}" destId="{62A242E0-C03C-4773-BC00-BA2D5B1CEFAE}" srcOrd="3" destOrd="0" presId="urn:microsoft.com/office/officeart/2016/7/layout/AccentHomeChevronProcess"/>
    <dgm:cxn modelId="{92FFFAFF-7C26-4989-BF8C-DC471E47E5BC}" type="presParOf" srcId="{51348084-7F94-4C4F-8196-85F99B0A1BE4}" destId="{2ECFFCE3-33DB-4594-AF4A-641EE46978F4}" srcOrd="9" destOrd="0" presId="urn:microsoft.com/office/officeart/2016/7/layout/AccentHomeChevronProcess"/>
    <dgm:cxn modelId="{E03957FC-82D4-4E26-8604-C31C2E65F9F4}" type="presParOf" srcId="{51348084-7F94-4C4F-8196-85F99B0A1BE4}" destId="{03A5B987-9EF2-4C39-9759-CD3C230C7ADE}" srcOrd="10" destOrd="0" presId="urn:microsoft.com/office/officeart/2016/7/layout/AccentHomeChevronProcess"/>
    <dgm:cxn modelId="{329B214D-D444-422F-A2D5-D46AA8FA28A3}" type="presParOf" srcId="{03A5B987-9EF2-4C39-9759-CD3C230C7ADE}" destId="{0ABB30A2-D861-4D5B-BC68-CDA53D42A88F}" srcOrd="0" destOrd="0" presId="urn:microsoft.com/office/officeart/2016/7/layout/AccentHomeChevronProcess"/>
    <dgm:cxn modelId="{6D3BFF73-A315-42B2-8F31-1745904806E9}" type="presParOf" srcId="{03A5B987-9EF2-4C39-9759-CD3C230C7ADE}" destId="{0D6B7A25-C689-4029-9197-831EF9897EE3}" srcOrd="1" destOrd="0" presId="urn:microsoft.com/office/officeart/2016/7/layout/AccentHomeChevronProcess"/>
    <dgm:cxn modelId="{12BFF235-D749-4D79-8A69-4960FB942F87}" type="presParOf" srcId="{03A5B987-9EF2-4C39-9759-CD3C230C7ADE}" destId="{F6B50DC8-0E4E-493B-9A75-8FAA0DA639CF}" srcOrd="2" destOrd="0" presId="urn:microsoft.com/office/officeart/2016/7/layout/AccentHomeChevronProcess"/>
    <dgm:cxn modelId="{5452976D-DFAF-4AF1-ADC3-01DE4732B8FB}" type="presParOf" srcId="{03A5B987-9EF2-4C39-9759-CD3C230C7ADE}" destId="{F71437F3-7B91-4719-8A01-8BC3193EC130}" srcOrd="3" destOrd="0" presId="urn:microsoft.com/office/officeart/2016/7/layout/AccentHomeChevronProcess"/>
    <dgm:cxn modelId="{212B0684-84BD-46CA-BB8D-8DFE94134C85}" type="presParOf" srcId="{51348084-7F94-4C4F-8196-85F99B0A1BE4}" destId="{696FA3FE-A416-4951-9927-B9E63357F5A9}" srcOrd="11" destOrd="0" presId="urn:microsoft.com/office/officeart/2016/7/layout/AccentHomeChevronProcess"/>
    <dgm:cxn modelId="{FDB37487-7424-4F82-AE2B-9D67F8A0A32B}" type="presParOf" srcId="{51348084-7F94-4C4F-8196-85F99B0A1BE4}" destId="{665087BF-6C39-493A-9EF1-E8086361CF00}" srcOrd="12" destOrd="0" presId="urn:microsoft.com/office/officeart/2016/7/layout/AccentHomeChevronProcess"/>
    <dgm:cxn modelId="{E88210A5-9FBB-4A9C-8AB1-1FCFE78AA703}" type="presParOf" srcId="{665087BF-6C39-493A-9EF1-E8086361CF00}" destId="{4A8A58FC-FB10-44DA-BF29-616B57E77CD0}" srcOrd="0" destOrd="0" presId="urn:microsoft.com/office/officeart/2016/7/layout/AccentHomeChevronProcess"/>
    <dgm:cxn modelId="{1B1DFD62-F087-480E-9126-67A6F096BA8D}" type="presParOf" srcId="{665087BF-6C39-493A-9EF1-E8086361CF00}" destId="{891FBEAA-5B7D-4115-94C2-7E0B654832FB}" srcOrd="1" destOrd="0" presId="urn:microsoft.com/office/officeart/2016/7/layout/AccentHomeChevronProcess"/>
    <dgm:cxn modelId="{AF7C1894-34FE-4130-9B30-C9E876276FB8}" type="presParOf" srcId="{665087BF-6C39-493A-9EF1-E8086361CF00}" destId="{0A44D3AE-EE74-4B99-AA92-23B71B1AA09C}" srcOrd="2" destOrd="0" presId="urn:microsoft.com/office/officeart/2016/7/layout/AccentHomeChevronProcess"/>
    <dgm:cxn modelId="{020AF9A3-C62B-4957-B8D6-9A7DAEE2FFFE}" type="presParOf" srcId="{665087BF-6C39-493A-9EF1-E8086361CF00}" destId="{FB23A243-139D-48F5-B05B-806C0FA7A897}" srcOrd="3" destOrd="0" presId="urn:microsoft.com/office/officeart/2016/7/layout/AccentHomeChevronProcess"/>
    <dgm:cxn modelId="{C5D962B2-FA4C-44DC-97E2-E343E32E0DE3}" type="presParOf" srcId="{51348084-7F94-4C4F-8196-85F99B0A1BE4}" destId="{F0927CA3-6331-4522-AF75-DD0348014CBD}" srcOrd="13" destOrd="0" presId="urn:microsoft.com/office/officeart/2016/7/layout/AccentHomeChevronProcess"/>
    <dgm:cxn modelId="{7536BF32-EC2C-4CFA-974D-83ABC84C4ECF}" type="presParOf" srcId="{51348084-7F94-4C4F-8196-85F99B0A1BE4}" destId="{2117A4A9-83FD-405B-96BE-1A898939FEE7}" srcOrd="14" destOrd="0" presId="urn:microsoft.com/office/officeart/2016/7/layout/AccentHomeChevronProcess"/>
    <dgm:cxn modelId="{9E6F34A3-A3E7-469E-BBA4-75938CBEA0EC}" type="presParOf" srcId="{2117A4A9-83FD-405B-96BE-1A898939FEE7}" destId="{9D1EE076-151E-45F8-B6A6-937473D719D8}" srcOrd="0" destOrd="0" presId="urn:microsoft.com/office/officeart/2016/7/layout/AccentHomeChevronProcess"/>
    <dgm:cxn modelId="{0905B9D1-928A-4E24-9698-F4FB33A47791}" type="presParOf" srcId="{2117A4A9-83FD-405B-96BE-1A898939FEE7}" destId="{726D56B0-1801-474B-B4E4-E505F04A7364}" srcOrd="1" destOrd="0" presId="urn:microsoft.com/office/officeart/2016/7/layout/AccentHomeChevronProcess"/>
    <dgm:cxn modelId="{E2D458EB-2149-48DC-A800-BD567B9466F2}" type="presParOf" srcId="{2117A4A9-83FD-405B-96BE-1A898939FEE7}" destId="{C6A501EF-8F5A-4CEF-B03D-3F7FA2A1E101}" srcOrd="2" destOrd="0" presId="urn:microsoft.com/office/officeart/2016/7/layout/AccentHomeChevronProcess"/>
    <dgm:cxn modelId="{EE74DB47-5E7C-4128-83E1-265BD0D89311}" type="presParOf" srcId="{2117A4A9-83FD-405B-96BE-1A898939FEE7}" destId="{101B36A4-F36B-4AC0-B384-35552A1C54B6}" srcOrd="3" destOrd="0" presId="urn:microsoft.com/office/officeart/2016/7/layout/AccentHomeChevron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8E073A-7BDE-4DB3-AD8B-36679C5E5E61}">
      <dsp:nvSpPr>
        <dsp:cNvPr id="0" name=""/>
        <dsp:cNvSpPr/>
      </dsp:nvSpPr>
      <dsp:spPr>
        <a:xfrm rot="5400000">
          <a:off x="-1828349" y="3514632"/>
          <a:ext cx="3784720" cy="119651"/>
        </a:xfrm>
        <a:prstGeom prst="corner">
          <a:avLst>
            <a:gd name="adj1" fmla="val 1000"/>
            <a:gd name="adj2" fmla="val 1000"/>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39990C9-FE9B-4787-B62D-C4941D6D7EC9}">
      <dsp:nvSpPr>
        <dsp:cNvPr id="0" name=""/>
        <dsp:cNvSpPr/>
      </dsp:nvSpPr>
      <dsp:spPr>
        <a:xfrm>
          <a:off x="4185" y="5466819"/>
          <a:ext cx="1495646" cy="1261573"/>
        </a:xfrm>
        <a:prstGeom prst="homePlate">
          <a:avLst>
            <a:gd name="adj" fmla="val 25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165100" rIns="82550" bIns="165100" numCol="1" spcCol="1270" anchor="ctr" anchorCtr="0">
          <a:noAutofit/>
        </a:bodyPr>
        <a:lstStyle/>
        <a:p>
          <a:pPr marL="0" lvl="0" indent="0" algn="ctr" defTabSz="577850" rtl="0">
            <a:lnSpc>
              <a:spcPct val="90000"/>
            </a:lnSpc>
            <a:spcBef>
              <a:spcPct val="0"/>
            </a:spcBef>
            <a:spcAft>
              <a:spcPct val="35000"/>
            </a:spcAft>
            <a:buNone/>
          </a:pPr>
          <a:r>
            <a:rPr lang="en-US" sz="1300" b="1" kern="1200">
              <a:latin typeface="Work Sans"/>
            </a:rPr>
            <a:t>Referral </a:t>
          </a:r>
        </a:p>
      </dsp:txBody>
      <dsp:txXfrm>
        <a:off x="4185" y="5466819"/>
        <a:ext cx="1337949" cy="1261573"/>
      </dsp:txXfrm>
    </dsp:sp>
    <dsp:sp modelId="{566A5486-9300-47A0-8463-F271870311DE}">
      <dsp:nvSpPr>
        <dsp:cNvPr id="0" name=""/>
        <dsp:cNvSpPr/>
      </dsp:nvSpPr>
      <dsp:spPr>
        <a:xfrm>
          <a:off x="123836" y="1753889"/>
          <a:ext cx="1214465" cy="3641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rtl="0">
            <a:lnSpc>
              <a:spcPct val="90000"/>
            </a:lnSpc>
            <a:spcBef>
              <a:spcPct val="0"/>
            </a:spcBef>
            <a:spcAft>
              <a:spcPct val="35000"/>
            </a:spcAft>
            <a:buNone/>
          </a:pPr>
          <a:r>
            <a:rPr lang="en-US" sz="1100" kern="1200">
              <a:latin typeface="Work Sans"/>
            </a:rPr>
            <a:t>Received by WB in Wellbeing via CRM or email</a:t>
          </a:r>
        </a:p>
        <a:p>
          <a:pPr marL="0" lvl="0" indent="0" algn="l" defTabSz="488950" rtl="0">
            <a:lnSpc>
              <a:spcPct val="90000"/>
            </a:lnSpc>
            <a:spcBef>
              <a:spcPct val="0"/>
            </a:spcBef>
            <a:spcAft>
              <a:spcPct val="35000"/>
            </a:spcAft>
            <a:buNone/>
          </a:pPr>
          <a:r>
            <a:rPr lang="en-US" sz="1100" kern="1200">
              <a:latin typeface="Work Sans"/>
            </a:rPr>
            <a:t>Logged and recorded on CRM</a:t>
          </a:r>
        </a:p>
        <a:p>
          <a:pPr marL="0" lvl="0" indent="0" algn="l" defTabSz="488950" rtl="0">
            <a:lnSpc>
              <a:spcPct val="90000"/>
            </a:lnSpc>
            <a:spcBef>
              <a:spcPct val="0"/>
            </a:spcBef>
            <a:spcAft>
              <a:spcPct val="35000"/>
            </a:spcAft>
            <a:buNone/>
          </a:pPr>
          <a:r>
            <a:rPr lang="en-US" sz="1100" kern="1200">
              <a:latin typeface="Work Sans"/>
            </a:rPr>
            <a:t>Student must be registered with Wellbeing</a:t>
          </a:r>
        </a:p>
      </dsp:txBody>
      <dsp:txXfrm>
        <a:off x="123836" y="1753889"/>
        <a:ext cx="1214465" cy="3641138"/>
      </dsp:txXfrm>
    </dsp:sp>
    <dsp:sp modelId="{4D4A463C-F886-460E-9767-0FD3101D9D38}">
      <dsp:nvSpPr>
        <dsp:cNvPr id="0" name=""/>
        <dsp:cNvSpPr/>
      </dsp:nvSpPr>
      <dsp:spPr>
        <a:xfrm rot="5400000">
          <a:off x="-437397" y="3514632"/>
          <a:ext cx="3784720" cy="119651"/>
        </a:xfrm>
        <a:prstGeom prst="corner">
          <a:avLst>
            <a:gd name="adj1" fmla="val 1000"/>
            <a:gd name="adj2" fmla="val 1000"/>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4E0EB71-9594-444C-9000-40A0A6DE5F26}">
      <dsp:nvSpPr>
        <dsp:cNvPr id="0" name=""/>
        <dsp:cNvSpPr/>
      </dsp:nvSpPr>
      <dsp:spPr>
        <a:xfrm>
          <a:off x="1395136" y="5466819"/>
          <a:ext cx="1495646" cy="1261573"/>
        </a:xfrm>
        <a:prstGeom prst="chevron">
          <a:avLst>
            <a:gd name="adj" fmla="val 25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165100" rIns="82550" bIns="165100" numCol="1" spcCol="1270" anchor="ctr" anchorCtr="0">
          <a:noAutofit/>
        </a:bodyPr>
        <a:lstStyle/>
        <a:p>
          <a:pPr marL="0" lvl="0" indent="0" algn="ctr" defTabSz="577850" rtl="0">
            <a:lnSpc>
              <a:spcPct val="90000"/>
            </a:lnSpc>
            <a:spcBef>
              <a:spcPct val="0"/>
            </a:spcBef>
            <a:spcAft>
              <a:spcPct val="35000"/>
            </a:spcAft>
            <a:buNone/>
          </a:pPr>
          <a:r>
            <a:rPr lang="en-US" sz="1300" b="1" kern="1200">
              <a:latin typeface="Work Sans"/>
            </a:rPr>
            <a:t>Screen referral </a:t>
          </a:r>
        </a:p>
      </dsp:txBody>
      <dsp:txXfrm>
        <a:off x="1710529" y="5466819"/>
        <a:ext cx="864860" cy="1261573"/>
      </dsp:txXfrm>
    </dsp:sp>
    <dsp:sp modelId="{45B3A894-3343-4111-B440-B0DC344A6C40}">
      <dsp:nvSpPr>
        <dsp:cNvPr id="0" name=""/>
        <dsp:cNvSpPr/>
      </dsp:nvSpPr>
      <dsp:spPr>
        <a:xfrm>
          <a:off x="1514788" y="1753889"/>
          <a:ext cx="1214465" cy="31733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rtl="0">
            <a:lnSpc>
              <a:spcPct val="90000"/>
            </a:lnSpc>
            <a:spcBef>
              <a:spcPct val="0"/>
            </a:spcBef>
            <a:spcAft>
              <a:spcPct val="35000"/>
            </a:spcAft>
            <a:buNone/>
          </a:pPr>
          <a:r>
            <a:rPr lang="en-US" sz="1100" kern="1200">
              <a:latin typeface="Work Sans"/>
            </a:rPr>
            <a:t>-Check referral meets criteria. </a:t>
          </a:r>
          <a:r>
            <a:rPr lang="en-US" sz="1100" kern="1200">
              <a:latin typeface="Work Sans"/>
              <a:ea typeface="Calibri"/>
              <a:cs typeface="Calibri"/>
            </a:rPr>
            <a:t>Review Wellbeing </a:t>
          </a:r>
          <a:r>
            <a:rPr lang="en-US" sz="1100" kern="1200">
              <a:latin typeface="Work Sans"/>
            </a:rPr>
            <a:t>info. Check for risk.</a:t>
          </a:r>
          <a:endParaRPr lang="en-US" sz="1100" b="1" kern="1200">
            <a:latin typeface="Work Sans"/>
          </a:endParaRPr>
        </a:p>
        <a:p>
          <a:pPr marL="0" lvl="0" indent="0" algn="l" defTabSz="488950" rtl="0">
            <a:lnSpc>
              <a:spcPct val="90000"/>
            </a:lnSpc>
            <a:spcBef>
              <a:spcPct val="0"/>
            </a:spcBef>
            <a:spcAft>
              <a:spcPct val="35000"/>
            </a:spcAft>
            <a:buNone/>
          </a:pPr>
          <a:r>
            <a:rPr lang="en-US" sz="1100" kern="1200">
              <a:latin typeface="Work Sans"/>
            </a:rPr>
            <a:t>-Send email to student acknowledging referral and arranging time to call</a:t>
          </a:r>
        </a:p>
      </dsp:txBody>
      <dsp:txXfrm>
        <a:off x="1514788" y="1753889"/>
        <a:ext cx="1214465" cy="3173377"/>
      </dsp:txXfrm>
    </dsp:sp>
    <dsp:sp modelId="{78E664F2-1620-41B6-B914-09D80E80A252}">
      <dsp:nvSpPr>
        <dsp:cNvPr id="0" name=""/>
        <dsp:cNvSpPr/>
      </dsp:nvSpPr>
      <dsp:spPr>
        <a:xfrm rot="5400000">
          <a:off x="953553" y="3514632"/>
          <a:ext cx="3784720" cy="119651"/>
        </a:xfrm>
        <a:prstGeom prst="corner">
          <a:avLst>
            <a:gd name="adj1" fmla="val 1000"/>
            <a:gd name="adj2" fmla="val 1000"/>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DEB80ED-D82A-4B38-BBAB-01A0DD4CE14A}">
      <dsp:nvSpPr>
        <dsp:cNvPr id="0" name=""/>
        <dsp:cNvSpPr/>
      </dsp:nvSpPr>
      <dsp:spPr>
        <a:xfrm>
          <a:off x="2786088" y="5466819"/>
          <a:ext cx="1495646" cy="1261573"/>
        </a:xfrm>
        <a:prstGeom prst="chevron">
          <a:avLst>
            <a:gd name="adj" fmla="val 25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165100" rIns="82550" bIns="165100" numCol="1" spcCol="1270" anchor="ctr" anchorCtr="0">
          <a:noAutofit/>
        </a:bodyPr>
        <a:lstStyle/>
        <a:p>
          <a:pPr marL="0" lvl="0" indent="0" algn="ctr" defTabSz="577850" rtl="0">
            <a:lnSpc>
              <a:spcPct val="90000"/>
            </a:lnSpc>
            <a:spcBef>
              <a:spcPct val="0"/>
            </a:spcBef>
            <a:spcAft>
              <a:spcPct val="35000"/>
            </a:spcAft>
            <a:buNone/>
          </a:pPr>
          <a:r>
            <a:rPr lang="en-US" sz="1300" b="1" kern="1200">
              <a:latin typeface="Work Sans"/>
            </a:rPr>
            <a:t>'Welcome call' completed</a:t>
          </a:r>
        </a:p>
      </dsp:txBody>
      <dsp:txXfrm>
        <a:off x="3101481" y="5466819"/>
        <a:ext cx="864860" cy="1261573"/>
      </dsp:txXfrm>
    </dsp:sp>
    <dsp:sp modelId="{448BEDCA-D559-48E8-9A9F-5630E0F68C95}">
      <dsp:nvSpPr>
        <dsp:cNvPr id="0" name=""/>
        <dsp:cNvSpPr/>
      </dsp:nvSpPr>
      <dsp:spPr>
        <a:xfrm>
          <a:off x="2905740" y="1753889"/>
          <a:ext cx="1214465" cy="31733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rtl="0">
            <a:lnSpc>
              <a:spcPct val="90000"/>
            </a:lnSpc>
            <a:spcBef>
              <a:spcPct val="0"/>
            </a:spcBef>
            <a:spcAft>
              <a:spcPct val="35000"/>
            </a:spcAft>
            <a:buNone/>
          </a:pPr>
          <a:r>
            <a:rPr lang="en-US" sz="1100" kern="1200">
              <a:latin typeface="Work Sans"/>
            </a:rPr>
            <a:t>- Into to service</a:t>
          </a:r>
        </a:p>
        <a:p>
          <a:pPr marL="0" lvl="0" indent="0" algn="l" defTabSz="488950" rtl="0">
            <a:lnSpc>
              <a:spcPct val="90000"/>
            </a:lnSpc>
            <a:spcBef>
              <a:spcPct val="0"/>
            </a:spcBef>
            <a:spcAft>
              <a:spcPct val="35000"/>
            </a:spcAft>
            <a:buNone/>
          </a:pPr>
          <a:r>
            <a:rPr lang="en-US" sz="1100" kern="1200">
              <a:latin typeface="Work Sans"/>
            </a:rPr>
            <a:t>-Are they able to engage?</a:t>
          </a:r>
        </a:p>
        <a:p>
          <a:pPr marL="0" lvl="0" indent="0" algn="l" defTabSz="488950" rtl="0">
            <a:lnSpc>
              <a:spcPct val="90000"/>
            </a:lnSpc>
            <a:spcBef>
              <a:spcPct val="0"/>
            </a:spcBef>
            <a:spcAft>
              <a:spcPct val="35000"/>
            </a:spcAft>
            <a:buNone/>
          </a:pPr>
          <a:r>
            <a:rPr lang="en-US" sz="1100" kern="1200">
              <a:latin typeface="Work Sans"/>
            </a:rPr>
            <a:t>-Are they safe to access the service?</a:t>
          </a:r>
        </a:p>
        <a:p>
          <a:pPr marL="0" lvl="0" indent="0" algn="l" defTabSz="488950" rtl="0">
            <a:lnSpc>
              <a:spcPct val="90000"/>
            </a:lnSpc>
            <a:spcBef>
              <a:spcPct val="0"/>
            </a:spcBef>
            <a:spcAft>
              <a:spcPct val="35000"/>
            </a:spcAft>
            <a:buNone/>
          </a:pPr>
          <a:r>
            <a:rPr lang="en-US" sz="1100" kern="1200">
              <a:latin typeface="Work Sans"/>
            </a:rPr>
            <a:t>-Are they motivated to engage?</a:t>
          </a:r>
        </a:p>
        <a:p>
          <a:pPr marL="0" lvl="0" indent="0" algn="l" defTabSz="488950" rtl="0">
            <a:lnSpc>
              <a:spcPct val="90000"/>
            </a:lnSpc>
            <a:spcBef>
              <a:spcPct val="0"/>
            </a:spcBef>
            <a:spcAft>
              <a:spcPct val="35000"/>
            </a:spcAft>
            <a:buNone/>
          </a:pPr>
          <a:r>
            <a:rPr lang="en-US" sz="1100" kern="1200">
              <a:latin typeface="Work Sans"/>
            </a:rPr>
            <a:t>-Info sharing agreement – to share info with SU and Connector</a:t>
          </a:r>
        </a:p>
        <a:p>
          <a:pPr marL="0" lvl="0" indent="0" algn="l" defTabSz="488950" rtl="0">
            <a:lnSpc>
              <a:spcPct val="90000"/>
            </a:lnSpc>
            <a:spcBef>
              <a:spcPct val="0"/>
            </a:spcBef>
            <a:spcAft>
              <a:spcPct val="35000"/>
            </a:spcAft>
            <a:buNone/>
          </a:pPr>
          <a:r>
            <a:rPr lang="en-US" sz="1100" kern="1200">
              <a:latin typeface="Work Sans"/>
            </a:rPr>
            <a:t>-evaluation</a:t>
          </a:r>
        </a:p>
        <a:p>
          <a:pPr marL="0" lvl="0" indent="0" algn="l" defTabSz="488950" rtl="0">
            <a:lnSpc>
              <a:spcPct val="90000"/>
            </a:lnSpc>
            <a:spcBef>
              <a:spcPct val="0"/>
            </a:spcBef>
            <a:spcAft>
              <a:spcPct val="35000"/>
            </a:spcAft>
            <a:buNone/>
          </a:pPr>
          <a:r>
            <a:rPr lang="en-US" sz="1100" kern="1200">
              <a:latin typeface="Work Sans"/>
            </a:rPr>
            <a:t>-Book appointment with Connector on Teams calendar</a:t>
          </a:r>
        </a:p>
      </dsp:txBody>
      <dsp:txXfrm>
        <a:off x="2905740" y="1753889"/>
        <a:ext cx="1214465" cy="3173377"/>
      </dsp:txXfrm>
    </dsp:sp>
    <dsp:sp modelId="{9B35C11C-720B-4F55-A71D-FF3A6D78859A}">
      <dsp:nvSpPr>
        <dsp:cNvPr id="0" name=""/>
        <dsp:cNvSpPr/>
      </dsp:nvSpPr>
      <dsp:spPr>
        <a:xfrm rot="5400000">
          <a:off x="2344505" y="3514632"/>
          <a:ext cx="3784720" cy="119651"/>
        </a:xfrm>
        <a:prstGeom prst="corner">
          <a:avLst>
            <a:gd name="adj1" fmla="val 1000"/>
            <a:gd name="adj2" fmla="val 1000"/>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82ECC9F-BF4A-4D27-A80C-433E26316B81}">
      <dsp:nvSpPr>
        <dsp:cNvPr id="0" name=""/>
        <dsp:cNvSpPr/>
      </dsp:nvSpPr>
      <dsp:spPr>
        <a:xfrm>
          <a:off x="4177040" y="5466819"/>
          <a:ext cx="1495646" cy="1261573"/>
        </a:xfrm>
        <a:prstGeom prst="chevron">
          <a:avLst>
            <a:gd name="adj" fmla="val 25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165100" rIns="82550" bIns="165100" numCol="1" spcCol="1270" anchor="ctr" anchorCtr="0">
          <a:noAutofit/>
        </a:bodyPr>
        <a:lstStyle/>
        <a:p>
          <a:pPr marL="0" lvl="0" indent="0" algn="l" defTabSz="577850" rtl="0">
            <a:lnSpc>
              <a:spcPct val="90000"/>
            </a:lnSpc>
            <a:spcBef>
              <a:spcPct val="0"/>
            </a:spcBef>
            <a:spcAft>
              <a:spcPct val="35000"/>
            </a:spcAft>
            <a:buNone/>
          </a:pPr>
          <a:r>
            <a:rPr lang="en-US" sz="1300" b="1" kern="1200">
              <a:latin typeface="Work Sans"/>
            </a:rPr>
            <a:t>Link with Connector</a:t>
          </a:r>
        </a:p>
      </dsp:txBody>
      <dsp:txXfrm>
        <a:off x="4492433" y="5466819"/>
        <a:ext cx="864860" cy="1261573"/>
      </dsp:txXfrm>
    </dsp:sp>
    <dsp:sp modelId="{FFBDD71C-663B-4E52-91FC-9F7CEE47F96D}">
      <dsp:nvSpPr>
        <dsp:cNvPr id="0" name=""/>
        <dsp:cNvSpPr/>
      </dsp:nvSpPr>
      <dsp:spPr>
        <a:xfrm>
          <a:off x="4296691" y="1753889"/>
          <a:ext cx="1214465" cy="31733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rtl="0">
            <a:lnSpc>
              <a:spcPct val="90000"/>
            </a:lnSpc>
            <a:spcBef>
              <a:spcPct val="0"/>
            </a:spcBef>
            <a:spcAft>
              <a:spcPct val="35000"/>
            </a:spcAft>
            <a:buNone/>
          </a:pPr>
          <a:r>
            <a:rPr lang="en-US" sz="1100" kern="1200">
              <a:latin typeface="Work Sans"/>
            </a:rPr>
            <a:t>-Referral form completed (incl basic info about what they are interested in, brief MH details, date of initial appointment)</a:t>
          </a:r>
        </a:p>
        <a:p>
          <a:pPr marL="0" lvl="0" indent="0" algn="l" defTabSz="488950" rtl="0">
            <a:lnSpc>
              <a:spcPct val="90000"/>
            </a:lnSpc>
            <a:spcBef>
              <a:spcPct val="0"/>
            </a:spcBef>
            <a:spcAft>
              <a:spcPct val="35000"/>
            </a:spcAft>
            <a:buNone/>
          </a:pPr>
          <a:r>
            <a:rPr lang="en-US" sz="1100" kern="1200">
              <a:latin typeface="Work Sans"/>
            </a:rPr>
            <a:t>-Referral form shared with Connector and WBC (SU)</a:t>
          </a:r>
        </a:p>
        <a:p>
          <a:pPr marL="0" lvl="0" indent="0" algn="l" defTabSz="488950" rtl="0">
            <a:lnSpc>
              <a:spcPct val="90000"/>
            </a:lnSpc>
            <a:spcBef>
              <a:spcPct val="0"/>
            </a:spcBef>
            <a:spcAft>
              <a:spcPct val="35000"/>
            </a:spcAft>
            <a:buNone/>
          </a:pPr>
          <a:r>
            <a:rPr lang="en-US" sz="1100" kern="1200">
              <a:latin typeface="Work Sans"/>
            </a:rPr>
            <a:t>Connector makes initial contact with student </a:t>
          </a:r>
          <a:r>
            <a:rPr lang="en-US" sz="1100" kern="1200" err="1">
              <a:latin typeface="Work Sans"/>
            </a:rPr>
            <a:t>connectee</a:t>
          </a:r>
          <a:r>
            <a:rPr lang="en-US" sz="1100" kern="1200">
              <a:latin typeface="Work Sans"/>
            </a:rPr>
            <a:t> via Teams messaging. Confirming date, time and place of initial meeting</a:t>
          </a:r>
        </a:p>
      </dsp:txBody>
      <dsp:txXfrm>
        <a:off x="4296691" y="1753889"/>
        <a:ext cx="1214465" cy="3173377"/>
      </dsp:txXfrm>
    </dsp:sp>
    <dsp:sp modelId="{29ADCA3D-3202-43A7-B6CC-6ED3C2566CAD}">
      <dsp:nvSpPr>
        <dsp:cNvPr id="0" name=""/>
        <dsp:cNvSpPr/>
      </dsp:nvSpPr>
      <dsp:spPr>
        <a:xfrm rot="5400000">
          <a:off x="3735457" y="3514632"/>
          <a:ext cx="3784720" cy="119651"/>
        </a:xfrm>
        <a:prstGeom prst="corner">
          <a:avLst>
            <a:gd name="adj1" fmla="val 1000"/>
            <a:gd name="adj2" fmla="val 1000"/>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CEDD43B-A79D-488D-8453-73E351330A2B}">
      <dsp:nvSpPr>
        <dsp:cNvPr id="0" name=""/>
        <dsp:cNvSpPr/>
      </dsp:nvSpPr>
      <dsp:spPr>
        <a:xfrm>
          <a:off x="5567991" y="5466819"/>
          <a:ext cx="1495646" cy="1261573"/>
        </a:xfrm>
        <a:prstGeom prst="chevron">
          <a:avLst>
            <a:gd name="adj" fmla="val 25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165100" rIns="82550" bIns="165100" numCol="1" spcCol="1270" anchor="ctr" anchorCtr="0">
          <a:noAutofit/>
        </a:bodyPr>
        <a:lstStyle/>
        <a:p>
          <a:pPr marL="0" lvl="0" indent="0" algn="ctr" defTabSz="577850" rtl="0">
            <a:lnSpc>
              <a:spcPct val="90000"/>
            </a:lnSpc>
            <a:spcBef>
              <a:spcPct val="0"/>
            </a:spcBef>
            <a:spcAft>
              <a:spcPct val="35000"/>
            </a:spcAft>
            <a:buNone/>
          </a:pPr>
          <a:r>
            <a:rPr lang="en-US" sz="1300" b="1" kern="1200">
              <a:latin typeface="Work Sans"/>
            </a:rPr>
            <a:t>Initial meeting Connector and </a:t>
          </a:r>
          <a:r>
            <a:rPr lang="en-US" sz="1300" b="1" kern="1200" err="1">
              <a:latin typeface="Work Sans"/>
            </a:rPr>
            <a:t>Connectee</a:t>
          </a:r>
          <a:r>
            <a:rPr lang="en-US" sz="1300" b="1" kern="1200">
              <a:latin typeface="Work Sans"/>
            </a:rPr>
            <a:t> </a:t>
          </a:r>
        </a:p>
      </dsp:txBody>
      <dsp:txXfrm>
        <a:off x="5883384" y="5466819"/>
        <a:ext cx="864860" cy="1261573"/>
      </dsp:txXfrm>
    </dsp:sp>
    <dsp:sp modelId="{07FA78F7-C13B-42D9-BC57-437DDCD6510B}">
      <dsp:nvSpPr>
        <dsp:cNvPr id="0" name=""/>
        <dsp:cNvSpPr/>
      </dsp:nvSpPr>
      <dsp:spPr>
        <a:xfrm>
          <a:off x="5687643" y="1753889"/>
          <a:ext cx="1214465" cy="31733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rtl="0">
            <a:lnSpc>
              <a:spcPct val="90000"/>
            </a:lnSpc>
            <a:spcBef>
              <a:spcPct val="0"/>
            </a:spcBef>
            <a:spcAft>
              <a:spcPct val="35000"/>
            </a:spcAft>
            <a:buNone/>
          </a:pPr>
          <a:r>
            <a:rPr lang="en-US" sz="1100" kern="1200">
              <a:latin typeface="Work Sans"/>
            </a:rPr>
            <a:t>-In person meeting on campus</a:t>
          </a:r>
        </a:p>
        <a:p>
          <a:pPr marL="0" lvl="0" indent="0" algn="l" defTabSz="488950" rtl="0">
            <a:lnSpc>
              <a:spcPct val="90000"/>
            </a:lnSpc>
            <a:spcBef>
              <a:spcPct val="0"/>
            </a:spcBef>
            <a:spcAft>
              <a:spcPct val="35000"/>
            </a:spcAft>
            <a:buNone/>
          </a:pPr>
          <a:r>
            <a:rPr lang="en-US" sz="1100" kern="1200">
              <a:latin typeface="Work Sans"/>
            </a:rPr>
            <a:t>-Consider what </a:t>
          </a:r>
          <a:r>
            <a:rPr lang="en-US" sz="1100" kern="1200" err="1">
              <a:latin typeface="Work Sans"/>
            </a:rPr>
            <a:t>connectee</a:t>
          </a:r>
          <a:r>
            <a:rPr lang="en-US" sz="1100" kern="1200">
              <a:latin typeface="Work Sans"/>
            </a:rPr>
            <a:t> is interested is</a:t>
          </a:r>
        </a:p>
        <a:p>
          <a:pPr marL="0" lvl="0" indent="0" algn="l" defTabSz="488950" rtl="0">
            <a:lnSpc>
              <a:spcPct val="90000"/>
            </a:lnSpc>
            <a:spcBef>
              <a:spcPct val="0"/>
            </a:spcBef>
            <a:spcAft>
              <a:spcPct val="35000"/>
            </a:spcAft>
            <a:buNone/>
          </a:pPr>
          <a:r>
            <a:rPr lang="en-US" sz="1100" kern="1200">
              <a:latin typeface="Work Sans"/>
            </a:rPr>
            <a:t>-Create plan with student</a:t>
          </a:r>
        </a:p>
      </dsp:txBody>
      <dsp:txXfrm>
        <a:off x="5687643" y="1753889"/>
        <a:ext cx="1214465" cy="3173377"/>
      </dsp:txXfrm>
    </dsp:sp>
    <dsp:sp modelId="{0ABB30A2-D861-4D5B-BC68-CDA53D42A88F}">
      <dsp:nvSpPr>
        <dsp:cNvPr id="0" name=""/>
        <dsp:cNvSpPr/>
      </dsp:nvSpPr>
      <dsp:spPr>
        <a:xfrm rot="5400000">
          <a:off x="5126408" y="3514632"/>
          <a:ext cx="3784720" cy="119651"/>
        </a:xfrm>
        <a:prstGeom prst="corner">
          <a:avLst>
            <a:gd name="adj1" fmla="val 1000"/>
            <a:gd name="adj2" fmla="val 1000"/>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D6B7A25-C689-4029-9197-831EF9897EE3}">
      <dsp:nvSpPr>
        <dsp:cNvPr id="0" name=""/>
        <dsp:cNvSpPr/>
      </dsp:nvSpPr>
      <dsp:spPr>
        <a:xfrm>
          <a:off x="6958943" y="5466819"/>
          <a:ext cx="1495646" cy="1261573"/>
        </a:xfrm>
        <a:prstGeom prst="chevron">
          <a:avLst>
            <a:gd name="adj" fmla="val 25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165100" rIns="82550" bIns="165100" numCol="1" spcCol="1270" anchor="ctr" anchorCtr="0">
          <a:noAutofit/>
        </a:bodyPr>
        <a:lstStyle/>
        <a:p>
          <a:pPr marL="0" lvl="0" indent="0" algn="ctr" defTabSz="577850" rtl="0">
            <a:lnSpc>
              <a:spcPct val="90000"/>
            </a:lnSpc>
            <a:spcBef>
              <a:spcPct val="0"/>
            </a:spcBef>
            <a:spcAft>
              <a:spcPct val="35000"/>
            </a:spcAft>
            <a:buNone/>
          </a:pPr>
          <a:r>
            <a:rPr lang="en-US" sz="1300" b="1" kern="1200">
              <a:latin typeface="Work Sans"/>
            </a:rPr>
            <a:t>6 weeks of support</a:t>
          </a:r>
        </a:p>
      </dsp:txBody>
      <dsp:txXfrm>
        <a:off x="7274336" y="5466819"/>
        <a:ext cx="864860" cy="1261573"/>
      </dsp:txXfrm>
    </dsp:sp>
    <dsp:sp modelId="{F6B50DC8-0E4E-493B-9A75-8FAA0DA639CF}">
      <dsp:nvSpPr>
        <dsp:cNvPr id="0" name=""/>
        <dsp:cNvSpPr/>
      </dsp:nvSpPr>
      <dsp:spPr>
        <a:xfrm>
          <a:off x="7078595" y="1753889"/>
          <a:ext cx="1214465" cy="31733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rtl="0">
            <a:lnSpc>
              <a:spcPct val="90000"/>
            </a:lnSpc>
            <a:spcBef>
              <a:spcPct val="0"/>
            </a:spcBef>
            <a:spcAft>
              <a:spcPct val="35000"/>
            </a:spcAft>
            <a:buNone/>
          </a:pPr>
          <a:r>
            <a:rPr lang="en-US" sz="1100" kern="1200">
              <a:latin typeface="Work Sans"/>
            </a:rPr>
            <a:t>-Connector checks in with student</a:t>
          </a:r>
        </a:p>
        <a:p>
          <a:pPr marL="0" lvl="0" indent="0" algn="l" defTabSz="488950" rtl="0">
            <a:lnSpc>
              <a:spcPct val="90000"/>
            </a:lnSpc>
            <a:spcBef>
              <a:spcPct val="0"/>
            </a:spcBef>
            <a:spcAft>
              <a:spcPct val="35000"/>
            </a:spcAft>
            <a:buNone/>
          </a:pPr>
          <a:r>
            <a:rPr lang="en-US" sz="1100" kern="1200">
              <a:latin typeface="Work Sans"/>
            </a:rPr>
            <a:t>-Sends reminders and updates to student via Teams</a:t>
          </a:r>
        </a:p>
        <a:p>
          <a:pPr marL="0" lvl="0" indent="0" algn="l" defTabSz="488950" rtl="0">
            <a:lnSpc>
              <a:spcPct val="90000"/>
            </a:lnSpc>
            <a:spcBef>
              <a:spcPct val="0"/>
            </a:spcBef>
            <a:spcAft>
              <a:spcPct val="35000"/>
            </a:spcAft>
            <a:buNone/>
          </a:pPr>
          <a:r>
            <a:rPr lang="en-US" sz="1100" kern="1200">
              <a:latin typeface="Work Sans"/>
            </a:rPr>
            <a:t>-Arrange in person reviews</a:t>
          </a:r>
        </a:p>
        <a:p>
          <a:pPr marL="0" lvl="0" indent="0" algn="l" defTabSz="488950" rtl="0">
            <a:lnSpc>
              <a:spcPct val="90000"/>
            </a:lnSpc>
            <a:spcBef>
              <a:spcPct val="0"/>
            </a:spcBef>
            <a:spcAft>
              <a:spcPct val="35000"/>
            </a:spcAft>
            <a:buNone/>
          </a:pPr>
          <a:r>
            <a:rPr lang="en-US" sz="1100" kern="1200">
              <a:latin typeface="Work Sans"/>
            </a:rPr>
            <a:t>-Attends activities/groups with student</a:t>
          </a:r>
        </a:p>
      </dsp:txBody>
      <dsp:txXfrm>
        <a:off x="7078595" y="1753889"/>
        <a:ext cx="1214465" cy="3173377"/>
      </dsp:txXfrm>
    </dsp:sp>
    <dsp:sp modelId="{4A8A58FC-FB10-44DA-BF29-616B57E77CD0}">
      <dsp:nvSpPr>
        <dsp:cNvPr id="0" name=""/>
        <dsp:cNvSpPr/>
      </dsp:nvSpPr>
      <dsp:spPr>
        <a:xfrm rot="5400000">
          <a:off x="6517360" y="3514632"/>
          <a:ext cx="3784720" cy="119651"/>
        </a:xfrm>
        <a:prstGeom prst="corner">
          <a:avLst>
            <a:gd name="adj1" fmla="val 1000"/>
            <a:gd name="adj2" fmla="val 1000"/>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91FBEAA-5B7D-4115-94C2-7E0B654832FB}">
      <dsp:nvSpPr>
        <dsp:cNvPr id="0" name=""/>
        <dsp:cNvSpPr/>
      </dsp:nvSpPr>
      <dsp:spPr>
        <a:xfrm>
          <a:off x="8349895" y="5466819"/>
          <a:ext cx="1495646" cy="1261573"/>
        </a:xfrm>
        <a:prstGeom prst="chevron">
          <a:avLst>
            <a:gd name="adj" fmla="val 25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165100" rIns="82550" bIns="165100" numCol="1" spcCol="1270" anchor="ctr" anchorCtr="0">
          <a:noAutofit/>
        </a:bodyPr>
        <a:lstStyle/>
        <a:p>
          <a:pPr marL="0" lvl="0" indent="0" algn="ctr" defTabSz="577850" rtl="0">
            <a:lnSpc>
              <a:spcPct val="90000"/>
            </a:lnSpc>
            <a:spcBef>
              <a:spcPct val="0"/>
            </a:spcBef>
            <a:spcAft>
              <a:spcPct val="35000"/>
            </a:spcAft>
            <a:buNone/>
          </a:pPr>
          <a:r>
            <a:rPr lang="en-US" sz="1300" b="1" kern="1200">
              <a:latin typeface="Work Sans"/>
            </a:rPr>
            <a:t>Ongoing Support to Connectors</a:t>
          </a:r>
        </a:p>
      </dsp:txBody>
      <dsp:txXfrm>
        <a:off x="8665288" y="5466819"/>
        <a:ext cx="864860" cy="1261573"/>
      </dsp:txXfrm>
    </dsp:sp>
    <dsp:sp modelId="{0A44D3AE-EE74-4B99-AA92-23B71B1AA09C}">
      <dsp:nvSpPr>
        <dsp:cNvPr id="0" name=""/>
        <dsp:cNvSpPr/>
      </dsp:nvSpPr>
      <dsp:spPr>
        <a:xfrm>
          <a:off x="8469547" y="1753889"/>
          <a:ext cx="1214465" cy="31733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rtl="0">
            <a:lnSpc>
              <a:spcPct val="90000"/>
            </a:lnSpc>
            <a:spcBef>
              <a:spcPct val="0"/>
            </a:spcBef>
            <a:spcAft>
              <a:spcPct val="35000"/>
            </a:spcAft>
            <a:buNone/>
          </a:pPr>
          <a:r>
            <a:rPr lang="en-US" sz="1100" kern="1200">
              <a:latin typeface="Work Sans"/>
            </a:rPr>
            <a:t>-Fortnightly meetings with Connectors</a:t>
          </a:r>
        </a:p>
        <a:p>
          <a:pPr marL="0" lvl="0" indent="0" algn="l" defTabSz="488950" rtl="0">
            <a:lnSpc>
              <a:spcPct val="90000"/>
            </a:lnSpc>
            <a:spcBef>
              <a:spcPct val="0"/>
            </a:spcBef>
            <a:spcAft>
              <a:spcPct val="35000"/>
            </a:spcAft>
            <a:buNone/>
          </a:pPr>
          <a:r>
            <a:rPr lang="en-US" sz="1100" kern="1200">
              <a:latin typeface="Work Sans"/>
            </a:rPr>
            <a:t>-Regular check in via Teams with Connectors</a:t>
          </a:r>
        </a:p>
        <a:p>
          <a:pPr marL="0" lvl="0" indent="0" algn="l" defTabSz="488950" rtl="0">
            <a:lnSpc>
              <a:spcPct val="90000"/>
            </a:lnSpc>
            <a:spcBef>
              <a:spcPct val="0"/>
            </a:spcBef>
            <a:spcAft>
              <a:spcPct val="35000"/>
            </a:spcAft>
            <a:buNone/>
          </a:pPr>
          <a:r>
            <a:rPr lang="en-US" sz="1100" kern="1200">
              <a:latin typeface="Work Sans"/>
            </a:rPr>
            <a:t>-HSU/SHU staff available for any issues which occur</a:t>
          </a:r>
        </a:p>
      </dsp:txBody>
      <dsp:txXfrm>
        <a:off x="8469547" y="1753889"/>
        <a:ext cx="1214465" cy="3173377"/>
      </dsp:txXfrm>
    </dsp:sp>
    <dsp:sp modelId="{9D1EE076-151E-45F8-B6A6-937473D719D8}">
      <dsp:nvSpPr>
        <dsp:cNvPr id="0" name=""/>
        <dsp:cNvSpPr/>
      </dsp:nvSpPr>
      <dsp:spPr>
        <a:xfrm rot="5400000">
          <a:off x="7908312" y="3514632"/>
          <a:ext cx="3784720" cy="119651"/>
        </a:xfrm>
        <a:prstGeom prst="corner">
          <a:avLst>
            <a:gd name="adj1" fmla="val 1000"/>
            <a:gd name="adj2" fmla="val 1000"/>
          </a:avLst>
        </a:prstGeom>
        <a:solidFill>
          <a:schemeClr val="lt1">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26D56B0-1801-474B-B4E4-E505F04A7364}">
      <dsp:nvSpPr>
        <dsp:cNvPr id="0" name=""/>
        <dsp:cNvSpPr/>
      </dsp:nvSpPr>
      <dsp:spPr>
        <a:xfrm>
          <a:off x="9740846" y="5466819"/>
          <a:ext cx="1495646" cy="1261573"/>
        </a:xfrm>
        <a:prstGeom prst="chevron">
          <a:avLst>
            <a:gd name="adj" fmla="val 25000"/>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165100" rIns="82550" bIns="165100" numCol="1" spcCol="1270" anchor="ctr" anchorCtr="0">
          <a:noAutofit/>
        </a:bodyPr>
        <a:lstStyle/>
        <a:p>
          <a:pPr marL="0" lvl="0" indent="0" algn="ctr" defTabSz="577850" rtl="0">
            <a:lnSpc>
              <a:spcPct val="90000"/>
            </a:lnSpc>
            <a:spcBef>
              <a:spcPct val="0"/>
            </a:spcBef>
            <a:spcAft>
              <a:spcPct val="35000"/>
            </a:spcAft>
            <a:buNone/>
          </a:pPr>
          <a:r>
            <a:rPr lang="en-US" sz="1300" kern="1200">
              <a:latin typeface="Work Sans"/>
            </a:rPr>
            <a:t>Ending Support</a:t>
          </a:r>
        </a:p>
      </dsp:txBody>
      <dsp:txXfrm>
        <a:off x="10056239" y="5466819"/>
        <a:ext cx="864860" cy="1261573"/>
      </dsp:txXfrm>
    </dsp:sp>
    <dsp:sp modelId="{C6A501EF-8F5A-4CEF-B03D-3F7FA2A1E101}">
      <dsp:nvSpPr>
        <dsp:cNvPr id="0" name=""/>
        <dsp:cNvSpPr/>
      </dsp:nvSpPr>
      <dsp:spPr>
        <a:xfrm>
          <a:off x="9860498" y="1753889"/>
          <a:ext cx="1214465" cy="31733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488950" rtl="0">
            <a:lnSpc>
              <a:spcPct val="90000"/>
            </a:lnSpc>
            <a:spcBef>
              <a:spcPct val="0"/>
            </a:spcBef>
            <a:spcAft>
              <a:spcPct val="35000"/>
            </a:spcAft>
            <a:buNone/>
          </a:pPr>
          <a:r>
            <a:rPr lang="en-US" sz="1100" kern="1200">
              <a:latin typeface="Work Sans"/>
            </a:rPr>
            <a:t>-Support is reviewed at </a:t>
          </a:r>
          <a:r>
            <a:rPr lang="en-US" sz="1100" kern="1200" err="1">
              <a:latin typeface="Work Sans"/>
            </a:rPr>
            <a:t>fortinghtly</a:t>
          </a:r>
          <a:r>
            <a:rPr lang="en-US" sz="1100" kern="1200">
              <a:latin typeface="Work Sans"/>
            </a:rPr>
            <a:t> check ins</a:t>
          </a:r>
        </a:p>
        <a:p>
          <a:pPr marL="0" lvl="0" indent="0" algn="l" defTabSz="488950" rtl="0">
            <a:lnSpc>
              <a:spcPct val="90000"/>
            </a:lnSpc>
            <a:spcBef>
              <a:spcPct val="0"/>
            </a:spcBef>
            <a:spcAft>
              <a:spcPct val="35000"/>
            </a:spcAft>
            <a:buNone/>
          </a:pPr>
          <a:r>
            <a:rPr lang="en-US" sz="1100" kern="1200">
              <a:latin typeface="Work Sans"/>
            </a:rPr>
            <a:t>-</a:t>
          </a:r>
          <a:r>
            <a:rPr lang="en-US" sz="1100" kern="1200" err="1">
              <a:latin typeface="Work Sans"/>
            </a:rPr>
            <a:t>Connectee</a:t>
          </a:r>
          <a:r>
            <a:rPr lang="en-US" sz="1100" kern="1200">
              <a:latin typeface="Work Sans"/>
            </a:rPr>
            <a:t> confirms support is ended by message on Teams</a:t>
          </a:r>
        </a:p>
        <a:p>
          <a:pPr marL="0" lvl="0" indent="0" algn="l" defTabSz="488950" rtl="0">
            <a:lnSpc>
              <a:spcPct val="90000"/>
            </a:lnSpc>
            <a:spcBef>
              <a:spcPct val="0"/>
            </a:spcBef>
            <a:spcAft>
              <a:spcPct val="35000"/>
            </a:spcAft>
            <a:buNone/>
          </a:pPr>
          <a:r>
            <a:rPr lang="en-US" sz="1100" b="0" kern="1200">
              <a:latin typeface="Work Sans"/>
            </a:rPr>
            <a:t>-If student no longer needs/wants support, ending call  to complete evaluation</a:t>
          </a:r>
          <a:endParaRPr lang="en-US" sz="1100" kern="1200"/>
        </a:p>
      </dsp:txBody>
      <dsp:txXfrm>
        <a:off x="9860498" y="1753889"/>
        <a:ext cx="1214465" cy="3173377"/>
      </dsp:txXfrm>
    </dsp:sp>
  </dsp:spTree>
</dsp:drawing>
</file>

<file path=ppt/diagrams/layout1.xml><?xml version="1.0" encoding="utf-8"?>
<dgm:layoutDef xmlns:dgm="http://schemas.openxmlformats.org/drawingml/2006/diagram" xmlns:a="http://schemas.openxmlformats.org/drawingml/2006/main" uniqueId="urn:microsoft.com/office/officeart/2016/7/layout/AccentHomeChevronProcess">
  <dgm:title val="Accent Home Chevron Process"/>
  <dgm:desc val="Use to show a progression; a timeline; sequential steps in a task, process, or workflow; or to emphasize movement or direction. Level 1 text appears inside an chevron shape, except the first shape which comes in a home shape, while Level 2 text appears above the invisible rectangle shapes."/>
  <dgm:catLst>
    <dgm:cat type="process" pri="500"/>
    <dgm:cat type="timeline"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contrsBasedOnsibTransCount">
      <dgm:if name="oneSibTrans" axis="ch" ptType="sibTrans" func="cnt" op="equ" val="1">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2"/>
          <dgm:constr type="w" for="ch" ptType="sibTrans" op="equ"/>
        </dgm:constrLst>
      </dgm:if>
      <dgm:else name="moreThanOneSibTrans">
        <dgm:choose name="contrsForMoreThanOneSibTrans">
          <dgm:if name="twoSibTrans" axis="ch" ptType="sibTrans" func="cnt" op="equ" val="2">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3"/>
              <dgm:constr type="w" for="ch" ptType="sibTrans" op="equ"/>
            </dgm:constrLst>
          </dgm:if>
          <dgm:else name="moreThanTwoSibTrans">
            <dgm:choose name="contrsForMoreThanTwoSibTrans">
              <dgm:if name="threeSibTrans" axis="ch" ptType="sibTrans" func="cnt" op="equ" val="3">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4"/>
                  <dgm:constr type="w" for="ch" ptType="sibTrans" op="equ"/>
                </dgm:constrLst>
              </dgm:if>
              <dgm:else name="moreThanThreeSibTrans">
                <dgm:choose name="contrsForMoreThanThreeSibTrans">
                  <dgm:if name="fourToSixSibTrans" axis="ch" ptType="sibTrans" func="cnt" op="lte" val="6">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5"/>
                      <dgm:constr type="w" for="ch" ptType="sibTrans" op="equ"/>
                    </dgm:constrLst>
                  </dgm:if>
                  <dgm:else name="moreThanSixSibTrans">
                    <dgm:choose name="contrsForMoreThanSixSibTrans">
                      <dgm:if name="sevenToEightSibTrans" axis="ch" ptType="sibTrans" func="cnt" op="lte" val="8">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7"/>
                          <dgm:constr type="w" for="ch" ptType="sibTrans" op="equ"/>
                        </dgm:constrLst>
                      </dgm:if>
                      <dgm:else name="moreThanEightSibTrans">
                        <dgm:constrLst>
                          <dgm:constr type="h" for="ch" forName="composite" refType="h" fact="0.6"/>
                          <dgm:constr type="w" for="ch" forName="composite" refType="w"/>
                          <dgm:constr type="primFontSz" for="des" forName="parTx" val="20"/>
                          <dgm:constr type="primFontSz" for="des" forName="desTx" refType="primFontSz" refFor="des" refForName="parTx" op="lte"/>
                          <dgm:constr type="primFontSz" for="des" forName="parTx" op="equ"/>
                          <dgm:constr type="primFontSz" for="des" forName="desTx" op="equ"/>
                          <dgm:constr type="w" for="ch" forName="space" refType="w" refFor="ch" refForName="composite" fact="-0.09"/>
                          <dgm:constr type="w" for="ch" ptType="sibTrans" op="equ"/>
                        </dgm:constrLst>
                      </dgm:else>
                    </dgm:choose>
                  </dgm:else>
                </dgm:choose>
              </dgm:else>
            </dgm:choose>
          </dgm:else>
        </dgm:choose>
      </dgm:else>
    </dgm:choose>
    <dgm:ruleLst/>
    <dgm:forEach name="Name6" axis="ch" ptType="node">
      <dgm:layoutNode name="composite">
        <dgm:alg type="composite"/>
        <dgm:shape xmlns:r="http://schemas.openxmlformats.org/officeDocument/2006/relationships" r:blip="">
          <dgm:adjLst/>
        </dgm:shape>
        <dgm:presOf/>
        <dgm:choose name="LayoutLTRorRTL">
          <dgm:if name="LayoutLTR" func="var" arg="dir" op="equ" val="norm">
            <dgm:constrLst>
              <dgm:constr type="w" for="ch" forName="L" refType="w" fact="0.08"/>
              <dgm:constr type="h" for="ch" forName="L" refType="h" fact="0.75"/>
              <dgm:constr type="l" for="ch" forName="L"/>
              <dgm:constr type="l" for="ch" forName="parTx"/>
              <dgm:constr type="w" for="ch" forName="parTx" refType="w"/>
              <dgm:constr type="h" for="ch" forName="parTx" refType="h" fact="0.25"/>
              <dgm:constr type="t" for="ch" forName="parTx" refType="b" refFor="ch" refForName="L"/>
              <dgm:constr type="t" for="ch" forName="desTx" refType="w" refFor="ch" refForName="L" fact="0.6"/>
              <dgm:constr type="b" for="ch" forName="desTx" refType="t" refFor="ch" refForName="EmptyPlaceHolder"/>
              <dgm:constr type="l" for="ch" forName="desTx" refType="r" refFor="ch" refForName="L"/>
              <dgm:constr type="w" for="ch" forName="desTx" refType="w" fact="0.812"/>
              <dgm:constr type="w" for="ch" forName="EmptyPlaceHolder" refType="w" fact="0.82"/>
              <dgm:constr type="l" for="ch" forName="EmptyPlaceHolder" refType="r" refFor="ch" refForName="L"/>
              <dgm:constr type="b" for="ch" forName="EmptyPlaceHolder" refType="b" refFor="ch" refForName="L"/>
              <dgm:constr type="h" for="ch" forName="EmptyPlaceHolder" refType="t" refFor="ch" refForName="desTx"/>
            </dgm:constrLst>
          </dgm:if>
          <dgm:else name="LayoutRTL">
            <dgm:constrLst>
              <dgm:constr type="w" for="ch" forName="L" refType="w" fact="0.08"/>
              <dgm:constr type="h" for="ch" forName="L" refType="h" fact="0.75"/>
              <dgm:constr type="r" for="ch" forName="L" refType="w"/>
              <dgm:constr type="r" for="ch" forName="parTx" refType="w"/>
              <dgm:constr type="w" for="ch" forName="parTx" refType="w"/>
              <dgm:constr type="h" for="ch" forName="parTx" refType="h" fact="0.25"/>
              <dgm:constr type="t" for="ch" forName="parTx" refType="b" refFor="ch" refForName="L"/>
              <dgm:constr type="t" for="ch" forName="desTx" refType="w" refFor="ch" refForName="L" fact="0.6"/>
              <dgm:constr type="b" for="ch" forName="desTx" refType="t" refFor="ch" refForName="EmptyPlaceHolder"/>
              <dgm:constr type="r" for="ch" forName="desTx" refType="l" refFor="ch" refForName="L"/>
              <dgm:constr type="w" for="ch" forName="desTx" refType="w" fact="0.812"/>
              <dgm:constr type="w" for="ch" forName="EmptyPlaceHolder" refType="w" fact="0.82"/>
              <dgm:constr type="h" for="ch" forName="EmptyPlaceHolder" refType="w" refFor="ch" refForName="L" fact="0.6"/>
              <dgm:constr type="b" for="ch" forName="EmptyPlaceHolder" refType="b" refFor="ch" refForName="L"/>
            </dgm:constrLst>
          </dgm:else>
        </dgm:choose>
        <dgm:layoutNode name="L" styleLbl="solidFgAcc1" moveWith="parTx">
          <dgm:varLst>
            <dgm:chMax val="0"/>
            <dgm:chPref val="0"/>
          </dgm:varLst>
          <dgm:alg type="sp"/>
          <dgm:choose name="Name310">
            <dgm:if name="Name311" func="var" arg="dir" op="equ" val="norm">
              <dgm:shape xmlns:r="http://schemas.openxmlformats.org/officeDocument/2006/relationships" rot="90" type="corner" r:blip="">
                <dgm:adjLst>
                  <dgm:adj idx="1" val="0.01"/>
                  <dgm:adj idx="2" val="0.01"/>
                </dgm:adjLst>
              </dgm:shape>
            </dgm:if>
            <dgm:else name="Name312">
              <dgm:shape xmlns:r="http://schemas.openxmlformats.org/officeDocument/2006/relationships" rot="180" type="corner" r:blip="">
                <dgm:adjLst>
                  <dgm:adj idx="1" val="0.01"/>
                  <dgm:adj idx="2" val="0.01"/>
                </dgm:adjLst>
              </dgm:shape>
            </dgm:else>
          </dgm:choose>
          <dgm:presOf/>
          <dgm:constrLst/>
          <dgm:ruleLst/>
        </dgm:layoutNode>
        <dgm:layoutNode name="parTx" styleLbl="alignNode1">
          <dgm:varLst>
            <dgm:chMax val="0"/>
            <dgm:chPref val="0"/>
            <dgm:bulletEnabled val="1"/>
          </dgm:varLst>
          <dgm:alg type="tx">
            <dgm:param type="txAnchorVert" val="mid"/>
            <dgm:param type="parTxLTRAlign" val="ctr"/>
            <dgm:param type="parTxRTLAlign" val="ctr"/>
          </dgm:alg>
          <dgm:choose name="MakeFirstNodeHomePlate">
            <dgm:if name="IfFirstNode" axis="self" ptType="node" func="pos" op="equ" val="1">
              <dgm:choose name="Name110">
                <dgm:if name="Name111" func="var" arg="dir" op="equ" val="norm">
                  <dgm:shape xmlns:r="http://schemas.openxmlformats.org/officeDocument/2006/relationships" type="homePlate" r:blip="">
                    <dgm:adjLst>
                      <dgm:adj idx="1" val="0.25"/>
                    </dgm:adjLst>
                  </dgm:shape>
                </dgm:if>
                <dgm:else name="Name112">
                  <dgm:shape xmlns:r="http://schemas.openxmlformats.org/officeDocument/2006/relationships" rot="180" type="homePlate" r:blip="">
                    <dgm:adjLst>
                      <dgm:adj idx="1" val="0.25"/>
                    </dgm:adjLst>
                  </dgm:shape>
                </dgm:else>
              </dgm:choose>
            </dgm:if>
            <dgm:else name="MakeRestOfNodesChevrons">
              <dgm:choose name="Name10">
                <dgm:if name="Name11" func="var" arg="dir" op="equ" val="norm">
                  <dgm:shape xmlns:r="http://schemas.openxmlformats.org/officeDocument/2006/relationships" type="chevron" r:blip="">
                    <dgm:adjLst>
                      <dgm:adj idx="1" val="0.25"/>
                    </dgm:adjLst>
                  </dgm:shape>
                </dgm:if>
                <dgm:else name="Name12">
                  <dgm:shape xmlns:r="http://schemas.openxmlformats.org/officeDocument/2006/relationships" rot="180" type="chevron" r:blip="">
                    <dgm:adjLst>
                      <dgm:adj idx="1" val="0.25"/>
                    </dgm:adjLst>
                  </dgm:shape>
                </dgm:else>
              </dgm:choose>
            </dgm:else>
          </dgm:choose>
          <dgm:presOf axis="self" ptType="node"/>
          <dgm:constrLst>
            <dgm:constr type="tMarg" refType="primFontSz"/>
            <dgm:constr type="bMarg" refType="primFontSz"/>
            <dgm:constr type="lMarg" refType="primFontSz" fact="0.5"/>
            <dgm:constr type="rMarg" refType="primFontSz" fact="0.5"/>
          </dgm:constrLst>
          <dgm:ruleLst>
            <dgm:rule type="primFontSz" val="13" fact="NaN" max="NaN"/>
          </dgm:ruleLst>
        </dgm:layoutNode>
        <dgm:layoutNode name="desTx" styleLbl="revTx" moveWith="parTx">
          <dgm:varLst>
            <dgm:chMax val="0"/>
            <dgm:chPref val="0"/>
            <dgm:bulletEnabled val="1"/>
          </dgm:varLst>
          <dgm:choose name="Name210">
            <dgm:if name="Name211" func="var" arg="dir" op="equ" val="norm">
              <dgm:alg type="tx">
                <dgm:param type="txAnchorVert" val="t"/>
                <dgm:param type="parTxLTRAlign" val="l"/>
                <dgm:param type="shpTxLTRAlignCh" val="l"/>
                <dgm:param type="parTxRTLAlign" val="l"/>
                <dgm:param type="shpTxRTLAlignCh" val="l"/>
              </dgm:alg>
            </dgm:if>
            <dgm:else name="Name212">
              <dgm:alg type="tx">
                <dgm:param type="txAnchorVert" val="t"/>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 ptType="node"/>
          <dgm:constrLst>
            <dgm:constr type="tMarg"/>
            <dgm:constr type="bMarg"/>
            <dgm:constr type="lMarg"/>
            <dgm:constr type="rMarg"/>
          </dgm:constrLst>
          <dgm:ruleLst>
            <dgm:rule type="primFontSz" val="11" fact="NaN" max="NaN"/>
            <dgm:rule type="secFontSz" val="9" fact="NaN" max="NaN"/>
          </dgm:ruleLst>
        </dgm:layoutNode>
        <dgm:layoutNode name="EmptyPlaceHolder">
          <dgm:alg type="sp"/>
          <dgm:shape xmlns:r="http://schemas.openxmlformats.org/officeDocument/2006/relationships" r:blip="">
            <dgm:adjLst/>
          </dgm:shape>
          <dgm:presOf/>
          <dgm:constr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4" y="0"/>
            <a:ext cx="2945659" cy="498055"/>
          </a:xfrm>
          <a:prstGeom prst="rect">
            <a:avLst/>
          </a:prstGeom>
        </p:spPr>
        <p:txBody>
          <a:bodyPr vert="horz" lIns="91440" tIns="45720" rIns="91440" bIns="45720" rtlCol="0"/>
          <a:lstStyle>
            <a:lvl1pPr algn="r">
              <a:defRPr sz="1200"/>
            </a:lvl1pPr>
          </a:lstStyle>
          <a:p>
            <a:fld id="{0F63D2B9-0A83-4D6B-AEF5-E9AACFAFF2E8}" type="datetimeFigureOut">
              <a:rPr lang="en-GB" smtClean="0"/>
              <a:t>09/08/2024</a:t>
            </a:fld>
            <a:endParaRPr lang="en-GB"/>
          </a:p>
        </p:txBody>
      </p:sp>
      <p:sp>
        <p:nvSpPr>
          <p:cNvPr id="4" name="Slide Image Placeholder 3"/>
          <p:cNvSpPr>
            <a:spLocks noGrp="1" noRot="1" noChangeAspect="1"/>
          </p:cNvSpPr>
          <p:nvPr>
            <p:ph type="sldImg" idx="2"/>
          </p:nvPr>
        </p:nvSpPr>
        <p:spPr>
          <a:xfrm>
            <a:off x="425450" y="1243013"/>
            <a:ext cx="5946775" cy="33464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28584"/>
            <a:ext cx="2945659" cy="498055"/>
          </a:xfrm>
          <a:prstGeom prst="rect">
            <a:avLst/>
          </a:prstGeom>
        </p:spPr>
        <p:txBody>
          <a:bodyPr vert="horz" lIns="91440" tIns="45720" rIns="91440" bIns="45720" rtlCol="0" anchor="b"/>
          <a:lstStyle>
            <a:lvl1pPr algn="r">
              <a:defRPr sz="1200"/>
            </a:lvl1pPr>
          </a:lstStyle>
          <a:p>
            <a:fld id="{592A7796-3CBD-4C84-8FB9-8BA84E934A75}" type="slidenum">
              <a:rPr lang="en-GB" smtClean="0"/>
              <a:t>‹#›</a:t>
            </a:fld>
            <a:endParaRPr lang="en-GB"/>
          </a:p>
        </p:txBody>
      </p:sp>
    </p:spTree>
    <p:extLst>
      <p:ext uri="{BB962C8B-B14F-4D97-AF65-F5344CB8AC3E}">
        <p14:creationId xmlns:p14="http://schemas.microsoft.com/office/powerpoint/2010/main" val="1820803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525" y="615950"/>
            <a:ext cx="6465888" cy="3638550"/>
          </a:xfrm>
        </p:spPr>
      </p:sp>
      <p:sp>
        <p:nvSpPr>
          <p:cNvPr id="3" name="Notes Placeholder 2"/>
          <p:cNvSpPr>
            <a:spLocks noGrp="1"/>
          </p:cNvSpPr>
          <p:nvPr>
            <p:ph type="body" idx="1"/>
          </p:nvPr>
        </p:nvSpPr>
        <p:spPr/>
        <p:txBody>
          <a:bodyPr/>
          <a:lstStyle/>
          <a:p>
            <a:pPr>
              <a:lnSpc>
                <a:spcPct val="115000"/>
              </a:lnSpc>
              <a:spcAft>
                <a:spcPts val="800"/>
              </a:spcAft>
            </a:pPr>
            <a:endParaRPr lang="en-GB" sz="1400" kern="100">
              <a:latin typeface="Aptos"/>
            </a:endParaRPr>
          </a:p>
        </p:txBody>
      </p:sp>
      <p:sp>
        <p:nvSpPr>
          <p:cNvPr id="4" name="Slide Number Placeholder 3"/>
          <p:cNvSpPr>
            <a:spLocks noGrp="1"/>
          </p:cNvSpPr>
          <p:nvPr>
            <p:ph type="sldNum" sz="quarter" idx="5"/>
          </p:nvPr>
        </p:nvSpPr>
        <p:spPr/>
        <p:txBody>
          <a:bodyPr/>
          <a:lstStyle/>
          <a:p>
            <a:fld id="{592A7796-3CBD-4C84-8FB9-8BA84E934A75}" type="slidenum">
              <a:rPr lang="en-GB" smtClean="0"/>
              <a:t>1</a:t>
            </a:fld>
            <a:endParaRPr lang="en-GB"/>
          </a:p>
        </p:txBody>
      </p:sp>
    </p:spTree>
    <p:extLst>
      <p:ext uri="{BB962C8B-B14F-4D97-AF65-F5344CB8AC3E}">
        <p14:creationId xmlns:p14="http://schemas.microsoft.com/office/powerpoint/2010/main" val="30493957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cs typeface="Calibri"/>
            </a:endParaRPr>
          </a:p>
          <a:p>
            <a:r>
              <a:rPr lang="en-GB">
                <a:cs typeface="Calibri"/>
              </a:rPr>
              <a:t>To illustrate how the service worked, we've got a couple of case studies of two of the student's who accessed the service.</a:t>
            </a:r>
          </a:p>
        </p:txBody>
      </p:sp>
      <p:sp>
        <p:nvSpPr>
          <p:cNvPr id="4" name="Slide Number Placeholder 3"/>
          <p:cNvSpPr>
            <a:spLocks noGrp="1"/>
          </p:cNvSpPr>
          <p:nvPr>
            <p:ph type="sldNum" sz="quarter" idx="5"/>
          </p:nvPr>
        </p:nvSpPr>
        <p:spPr/>
        <p:txBody>
          <a:bodyPr/>
          <a:lstStyle/>
          <a:p>
            <a:fld id="{592A7796-3CBD-4C84-8FB9-8BA84E934A75}" type="slidenum">
              <a:rPr lang="en-GB" smtClean="0"/>
              <a:t>10</a:t>
            </a:fld>
            <a:endParaRPr lang="en-GB"/>
          </a:p>
        </p:txBody>
      </p:sp>
    </p:spTree>
    <p:extLst>
      <p:ext uri="{BB962C8B-B14F-4D97-AF65-F5344CB8AC3E}">
        <p14:creationId xmlns:p14="http://schemas.microsoft.com/office/powerpoint/2010/main" val="1389337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Calibri"/>
              </a:rPr>
              <a:t>From the comments which student made these are the features of Social Connect which have been highlighted as being helpful.</a:t>
            </a:r>
          </a:p>
        </p:txBody>
      </p:sp>
      <p:sp>
        <p:nvSpPr>
          <p:cNvPr id="4" name="Slide Number Placeholder 3"/>
          <p:cNvSpPr>
            <a:spLocks noGrp="1"/>
          </p:cNvSpPr>
          <p:nvPr>
            <p:ph type="sldNum" sz="quarter" idx="5"/>
          </p:nvPr>
        </p:nvSpPr>
        <p:spPr/>
        <p:txBody>
          <a:bodyPr/>
          <a:lstStyle/>
          <a:p>
            <a:fld id="{592A7796-3CBD-4C84-8FB9-8BA84E934A75}" type="slidenum">
              <a:rPr lang="en-GB" smtClean="0"/>
              <a:t>11</a:t>
            </a:fld>
            <a:endParaRPr lang="en-GB"/>
          </a:p>
        </p:txBody>
      </p:sp>
    </p:spTree>
    <p:extLst>
      <p:ext uri="{BB962C8B-B14F-4D97-AF65-F5344CB8AC3E}">
        <p14:creationId xmlns:p14="http://schemas.microsoft.com/office/powerpoint/2010/main" val="33390861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cs typeface="Calibri"/>
            </a:endParaRPr>
          </a:p>
        </p:txBody>
      </p:sp>
      <p:sp>
        <p:nvSpPr>
          <p:cNvPr id="4" name="Slide Number Placeholder 3"/>
          <p:cNvSpPr>
            <a:spLocks noGrp="1"/>
          </p:cNvSpPr>
          <p:nvPr>
            <p:ph type="sldNum" sz="quarter" idx="5"/>
          </p:nvPr>
        </p:nvSpPr>
        <p:spPr/>
        <p:txBody>
          <a:bodyPr/>
          <a:lstStyle/>
          <a:p>
            <a:fld id="{592A7796-3CBD-4C84-8FB9-8BA84E934A75}" type="slidenum">
              <a:rPr lang="en-GB" smtClean="0"/>
              <a:t>12</a:t>
            </a:fld>
            <a:endParaRPr lang="en-GB"/>
          </a:p>
        </p:txBody>
      </p:sp>
    </p:spTree>
    <p:extLst>
      <p:ext uri="{BB962C8B-B14F-4D97-AF65-F5344CB8AC3E}">
        <p14:creationId xmlns:p14="http://schemas.microsoft.com/office/powerpoint/2010/main" val="27283420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ea typeface="Calibri"/>
                <a:cs typeface="Calibri"/>
              </a:rPr>
              <a:t>We completed a focus group with the Connectors to review how they think the service had gone and get their views on how the service could be improved. These are some of the benefits they said they got from it.</a:t>
            </a:r>
          </a:p>
        </p:txBody>
      </p:sp>
      <p:sp>
        <p:nvSpPr>
          <p:cNvPr id="4" name="Slide Number Placeholder 3"/>
          <p:cNvSpPr>
            <a:spLocks noGrp="1"/>
          </p:cNvSpPr>
          <p:nvPr>
            <p:ph type="sldNum" sz="quarter" idx="5"/>
          </p:nvPr>
        </p:nvSpPr>
        <p:spPr/>
        <p:txBody>
          <a:bodyPr/>
          <a:lstStyle/>
          <a:p>
            <a:fld id="{592A7796-3CBD-4C84-8FB9-8BA84E934A75}" type="slidenum">
              <a:rPr lang="en-GB" smtClean="0"/>
              <a:t>13</a:t>
            </a:fld>
            <a:endParaRPr lang="en-GB"/>
          </a:p>
        </p:txBody>
      </p:sp>
    </p:spTree>
    <p:extLst>
      <p:ext uri="{BB962C8B-B14F-4D97-AF65-F5344CB8AC3E}">
        <p14:creationId xmlns:p14="http://schemas.microsoft.com/office/powerpoint/2010/main" val="27360934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Calibri"/>
              </a:rPr>
              <a:t>Here's some of the comments which Students made about whether it made a different to their wellbeing. </a:t>
            </a:r>
          </a:p>
        </p:txBody>
      </p:sp>
      <p:sp>
        <p:nvSpPr>
          <p:cNvPr id="4" name="Slide Number Placeholder 3"/>
          <p:cNvSpPr>
            <a:spLocks noGrp="1"/>
          </p:cNvSpPr>
          <p:nvPr>
            <p:ph type="sldNum" sz="quarter" idx="5"/>
          </p:nvPr>
        </p:nvSpPr>
        <p:spPr/>
        <p:txBody>
          <a:bodyPr/>
          <a:lstStyle/>
          <a:p>
            <a:fld id="{592A7796-3CBD-4C84-8FB9-8BA84E934A75}" type="slidenum">
              <a:rPr lang="en-GB" smtClean="0"/>
              <a:t>14</a:t>
            </a:fld>
            <a:endParaRPr lang="en-GB"/>
          </a:p>
        </p:txBody>
      </p:sp>
    </p:spTree>
    <p:extLst>
      <p:ext uri="{BB962C8B-B14F-4D97-AF65-F5344CB8AC3E}">
        <p14:creationId xmlns:p14="http://schemas.microsoft.com/office/powerpoint/2010/main" val="35103857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alibri"/>
              <a:buChar char="-"/>
            </a:pPr>
            <a:endParaRPr lang="en-US">
              <a:ea typeface="Calibri"/>
              <a:cs typeface="Calibri"/>
            </a:endParaRPr>
          </a:p>
        </p:txBody>
      </p:sp>
      <p:sp>
        <p:nvSpPr>
          <p:cNvPr id="4" name="Slide Number Placeholder 3"/>
          <p:cNvSpPr>
            <a:spLocks noGrp="1"/>
          </p:cNvSpPr>
          <p:nvPr>
            <p:ph type="sldNum" sz="quarter" idx="5"/>
          </p:nvPr>
        </p:nvSpPr>
        <p:spPr/>
        <p:txBody>
          <a:bodyPr/>
          <a:lstStyle/>
          <a:p>
            <a:fld id="{592A7796-3CBD-4C84-8FB9-8BA84E934A75}" type="slidenum">
              <a:rPr lang="en-GB" smtClean="0"/>
              <a:t>15</a:t>
            </a:fld>
            <a:endParaRPr lang="en-GB"/>
          </a:p>
        </p:txBody>
      </p:sp>
    </p:spTree>
    <p:extLst>
      <p:ext uri="{BB962C8B-B14F-4D97-AF65-F5344CB8AC3E}">
        <p14:creationId xmlns:p14="http://schemas.microsoft.com/office/powerpoint/2010/main" val="33030261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alibri"/>
              <a:buChar char="-"/>
            </a:pPr>
            <a:r>
              <a:rPr lang="en-US">
                <a:ea typeface="Calibri"/>
                <a:cs typeface="Calibri"/>
              </a:rPr>
              <a:t>The pilot has been really useful to consider how the service could work, and there are many areas which we need to address before we'd be able to offer the service again. This includes looking again at the training we provide to Connectors and some of our processes. </a:t>
            </a:r>
            <a:endParaRPr lang="en-US"/>
          </a:p>
          <a:p>
            <a:pPr marL="171450" indent="-171450">
              <a:buFont typeface="Calibri"/>
              <a:buChar char="-"/>
            </a:pPr>
            <a:r>
              <a:rPr lang="en-US">
                <a:ea typeface="Calibri"/>
                <a:cs typeface="Calibri"/>
              </a:rPr>
              <a:t>These are just some of the concerns which we found during the pilot and which we need to consider going forwards. </a:t>
            </a:r>
            <a:endParaRPr lang="en-US"/>
          </a:p>
        </p:txBody>
      </p:sp>
      <p:sp>
        <p:nvSpPr>
          <p:cNvPr id="4" name="Slide Number Placeholder 3"/>
          <p:cNvSpPr>
            <a:spLocks noGrp="1"/>
          </p:cNvSpPr>
          <p:nvPr>
            <p:ph type="sldNum" sz="quarter" idx="5"/>
          </p:nvPr>
        </p:nvSpPr>
        <p:spPr/>
        <p:txBody>
          <a:bodyPr/>
          <a:lstStyle/>
          <a:p>
            <a:fld id="{592A7796-3CBD-4C84-8FB9-8BA84E934A75}" type="slidenum">
              <a:rPr lang="en-GB" smtClean="0"/>
              <a:t>16</a:t>
            </a:fld>
            <a:endParaRPr lang="en-GB"/>
          </a:p>
        </p:txBody>
      </p:sp>
    </p:spTree>
    <p:extLst>
      <p:ext uri="{BB962C8B-B14F-4D97-AF65-F5344CB8AC3E}">
        <p14:creationId xmlns:p14="http://schemas.microsoft.com/office/powerpoint/2010/main" val="17234824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alibri"/>
              <a:buChar char="-"/>
            </a:pPr>
            <a:r>
              <a:rPr lang="en-US">
                <a:ea typeface="Calibri"/>
                <a:cs typeface="Calibri"/>
              </a:rPr>
              <a:t>We feel a social connect service could be a really useful intervention for students. </a:t>
            </a:r>
          </a:p>
          <a:p>
            <a:pPr marL="171450" indent="-171450">
              <a:buFont typeface="Calibri"/>
              <a:buChar char="-"/>
            </a:pPr>
            <a:r>
              <a:rPr lang="en-US">
                <a:ea typeface="Calibri"/>
                <a:cs typeface="Calibri"/>
              </a:rPr>
              <a:t>-we'd like to be able to offer the service again next year but need to address some of the </a:t>
            </a:r>
            <a:r>
              <a:rPr lang="en-US" err="1">
                <a:ea typeface="Calibri"/>
                <a:cs typeface="Calibri"/>
              </a:rPr>
              <a:t>chalenges</a:t>
            </a:r>
            <a:r>
              <a:rPr lang="en-US">
                <a:ea typeface="Calibri"/>
                <a:cs typeface="Calibri"/>
              </a:rPr>
              <a:t> first including </a:t>
            </a:r>
          </a:p>
          <a:p>
            <a:pPr marL="171450" indent="-171450">
              <a:buFont typeface="Calibri"/>
              <a:buChar char="-"/>
            </a:pPr>
            <a:r>
              <a:rPr lang="en-GB"/>
              <a:t>We’re currently looking into how we expand our referral process to other key departments at the University, such as Disabled Student Services and Access &amp; Development.</a:t>
            </a:r>
            <a:endParaRPr lang="en-US">
              <a:ea typeface="Calibri"/>
              <a:cs typeface="Calibri"/>
            </a:endParaRPr>
          </a:p>
          <a:p>
            <a:pPr marL="171450" indent="-171450">
              <a:buFont typeface="Calibri"/>
              <a:buChar char="-"/>
            </a:pPr>
            <a:r>
              <a:rPr lang="en-GB">
                <a:ea typeface="Calibri"/>
                <a:cs typeface="Calibri"/>
              </a:rPr>
              <a:t>-we'd like to apply for funding from the Hallam Fund but application are currently closed so development work is paused for the current time.</a:t>
            </a:r>
          </a:p>
          <a:p>
            <a:pPr marL="171450" indent="-171450">
              <a:buFont typeface="Calibri"/>
              <a:buChar char="-"/>
            </a:pPr>
            <a:endParaRPr lang="en-US">
              <a:ea typeface="Calibri"/>
              <a:cs typeface="Calibri"/>
            </a:endParaRPr>
          </a:p>
        </p:txBody>
      </p:sp>
      <p:sp>
        <p:nvSpPr>
          <p:cNvPr id="4" name="Slide Number Placeholder 3"/>
          <p:cNvSpPr>
            <a:spLocks noGrp="1"/>
          </p:cNvSpPr>
          <p:nvPr>
            <p:ph type="sldNum" sz="quarter" idx="5"/>
          </p:nvPr>
        </p:nvSpPr>
        <p:spPr/>
        <p:txBody>
          <a:bodyPr/>
          <a:lstStyle/>
          <a:p>
            <a:fld id="{592A7796-3CBD-4C84-8FB9-8BA84E934A75}" type="slidenum">
              <a:rPr lang="en-GB" smtClean="0"/>
              <a:t>17</a:t>
            </a:fld>
            <a:endParaRPr lang="en-GB"/>
          </a:p>
        </p:txBody>
      </p:sp>
    </p:spTree>
    <p:extLst>
      <p:ext uri="{BB962C8B-B14F-4D97-AF65-F5344CB8AC3E}">
        <p14:creationId xmlns:p14="http://schemas.microsoft.com/office/powerpoint/2010/main" val="17098191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alibri"/>
              <a:buChar char="-"/>
            </a:pPr>
            <a:r>
              <a:rPr lang="en-US">
                <a:ea typeface="Calibri"/>
                <a:cs typeface="Calibri"/>
              </a:rPr>
              <a:t>Thanks for listening.</a:t>
            </a:r>
          </a:p>
          <a:p>
            <a:pPr marL="171450" indent="-171450">
              <a:buFont typeface="Calibri"/>
              <a:buChar char="-"/>
            </a:pPr>
            <a:r>
              <a:rPr lang="en-US">
                <a:ea typeface="Calibri"/>
                <a:cs typeface="Calibri"/>
              </a:rPr>
              <a:t>Does anyone have any questions? Or thoughts about the service. Open to any ideas....</a:t>
            </a:r>
          </a:p>
          <a:p>
            <a:pPr marL="171450" indent="-171450">
              <a:buFont typeface="Calibri"/>
              <a:buChar char="-"/>
            </a:pPr>
            <a:endParaRPr lang="en-US">
              <a:ea typeface="Calibri"/>
              <a:cs typeface="Calibri"/>
            </a:endParaRPr>
          </a:p>
        </p:txBody>
      </p:sp>
      <p:sp>
        <p:nvSpPr>
          <p:cNvPr id="4" name="Slide Number Placeholder 3"/>
          <p:cNvSpPr>
            <a:spLocks noGrp="1"/>
          </p:cNvSpPr>
          <p:nvPr>
            <p:ph type="sldNum" sz="quarter" idx="5"/>
          </p:nvPr>
        </p:nvSpPr>
        <p:spPr/>
        <p:txBody>
          <a:bodyPr/>
          <a:lstStyle/>
          <a:p>
            <a:fld id="{592A7796-3CBD-4C84-8FB9-8BA84E934A75}" type="slidenum">
              <a:rPr lang="en-GB" smtClean="0"/>
              <a:t>18</a:t>
            </a:fld>
            <a:endParaRPr lang="en-GB"/>
          </a:p>
        </p:txBody>
      </p:sp>
    </p:spTree>
    <p:extLst>
      <p:ext uri="{BB962C8B-B14F-4D97-AF65-F5344CB8AC3E}">
        <p14:creationId xmlns:p14="http://schemas.microsoft.com/office/powerpoint/2010/main" val="4223371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ea typeface="Calibri"/>
              <a:cs typeface="Calibri"/>
            </a:endParaRPr>
          </a:p>
        </p:txBody>
      </p:sp>
      <p:sp>
        <p:nvSpPr>
          <p:cNvPr id="4" name="Slide Number Placeholder 3"/>
          <p:cNvSpPr>
            <a:spLocks noGrp="1"/>
          </p:cNvSpPr>
          <p:nvPr>
            <p:ph type="sldNum" sz="quarter" idx="5"/>
          </p:nvPr>
        </p:nvSpPr>
        <p:spPr/>
        <p:txBody>
          <a:bodyPr/>
          <a:lstStyle/>
          <a:p>
            <a:fld id="{592A7796-3CBD-4C84-8FB9-8BA84E934A75}" type="slidenum">
              <a:rPr lang="en-GB" smtClean="0"/>
              <a:t>2</a:t>
            </a:fld>
            <a:endParaRPr lang="en-GB"/>
          </a:p>
        </p:txBody>
      </p:sp>
    </p:spTree>
    <p:extLst>
      <p:ext uri="{BB962C8B-B14F-4D97-AF65-F5344CB8AC3E}">
        <p14:creationId xmlns:p14="http://schemas.microsoft.com/office/powerpoint/2010/main" val="435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alibri"/>
              <a:buChar char="-"/>
            </a:pPr>
            <a:endParaRPr lang="en-US">
              <a:ea typeface="Calibri"/>
              <a:cs typeface="Calibri"/>
            </a:endParaRPr>
          </a:p>
        </p:txBody>
      </p:sp>
      <p:sp>
        <p:nvSpPr>
          <p:cNvPr id="4" name="Slide Number Placeholder 3"/>
          <p:cNvSpPr>
            <a:spLocks noGrp="1"/>
          </p:cNvSpPr>
          <p:nvPr>
            <p:ph type="sldNum" sz="quarter" idx="5"/>
          </p:nvPr>
        </p:nvSpPr>
        <p:spPr/>
        <p:txBody>
          <a:bodyPr/>
          <a:lstStyle/>
          <a:p>
            <a:fld id="{592A7796-3CBD-4C84-8FB9-8BA84E934A75}" type="slidenum">
              <a:rPr lang="en-GB" smtClean="0"/>
              <a:t>3</a:t>
            </a:fld>
            <a:endParaRPr lang="en-GB"/>
          </a:p>
        </p:txBody>
      </p:sp>
    </p:spTree>
    <p:extLst>
      <p:ext uri="{BB962C8B-B14F-4D97-AF65-F5344CB8AC3E}">
        <p14:creationId xmlns:p14="http://schemas.microsoft.com/office/powerpoint/2010/main" val="39732615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592A7796-3CBD-4C84-8FB9-8BA84E934A75}" type="slidenum">
              <a:rPr lang="en-GB" smtClean="0"/>
              <a:t>4</a:t>
            </a:fld>
            <a:endParaRPr lang="en-GB"/>
          </a:p>
        </p:txBody>
      </p:sp>
    </p:spTree>
    <p:extLst>
      <p:ext uri="{BB962C8B-B14F-4D97-AF65-F5344CB8AC3E}">
        <p14:creationId xmlns:p14="http://schemas.microsoft.com/office/powerpoint/2010/main" val="108368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alibri"/>
              <a:buChar char="-"/>
            </a:pPr>
            <a:endParaRPr lang="en-US">
              <a:ea typeface="Calibri"/>
              <a:cs typeface="Calibri"/>
            </a:endParaRPr>
          </a:p>
        </p:txBody>
      </p:sp>
      <p:sp>
        <p:nvSpPr>
          <p:cNvPr id="4" name="Slide Number Placeholder 3"/>
          <p:cNvSpPr>
            <a:spLocks noGrp="1"/>
          </p:cNvSpPr>
          <p:nvPr>
            <p:ph type="sldNum" sz="quarter" idx="5"/>
          </p:nvPr>
        </p:nvSpPr>
        <p:spPr/>
        <p:txBody>
          <a:bodyPr/>
          <a:lstStyle/>
          <a:p>
            <a:fld id="{592A7796-3CBD-4C84-8FB9-8BA84E934A75}" type="slidenum">
              <a:rPr lang="en-GB" smtClean="0"/>
              <a:t>5</a:t>
            </a:fld>
            <a:endParaRPr lang="en-GB"/>
          </a:p>
        </p:txBody>
      </p:sp>
    </p:spTree>
    <p:extLst>
      <p:ext uri="{BB962C8B-B14F-4D97-AF65-F5344CB8AC3E}">
        <p14:creationId xmlns:p14="http://schemas.microsoft.com/office/powerpoint/2010/main" val="2991540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cs typeface="Calibri"/>
            </a:endParaRPr>
          </a:p>
        </p:txBody>
      </p:sp>
      <p:sp>
        <p:nvSpPr>
          <p:cNvPr id="4" name="Slide Number Placeholder 3"/>
          <p:cNvSpPr>
            <a:spLocks noGrp="1"/>
          </p:cNvSpPr>
          <p:nvPr>
            <p:ph type="sldNum" sz="quarter" idx="5"/>
          </p:nvPr>
        </p:nvSpPr>
        <p:spPr/>
        <p:txBody>
          <a:bodyPr/>
          <a:lstStyle/>
          <a:p>
            <a:fld id="{592A7796-3CBD-4C84-8FB9-8BA84E934A75}" type="slidenum">
              <a:rPr lang="en-GB" smtClean="0"/>
              <a:t>6</a:t>
            </a:fld>
            <a:endParaRPr lang="en-GB"/>
          </a:p>
        </p:txBody>
      </p:sp>
    </p:spTree>
    <p:extLst>
      <p:ext uri="{BB962C8B-B14F-4D97-AF65-F5344CB8AC3E}">
        <p14:creationId xmlns:p14="http://schemas.microsoft.com/office/powerpoint/2010/main" val="3430759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cs typeface="Calibri"/>
              </a:rPr>
              <a:t>Evaluation </a:t>
            </a:r>
            <a:r>
              <a:rPr lang="en-GB">
                <a:cs typeface="Calibri"/>
              </a:rPr>
              <a:t>- 2 scores at the beginning and end.</a:t>
            </a:r>
          </a:p>
          <a:p>
            <a:r>
              <a:rPr lang="en-GB">
                <a:cs typeface="Calibri"/>
              </a:rPr>
              <a:t>Verbal feedback at the end of the students involvement.</a:t>
            </a:r>
          </a:p>
          <a:p>
            <a:endParaRPr lang="en-GB">
              <a:cs typeface="Calibri"/>
            </a:endParaRPr>
          </a:p>
          <a:p>
            <a:r>
              <a:rPr lang="en-GB" b="1">
                <a:cs typeface="Calibri"/>
              </a:rPr>
              <a:t>Scale 1</a:t>
            </a:r>
            <a:r>
              <a:rPr lang="en-GB">
                <a:cs typeface="Calibri"/>
              </a:rPr>
              <a:t>: </a:t>
            </a:r>
            <a:r>
              <a:rPr lang="en-GB"/>
              <a:t>Short Warwick Edinburgh Mental Well-Being Scale (SWEMWBS)</a:t>
            </a:r>
            <a:endParaRPr lang="en-GB">
              <a:cs typeface="Calibri"/>
            </a:endParaRPr>
          </a:p>
          <a:p>
            <a:r>
              <a:rPr lang="en-GB"/>
              <a:t>-The scale is used to measure people's happiness and rate the pleasure they are finding in life. </a:t>
            </a:r>
            <a:endParaRPr lang="en-GB">
              <a:cs typeface="Calibri"/>
            </a:endParaRPr>
          </a:p>
          <a:p>
            <a:r>
              <a:rPr lang="en-GB">
                <a:cs typeface="Calibri"/>
              </a:rPr>
              <a:t>-Asks students to score themselves on a scale of 1-5 about how they have been feeling about particular aspects of their life ( whether they've been feeling optimistic about the future, feeling useful, relaxed, dealing with problems well, thinking clearly for instance). </a:t>
            </a:r>
          </a:p>
          <a:p>
            <a:r>
              <a:rPr lang="en-GB">
                <a:cs typeface="Calibri"/>
              </a:rPr>
              <a:t>-So this scale found that 80% of student's happiness improved over the trial. Interestingly for the students who actually went to activities with their connector (which not all did) this score increased to 100%</a:t>
            </a:r>
          </a:p>
        </p:txBody>
      </p:sp>
      <p:sp>
        <p:nvSpPr>
          <p:cNvPr id="4" name="Slide Number Placeholder 3"/>
          <p:cNvSpPr>
            <a:spLocks noGrp="1"/>
          </p:cNvSpPr>
          <p:nvPr>
            <p:ph type="sldNum" sz="quarter" idx="5"/>
          </p:nvPr>
        </p:nvSpPr>
        <p:spPr/>
        <p:txBody>
          <a:bodyPr/>
          <a:lstStyle/>
          <a:p>
            <a:fld id="{592A7796-3CBD-4C84-8FB9-8BA84E934A75}" type="slidenum">
              <a:rPr lang="en-GB" smtClean="0"/>
              <a:t>7</a:t>
            </a:fld>
            <a:endParaRPr lang="en-GB"/>
          </a:p>
        </p:txBody>
      </p:sp>
    </p:spTree>
    <p:extLst>
      <p:ext uri="{BB962C8B-B14F-4D97-AF65-F5344CB8AC3E}">
        <p14:creationId xmlns:p14="http://schemas.microsoft.com/office/powerpoint/2010/main" val="2199860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Calibri"/>
              </a:rPr>
              <a:t>Scale 2: </a:t>
            </a:r>
            <a:r>
              <a:rPr lang="en-GB"/>
              <a:t>Office for National Statistics Personal Wellbeing Domain. This was the 2nd scale we asked students about in evaluation. </a:t>
            </a:r>
          </a:p>
          <a:p>
            <a:r>
              <a:rPr lang="en-GB">
                <a:cs typeface="Calibri"/>
              </a:rPr>
              <a:t>-this measures people's personal wellbeing</a:t>
            </a:r>
          </a:p>
          <a:p>
            <a:r>
              <a:rPr lang="en-GB"/>
              <a:t>-asks student to score themselves on a score of 1 –10 about different aspects of their life (life satisfaction, how worthwhile their life is, how happy they felt yesterday, how anxious they were yesterday). </a:t>
            </a:r>
          </a:p>
          <a:p>
            <a:endParaRPr lang="en-GB">
              <a:cs typeface="Calibri"/>
            </a:endParaRPr>
          </a:p>
          <a:p>
            <a:r>
              <a:rPr lang="en-GB"/>
              <a:t>Overall, these results show positive change over the time of the pilot. It's interesting that </a:t>
            </a:r>
            <a:r>
              <a:rPr lang="en-GB" err="1"/>
              <a:t>th</a:t>
            </a:r>
            <a:r>
              <a:rPr lang="en-GB"/>
              <a:t> </a:t>
            </a:r>
            <a:r>
              <a:rPr lang="en-GB" err="1"/>
              <a:t>escores</a:t>
            </a:r>
            <a:r>
              <a:rPr lang="en-GB"/>
              <a:t> are even positive for those students who didn't actually go to any activities with their connector. But those that did go to an activity all had an increase in their happiness score (on the first scale). </a:t>
            </a:r>
            <a:endParaRPr lang="en-US">
              <a:cs typeface="Calibri" panose="020F0502020204030204"/>
            </a:endParaRPr>
          </a:p>
          <a:p>
            <a:r>
              <a:rPr lang="en-GB"/>
              <a:t> </a:t>
            </a:r>
            <a:endParaRPr lang="en-US">
              <a:cs typeface="Calibri" panose="020F0502020204030204"/>
            </a:endParaRPr>
          </a:p>
          <a:p>
            <a:endParaRPr lang="en-GB">
              <a:cs typeface="Calibri"/>
            </a:endParaRPr>
          </a:p>
        </p:txBody>
      </p:sp>
      <p:sp>
        <p:nvSpPr>
          <p:cNvPr id="4" name="Slide Number Placeholder 3"/>
          <p:cNvSpPr>
            <a:spLocks noGrp="1"/>
          </p:cNvSpPr>
          <p:nvPr>
            <p:ph type="sldNum" sz="quarter" idx="5"/>
          </p:nvPr>
        </p:nvSpPr>
        <p:spPr/>
        <p:txBody>
          <a:bodyPr/>
          <a:lstStyle/>
          <a:p>
            <a:fld id="{592A7796-3CBD-4C84-8FB9-8BA84E934A75}" type="slidenum">
              <a:rPr lang="en-GB" smtClean="0"/>
              <a:t>8</a:t>
            </a:fld>
            <a:endParaRPr lang="en-GB"/>
          </a:p>
        </p:txBody>
      </p:sp>
    </p:spTree>
    <p:extLst>
      <p:ext uri="{BB962C8B-B14F-4D97-AF65-F5344CB8AC3E}">
        <p14:creationId xmlns:p14="http://schemas.microsoft.com/office/powerpoint/2010/main" val="37281498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alibri"/>
              <a:buChar char="-"/>
            </a:pPr>
            <a:endParaRPr lang="en-US">
              <a:ea typeface="Calibri"/>
              <a:cs typeface="Calibri"/>
            </a:endParaRPr>
          </a:p>
        </p:txBody>
      </p:sp>
      <p:sp>
        <p:nvSpPr>
          <p:cNvPr id="4" name="Slide Number Placeholder 3"/>
          <p:cNvSpPr>
            <a:spLocks noGrp="1"/>
          </p:cNvSpPr>
          <p:nvPr>
            <p:ph type="sldNum" sz="quarter" idx="5"/>
          </p:nvPr>
        </p:nvSpPr>
        <p:spPr/>
        <p:txBody>
          <a:bodyPr/>
          <a:lstStyle/>
          <a:p>
            <a:fld id="{592A7796-3CBD-4C84-8FB9-8BA84E934A75}" type="slidenum">
              <a:rPr lang="en-GB" smtClean="0"/>
              <a:t>9</a:t>
            </a:fld>
            <a:endParaRPr lang="en-GB"/>
          </a:p>
        </p:txBody>
      </p:sp>
    </p:spTree>
    <p:extLst>
      <p:ext uri="{BB962C8B-B14F-4D97-AF65-F5344CB8AC3E}">
        <p14:creationId xmlns:p14="http://schemas.microsoft.com/office/powerpoint/2010/main" val="15672384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1BD43-A5D5-E934-FF4C-BE0154DFF5A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664A5A61-DA19-68BE-6B07-B56D200C3F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2AA03C23-53BF-09CF-6754-FC090962218D}"/>
              </a:ext>
            </a:extLst>
          </p:cNvPr>
          <p:cNvSpPr>
            <a:spLocks noGrp="1"/>
          </p:cNvSpPr>
          <p:nvPr>
            <p:ph type="dt" sz="half" idx="10"/>
          </p:nvPr>
        </p:nvSpPr>
        <p:spPr/>
        <p:txBody>
          <a:bodyPr/>
          <a:lstStyle/>
          <a:p>
            <a:fld id="{994BB061-D83E-6645-B67C-3E5C90332576}" type="datetimeFigureOut">
              <a:rPr lang="en-US" smtClean="0"/>
              <a:t>8/9/2024</a:t>
            </a:fld>
            <a:endParaRPr lang="en-US"/>
          </a:p>
        </p:txBody>
      </p:sp>
      <p:sp>
        <p:nvSpPr>
          <p:cNvPr id="5" name="Footer Placeholder 4">
            <a:extLst>
              <a:ext uri="{FF2B5EF4-FFF2-40B4-BE49-F238E27FC236}">
                <a16:creationId xmlns:a16="http://schemas.microsoft.com/office/drawing/2014/main" id="{6446DA0F-52E8-6C55-2BA5-2CB30CE129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DF5CFD-6A6F-D132-491F-5AEB82BFD735}"/>
              </a:ext>
            </a:extLst>
          </p:cNvPr>
          <p:cNvSpPr>
            <a:spLocks noGrp="1"/>
          </p:cNvSpPr>
          <p:nvPr>
            <p:ph type="sldNum" sz="quarter" idx="12"/>
          </p:nvPr>
        </p:nvSpPr>
        <p:spPr/>
        <p:txBody>
          <a:bodyPr/>
          <a:lstStyle/>
          <a:p>
            <a:fld id="{0AF5F76F-99EC-BD4B-93E1-29F9703CE426}" type="slidenum">
              <a:rPr lang="en-US" smtClean="0"/>
              <a:t>‹#›</a:t>
            </a:fld>
            <a:endParaRPr lang="en-US"/>
          </a:p>
        </p:txBody>
      </p:sp>
    </p:spTree>
    <p:extLst>
      <p:ext uri="{BB962C8B-B14F-4D97-AF65-F5344CB8AC3E}">
        <p14:creationId xmlns:p14="http://schemas.microsoft.com/office/powerpoint/2010/main" val="1460726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A0034-9063-F99A-7114-2DE7673BB18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46A4E57-34E2-1215-B2B3-571211C5459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7536577-7BCC-3887-BB04-93326DF9565C}"/>
              </a:ext>
            </a:extLst>
          </p:cNvPr>
          <p:cNvSpPr>
            <a:spLocks noGrp="1"/>
          </p:cNvSpPr>
          <p:nvPr>
            <p:ph type="dt" sz="half" idx="10"/>
          </p:nvPr>
        </p:nvSpPr>
        <p:spPr/>
        <p:txBody>
          <a:bodyPr/>
          <a:lstStyle/>
          <a:p>
            <a:fld id="{994BB061-D83E-6645-B67C-3E5C90332576}" type="datetimeFigureOut">
              <a:rPr lang="en-US" smtClean="0"/>
              <a:t>8/9/2024</a:t>
            </a:fld>
            <a:endParaRPr lang="en-US"/>
          </a:p>
        </p:txBody>
      </p:sp>
      <p:sp>
        <p:nvSpPr>
          <p:cNvPr id="5" name="Footer Placeholder 4">
            <a:extLst>
              <a:ext uri="{FF2B5EF4-FFF2-40B4-BE49-F238E27FC236}">
                <a16:creationId xmlns:a16="http://schemas.microsoft.com/office/drawing/2014/main" id="{1E47D88F-6A3B-645E-9CA4-110CDE3820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8E41F9-2F6C-AB6E-DEC5-35A93F7A27E9}"/>
              </a:ext>
            </a:extLst>
          </p:cNvPr>
          <p:cNvSpPr>
            <a:spLocks noGrp="1"/>
          </p:cNvSpPr>
          <p:nvPr>
            <p:ph type="sldNum" sz="quarter" idx="12"/>
          </p:nvPr>
        </p:nvSpPr>
        <p:spPr/>
        <p:txBody>
          <a:bodyPr/>
          <a:lstStyle/>
          <a:p>
            <a:fld id="{0AF5F76F-99EC-BD4B-93E1-29F9703CE426}" type="slidenum">
              <a:rPr lang="en-US" smtClean="0"/>
              <a:t>‹#›</a:t>
            </a:fld>
            <a:endParaRPr lang="en-US"/>
          </a:p>
        </p:txBody>
      </p:sp>
    </p:spTree>
    <p:extLst>
      <p:ext uri="{BB962C8B-B14F-4D97-AF65-F5344CB8AC3E}">
        <p14:creationId xmlns:p14="http://schemas.microsoft.com/office/powerpoint/2010/main" val="2398167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C810F5-CC09-E894-D65A-D181C081FA4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228E9C7-09EC-2653-FA86-29CF482FBA3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FA0CF8D-3726-158D-1830-0BA7E4C41383}"/>
              </a:ext>
            </a:extLst>
          </p:cNvPr>
          <p:cNvSpPr>
            <a:spLocks noGrp="1"/>
          </p:cNvSpPr>
          <p:nvPr>
            <p:ph type="dt" sz="half" idx="10"/>
          </p:nvPr>
        </p:nvSpPr>
        <p:spPr/>
        <p:txBody>
          <a:bodyPr/>
          <a:lstStyle/>
          <a:p>
            <a:fld id="{994BB061-D83E-6645-B67C-3E5C90332576}" type="datetimeFigureOut">
              <a:rPr lang="en-US" smtClean="0"/>
              <a:t>8/9/2024</a:t>
            </a:fld>
            <a:endParaRPr lang="en-US"/>
          </a:p>
        </p:txBody>
      </p:sp>
      <p:sp>
        <p:nvSpPr>
          <p:cNvPr id="5" name="Footer Placeholder 4">
            <a:extLst>
              <a:ext uri="{FF2B5EF4-FFF2-40B4-BE49-F238E27FC236}">
                <a16:creationId xmlns:a16="http://schemas.microsoft.com/office/drawing/2014/main" id="{E7FFD6F3-3C37-FC05-73C3-6B6A3566EF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DD71CA-AE44-8988-3AA0-2A353B462F2D}"/>
              </a:ext>
            </a:extLst>
          </p:cNvPr>
          <p:cNvSpPr>
            <a:spLocks noGrp="1"/>
          </p:cNvSpPr>
          <p:nvPr>
            <p:ph type="sldNum" sz="quarter" idx="12"/>
          </p:nvPr>
        </p:nvSpPr>
        <p:spPr/>
        <p:txBody>
          <a:bodyPr/>
          <a:lstStyle/>
          <a:p>
            <a:fld id="{0AF5F76F-99EC-BD4B-93E1-29F9703CE426}" type="slidenum">
              <a:rPr lang="en-US" smtClean="0"/>
              <a:t>‹#›</a:t>
            </a:fld>
            <a:endParaRPr lang="en-US"/>
          </a:p>
        </p:txBody>
      </p:sp>
    </p:spTree>
    <p:extLst>
      <p:ext uri="{BB962C8B-B14F-4D97-AF65-F5344CB8AC3E}">
        <p14:creationId xmlns:p14="http://schemas.microsoft.com/office/powerpoint/2010/main" val="2061935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179FF-2B1B-2072-ED08-B5E918EC170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E36B6D5-32DD-F602-BD44-284ACC34F3D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19E092F-0B9B-6557-454F-11028AF046EC}"/>
              </a:ext>
            </a:extLst>
          </p:cNvPr>
          <p:cNvSpPr>
            <a:spLocks noGrp="1"/>
          </p:cNvSpPr>
          <p:nvPr>
            <p:ph type="dt" sz="half" idx="10"/>
          </p:nvPr>
        </p:nvSpPr>
        <p:spPr/>
        <p:txBody>
          <a:bodyPr/>
          <a:lstStyle/>
          <a:p>
            <a:fld id="{994BB061-D83E-6645-B67C-3E5C90332576}" type="datetimeFigureOut">
              <a:rPr lang="en-US" smtClean="0"/>
              <a:t>8/9/2024</a:t>
            </a:fld>
            <a:endParaRPr lang="en-US"/>
          </a:p>
        </p:txBody>
      </p:sp>
      <p:sp>
        <p:nvSpPr>
          <p:cNvPr id="5" name="Footer Placeholder 4">
            <a:extLst>
              <a:ext uri="{FF2B5EF4-FFF2-40B4-BE49-F238E27FC236}">
                <a16:creationId xmlns:a16="http://schemas.microsoft.com/office/drawing/2014/main" id="{CDFD4F51-A34E-ABD4-B46A-A20BC790CC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4C1FFD-F38E-A293-F25B-3904E1ED9D6E}"/>
              </a:ext>
            </a:extLst>
          </p:cNvPr>
          <p:cNvSpPr>
            <a:spLocks noGrp="1"/>
          </p:cNvSpPr>
          <p:nvPr>
            <p:ph type="sldNum" sz="quarter" idx="12"/>
          </p:nvPr>
        </p:nvSpPr>
        <p:spPr/>
        <p:txBody>
          <a:bodyPr/>
          <a:lstStyle/>
          <a:p>
            <a:fld id="{0AF5F76F-99EC-BD4B-93E1-29F9703CE426}" type="slidenum">
              <a:rPr lang="en-US" smtClean="0"/>
              <a:t>‹#›</a:t>
            </a:fld>
            <a:endParaRPr lang="en-US"/>
          </a:p>
        </p:txBody>
      </p:sp>
    </p:spTree>
    <p:extLst>
      <p:ext uri="{BB962C8B-B14F-4D97-AF65-F5344CB8AC3E}">
        <p14:creationId xmlns:p14="http://schemas.microsoft.com/office/powerpoint/2010/main" val="475401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A395E-E3F7-C0D0-166D-68862E137FF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C0D1445-7FA5-E68E-BE3E-E1CBB0D55E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6AB9B34-C9E4-A60A-F4AB-10C7000AD284}"/>
              </a:ext>
            </a:extLst>
          </p:cNvPr>
          <p:cNvSpPr>
            <a:spLocks noGrp="1"/>
          </p:cNvSpPr>
          <p:nvPr>
            <p:ph type="dt" sz="half" idx="10"/>
          </p:nvPr>
        </p:nvSpPr>
        <p:spPr/>
        <p:txBody>
          <a:bodyPr/>
          <a:lstStyle/>
          <a:p>
            <a:fld id="{994BB061-D83E-6645-B67C-3E5C90332576}" type="datetimeFigureOut">
              <a:rPr lang="en-US" smtClean="0"/>
              <a:t>8/9/2024</a:t>
            </a:fld>
            <a:endParaRPr lang="en-US"/>
          </a:p>
        </p:txBody>
      </p:sp>
      <p:sp>
        <p:nvSpPr>
          <p:cNvPr id="5" name="Footer Placeholder 4">
            <a:extLst>
              <a:ext uri="{FF2B5EF4-FFF2-40B4-BE49-F238E27FC236}">
                <a16:creationId xmlns:a16="http://schemas.microsoft.com/office/drawing/2014/main" id="{B8A99A15-50D8-7B9B-ED20-B4973D83E0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6410D3-0405-9F6F-7DFB-4D3CC36C0FD1}"/>
              </a:ext>
            </a:extLst>
          </p:cNvPr>
          <p:cNvSpPr>
            <a:spLocks noGrp="1"/>
          </p:cNvSpPr>
          <p:nvPr>
            <p:ph type="sldNum" sz="quarter" idx="12"/>
          </p:nvPr>
        </p:nvSpPr>
        <p:spPr/>
        <p:txBody>
          <a:bodyPr/>
          <a:lstStyle/>
          <a:p>
            <a:fld id="{0AF5F76F-99EC-BD4B-93E1-29F9703CE426}" type="slidenum">
              <a:rPr lang="en-US" smtClean="0"/>
              <a:t>‹#›</a:t>
            </a:fld>
            <a:endParaRPr lang="en-US"/>
          </a:p>
        </p:txBody>
      </p:sp>
    </p:spTree>
    <p:extLst>
      <p:ext uri="{BB962C8B-B14F-4D97-AF65-F5344CB8AC3E}">
        <p14:creationId xmlns:p14="http://schemas.microsoft.com/office/powerpoint/2010/main" val="1159887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6433F-A318-B5DC-4349-F318384DA25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2AFD333-3968-435B-55D1-DFF8E0AAD4F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295854F5-588D-A224-31F8-5C4AFE9ADF3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7F59C46A-35A0-2901-81F4-2E61D4C1CD98}"/>
              </a:ext>
            </a:extLst>
          </p:cNvPr>
          <p:cNvSpPr>
            <a:spLocks noGrp="1"/>
          </p:cNvSpPr>
          <p:nvPr>
            <p:ph type="dt" sz="half" idx="10"/>
          </p:nvPr>
        </p:nvSpPr>
        <p:spPr/>
        <p:txBody>
          <a:bodyPr/>
          <a:lstStyle/>
          <a:p>
            <a:fld id="{994BB061-D83E-6645-B67C-3E5C90332576}" type="datetimeFigureOut">
              <a:rPr lang="en-US" smtClean="0"/>
              <a:t>8/9/2024</a:t>
            </a:fld>
            <a:endParaRPr lang="en-US"/>
          </a:p>
        </p:txBody>
      </p:sp>
      <p:sp>
        <p:nvSpPr>
          <p:cNvPr id="6" name="Footer Placeholder 5">
            <a:extLst>
              <a:ext uri="{FF2B5EF4-FFF2-40B4-BE49-F238E27FC236}">
                <a16:creationId xmlns:a16="http://schemas.microsoft.com/office/drawing/2014/main" id="{52896E95-9F63-7E3F-A07A-4D687618F0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646633-01A2-854F-DF31-9A47FE562CC1}"/>
              </a:ext>
            </a:extLst>
          </p:cNvPr>
          <p:cNvSpPr>
            <a:spLocks noGrp="1"/>
          </p:cNvSpPr>
          <p:nvPr>
            <p:ph type="sldNum" sz="quarter" idx="12"/>
          </p:nvPr>
        </p:nvSpPr>
        <p:spPr/>
        <p:txBody>
          <a:bodyPr/>
          <a:lstStyle/>
          <a:p>
            <a:fld id="{0AF5F76F-99EC-BD4B-93E1-29F9703CE426}" type="slidenum">
              <a:rPr lang="en-US" smtClean="0"/>
              <a:t>‹#›</a:t>
            </a:fld>
            <a:endParaRPr lang="en-US"/>
          </a:p>
        </p:txBody>
      </p:sp>
    </p:spTree>
    <p:extLst>
      <p:ext uri="{BB962C8B-B14F-4D97-AF65-F5344CB8AC3E}">
        <p14:creationId xmlns:p14="http://schemas.microsoft.com/office/powerpoint/2010/main" val="3739676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77B6F-AC8D-EBEE-C66C-52616953D6B3}"/>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AD88E01-0849-86CB-1D23-0CB261DACE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9FF8D09-2BE9-9AB8-C209-D3548FD806D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AAE55136-A6DC-FCD8-BC3F-5C06FC4FCD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B20F31B-148C-5188-06C6-EE166D41907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0FF7143-5A27-EF0F-03DC-144577FD71C1}"/>
              </a:ext>
            </a:extLst>
          </p:cNvPr>
          <p:cNvSpPr>
            <a:spLocks noGrp="1"/>
          </p:cNvSpPr>
          <p:nvPr>
            <p:ph type="dt" sz="half" idx="10"/>
          </p:nvPr>
        </p:nvSpPr>
        <p:spPr/>
        <p:txBody>
          <a:bodyPr/>
          <a:lstStyle/>
          <a:p>
            <a:fld id="{994BB061-D83E-6645-B67C-3E5C90332576}" type="datetimeFigureOut">
              <a:rPr lang="en-US" smtClean="0"/>
              <a:t>8/9/2024</a:t>
            </a:fld>
            <a:endParaRPr lang="en-US"/>
          </a:p>
        </p:txBody>
      </p:sp>
      <p:sp>
        <p:nvSpPr>
          <p:cNvPr id="8" name="Footer Placeholder 7">
            <a:extLst>
              <a:ext uri="{FF2B5EF4-FFF2-40B4-BE49-F238E27FC236}">
                <a16:creationId xmlns:a16="http://schemas.microsoft.com/office/drawing/2014/main" id="{82A8C927-5F64-A176-085F-A57DCC55D4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EBF9208-CF97-26E1-EE87-193ECB23FF3B}"/>
              </a:ext>
            </a:extLst>
          </p:cNvPr>
          <p:cNvSpPr>
            <a:spLocks noGrp="1"/>
          </p:cNvSpPr>
          <p:nvPr>
            <p:ph type="sldNum" sz="quarter" idx="12"/>
          </p:nvPr>
        </p:nvSpPr>
        <p:spPr/>
        <p:txBody>
          <a:bodyPr/>
          <a:lstStyle/>
          <a:p>
            <a:fld id="{0AF5F76F-99EC-BD4B-93E1-29F9703CE426}" type="slidenum">
              <a:rPr lang="en-US" smtClean="0"/>
              <a:t>‹#›</a:t>
            </a:fld>
            <a:endParaRPr lang="en-US"/>
          </a:p>
        </p:txBody>
      </p:sp>
    </p:spTree>
    <p:extLst>
      <p:ext uri="{BB962C8B-B14F-4D97-AF65-F5344CB8AC3E}">
        <p14:creationId xmlns:p14="http://schemas.microsoft.com/office/powerpoint/2010/main" val="76163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21628-A882-0F38-B38E-42E40A0B51C3}"/>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22CDDC3-244F-1306-4E96-F0B25497EC19}"/>
              </a:ext>
            </a:extLst>
          </p:cNvPr>
          <p:cNvSpPr>
            <a:spLocks noGrp="1"/>
          </p:cNvSpPr>
          <p:nvPr>
            <p:ph type="dt" sz="half" idx="10"/>
          </p:nvPr>
        </p:nvSpPr>
        <p:spPr/>
        <p:txBody>
          <a:bodyPr/>
          <a:lstStyle/>
          <a:p>
            <a:fld id="{994BB061-D83E-6645-B67C-3E5C90332576}" type="datetimeFigureOut">
              <a:rPr lang="en-US" smtClean="0"/>
              <a:t>8/9/2024</a:t>
            </a:fld>
            <a:endParaRPr lang="en-US"/>
          </a:p>
        </p:txBody>
      </p:sp>
      <p:sp>
        <p:nvSpPr>
          <p:cNvPr id="4" name="Footer Placeholder 3">
            <a:extLst>
              <a:ext uri="{FF2B5EF4-FFF2-40B4-BE49-F238E27FC236}">
                <a16:creationId xmlns:a16="http://schemas.microsoft.com/office/drawing/2014/main" id="{96061001-8EED-CCCD-D326-3CC5F83C1E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02D767B-8ADF-C06F-354A-57600E8D0E7A}"/>
              </a:ext>
            </a:extLst>
          </p:cNvPr>
          <p:cNvSpPr>
            <a:spLocks noGrp="1"/>
          </p:cNvSpPr>
          <p:nvPr>
            <p:ph type="sldNum" sz="quarter" idx="12"/>
          </p:nvPr>
        </p:nvSpPr>
        <p:spPr/>
        <p:txBody>
          <a:bodyPr/>
          <a:lstStyle/>
          <a:p>
            <a:fld id="{0AF5F76F-99EC-BD4B-93E1-29F9703CE426}" type="slidenum">
              <a:rPr lang="en-US" smtClean="0"/>
              <a:t>‹#›</a:t>
            </a:fld>
            <a:endParaRPr lang="en-US"/>
          </a:p>
        </p:txBody>
      </p:sp>
    </p:spTree>
    <p:extLst>
      <p:ext uri="{BB962C8B-B14F-4D97-AF65-F5344CB8AC3E}">
        <p14:creationId xmlns:p14="http://schemas.microsoft.com/office/powerpoint/2010/main" val="3569126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EFA67F-EB43-7D6F-A2CE-A1C4CA4311AF}"/>
              </a:ext>
            </a:extLst>
          </p:cNvPr>
          <p:cNvSpPr>
            <a:spLocks noGrp="1"/>
          </p:cNvSpPr>
          <p:nvPr>
            <p:ph type="dt" sz="half" idx="10"/>
          </p:nvPr>
        </p:nvSpPr>
        <p:spPr/>
        <p:txBody>
          <a:bodyPr/>
          <a:lstStyle/>
          <a:p>
            <a:fld id="{994BB061-D83E-6645-B67C-3E5C90332576}" type="datetimeFigureOut">
              <a:rPr lang="en-US" smtClean="0"/>
              <a:t>8/9/2024</a:t>
            </a:fld>
            <a:endParaRPr lang="en-US"/>
          </a:p>
        </p:txBody>
      </p:sp>
      <p:sp>
        <p:nvSpPr>
          <p:cNvPr id="3" name="Footer Placeholder 2">
            <a:extLst>
              <a:ext uri="{FF2B5EF4-FFF2-40B4-BE49-F238E27FC236}">
                <a16:creationId xmlns:a16="http://schemas.microsoft.com/office/drawing/2014/main" id="{0BA01C47-AF0A-3179-6E75-52E1637F05F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D19477-E2C9-7266-7B75-25B58C31CA0D}"/>
              </a:ext>
            </a:extLst>
          </p:cNvPr>
          <p:cNvSpPr>
            <a:spLocks noGrp="1"/>
          </p:cNvSpPr>
          <p:nvPr>
            <p:ph type="sldNum" sz="quarter" idx="12"/>
          </p:nvPr>
        </p:nvSpPr>
        <p:spPr/>
        <p:txBody>
          <a:bodyPr/>
          <a:lstStyle/>
          <a:p>
            <a:fld id="{0AF5F76F-99EC-BD4B-93E1-29F9703CE426}" type="slidenum">
              <a:rPr lang="en-US" smtClean="0"/>
              <a:t>‹#›</a:t>
            </a:fld>
            <a:endParaRPr lang="en-US"/>
          </a:p>
        </p:txBody>
      </p:sp>
    </p:spTree>
    <p:extLst>
      <p:ext uri="{BB962C8B-B14F-4D97-AF65-F5344CB8AC3E}">
        <p14:creationId xmlns:p14="http://schemas.microsoft.com/office/powerpoint/2010/main" val="2475339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6B631-A21B-053D-66B6-D43CD2DA414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25A27C7-5178-AEE2-5B89-FADD7BB97B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CC46E65-91E9-414B-4426-CCAFC8FB6E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D6DA6CB-C6C1-43A8-6D69-DEBF08070899}"/>
              </a:ext>
            </a:extLst>
          </p:cNvPr>
          <p:cNvSpPr>
            <a:spLocks noGrp="1"/>
          </p:cNvSpPr>
          <p:nvPr>
            <p:ph type="dt" sz="half" idx="10"/>
          </p:nvPr>
        </p:nvSpPr>
        <p:spPr/>
        <p:txBody>
          <a:bodyPr/>
          <a:lstStyle/>
          <a:p>
            <a:fld id="{994BB061-D83E-6645-B67C-3E5C90332576}" type="datetimeFigureOut">
              <a:rPr lang="en-US" smtClean="0"/>
              <a:t>8/9/2024</a:t>
            </a:fld>
            <a:endParaRPr lang="en-US"/>
          </a:p>
        </p:txBody>
      </p:sp>
      <p:sp>
        <p:nvSpPr>
          <p:cNvPr id="6" name="Footer Placeholder 5">
            <a:extLst>
              <a:ext uri="{FF2B5EF4-FFF2-40B4-BE49-F238E27FC236}">
                <a16:creationId xmlns:a16="http://schemas.microsoft.com/office/drawing/2014/main" id="{C6CEEAD2-1F2C-DCF0-607E-974AD3ED7C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3ED57A-643C-910B-AF27-85BB68B782B1}"/>
              </a:ext>
            </a:extLst>
          </p:cNvPr>
          <p:cNvSpPr>
            <a:spLocks noGrp="1"/>
          </p:cNvSpPr>
          <p:nvPr>
            <p:ph type="sldNum" sz="quarter" idx="12"/>
          </p:nvPr>
        </p:nvSpPr>
        <p:spPr/>
        <p:txBody>
          <a:bodyPr/>
          <a:lstStyle/>
          <a:p>
            <a:fld id="{0AF5F76F-99EC-BD4B-93E1-29F9703CE426}" type="slidenum">
              <a:rPr lang="en-US" smtClean="0"/>
              <a:t>‹#›</a:t>
            </a:fld>
            <a:endParaRPr lang="en-US"/>
          </a:p>
        </p:txBody>
      </p:sp>
    </p:spTree>
    <p:extLst>
      <p:ext uri="{BB962C8B-B14F-4D97-AF65-F5344CB8AC3E}">
        <p14:creationId xmlns:p14="http://schemas.microsoft.com/office/powerpoint/2010/main" val="3587695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443A4-2046-BCE9-F8B7-778C32EDCFD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07BC930-53EA-3CAF-FBA9-3B02F9B84C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0F1C873-B744-FEA2-A8B1-5E05A1CFE4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8101171-8F6A-2DED-83C0-6C7432844705}"/>
              </a:ext>
            </a:extLst>
          </p:cNvPr>
          <p:cNvSpPr>
            <a:spLocks noGrp="1"/>
          </p:cNvSpPr>
          <p:nvPr>
            <p:ph type="dt" sz="half" idx="10"/>
          </p:nvPr>
        </p:nvSpPr>
        <p:spPr/>
        <p:txBody>
          <a:bodyPr/>
          <a:lstStyle/>
          <a:p>
            <a:fld id="{994BB061-D83E-6645-B67C-3E5C90332576}" type="datetimeFigureOut">
              <a:rPr lang="en-US" smtClean="0"/>
              <a:t>8/9/2024</a:t>
            </a:fld>
            <a:endParaRPr lang="en-US"/>
          </a:p>
        </p:txBody>
      </p:sp>
      <p:sp>
        <p:nvSpPr>
          <p:cNvPr id="6" name="Footer Placeholder 5">
            <a:extLst>
              <a:ext uri="{FF2B5EF4-FFF2-40B4-BE49-F238E27FC236}">
                <a16:creationId xmlns:a16="http://schemas.microsoft.com/office/drawing/2014/main" id="{5FB171A0-DBF5-4DFC-FEA2-EB90798547B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DF5464-BE08-62CB-3A9F-765513F39F9F}"/>
              </a:ext>
            </a:extLst>
          </p:cNvPr>
          <p:cNvSpPr>
            <a:spLocks noGrp="1"/>
          </p:cNvSpPr>
          <p:nvPr>
            <p:ph type="sldNum" sz="quarter" idx="12"/>
          </p:nvPr>
        </p:nvSpPr>
        <p:spPr/>
        <p:txBody>
          <a:bodyPr/>
          <a:lstStyle/>
          <a:p>
            <a:fld id="{0AF5F76F-99EC-BD4B-93E1-29F9703CE426}" type="slidenum">
              <a:rPr lang="en-US" smtClean="0"/>
              <a:t>‹#›</a:t>
            </a:fld>
            <a:endParaRPr lang="en-US"/>
          </a:p>
        </p:txBody>
      </p:sp>
    </p:spTree>
    <p:extLst>
      <p:ext uri="{BB962C8B-B14F-4D97-AF65-F5344CB8AC3E}">
        <p14:creationId xmlns:p14="http://schemas.microsoft.com/office/powerpoint/2010/main" val="2001843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E5CBD9-A9F9-3643-D8E9-937D639210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D9E1DA6-C6F7-5431-175C-D9C306A860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6F01EEE-4F88-20FF-8C80-F3A116A3D6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BB061-D83E-6645-B67C-3E5C90332576}" type="datetimeFigureOut">
              <a:rPr lang="en-US" smtClean="0"/>
              <a:t>8/9/2024</a:t>
            </a:fld>
            <a:endParaRPr lang="en-US"/>
          </a:p>
        </p:txBody>
      </p:sp>
      <p:sp>
        <p:nvSpPr>
          <p:cNvPr id="5" name="Footer Placeholder 4">
            <a:extLst>
              <a:ext uri="{FF2B5EF4-FFF2-40B4-BE49-F238E27FC236}">
                <a16:creationId xmlns:a16="http://schemas.microsoft.com/office/drawing/2014/main" id="{7D72FCF2-D101-5C99-13D2-44459BCDD6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8E8137D-8C75-73F4-4FEB-92C5FF7B2B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F5F76F-99EC-BD4B-93E1-29F9703CE426}" type="slidenum">
              <a:rPr lang="en-US" smtClean="0"/>
              <a:t>‹#›</a:t>
            </a:fld>
            <a:endParaRPr lang="en-US"/>
          </a:p>
        </p:txBody>
      </p:sp>
    </p:spTree>
    <p:extLst>
      <p:ext uri="{BB962C8B-B14F-4D97-AF65-F5344CB8AC3E}">
        <p14:creationId xmlns:p14="http://schemas.microsoft.com/office/powerpoint/2010/main" val="4199727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7786B6-A914-A76D-E1EF-37B3D489186E}"/>
              </a:ext>
            </a:extLst>
          </p:cNvPr>
          <p:cNvSpPr/>
          <p:nvPr/>
        </p:nvSpPr>
        <p:spPr>
          <a:xfrm>
            <a:off x="0" y="0"/>
            <a:ext cx="12192000" cy="6858000"/>
          </a:xfrm>
          <a:prstGeom prst="rect">
            <a:avLst/>
          </a:prstGeom>
          <a:solidFill>
            <a:srgbClr val="0E0E1E"/>
          </a:solidFill>
          <a:ln>
            <a:noFill/>
          </a:ln>
        </p:spPr>
        <p:style>
          <a:lnRef idx="2">
            <a:schemeClr val="accent1">
              <a:shade val="15000"/>
            </a:schemeClr>
          </a:lnRef>
          <a:fillRef idx="1">
            <a:schemeClr val="accent1"/>
          </a:fillRef>
          <a:effectRef idx="0">
            <a:schemeClr val="accent1"/>
          </a:effectRef>
          <a:fontRef idx="minor">
            <a:schemeClr val="lt1"/>
          </a:fontRef>
        </p:style>
        <p:txBody>
          <a:bodyPr lIns="90000" rtlCol="0" anchor="ctr"/>
          <a:lstStyle/>
          <a:p>
            <a:r>
              <a:rPr lang="en-GB" sz="1800">
                <a:solidFill>
                  <a:srgbClr val="0D0D1D"/>
                </a:solidFill>
                <a:latin typeface="Work Sans" pitchFamily="2" charset="0"/>
              </a:rPr>
              <a:t>“Social prescribing is a holistic, non-clinical and person-centred approach to people’s health and wellbeing. It is an approach that connects people to activities, groups, and services in their community to meet the practical, social and emotional needs that affect their health and wellbeing." - NHS definition. </a:t>
            </a:r>
          </a:p>
        </p:txBody>
      </p:sp>
      <p:sp>
        <p:nvSpPr>
          <p:cNvPr id="6" name="TextBox 5">
            <a:extLst>
              <a:ext uri="{FF2B5EF4-FFF2-40B4-BE49-F238E27FC236}">
                <a16:creationId xmlns:a16="http://schemas.microsoft.com/office/drawing/2014/main" id="{D53F2EDA-F29C-B71C-F547-56DF78BA0260}"/>
              </a:ext>
            </a:extLst>
          </p:cNvPr>
          <p:cNvSpPr txBox="1"/>
          <p:nvPr/>
        </p:nvSpPr>
        <p:spPr>
          <a:xfrm>
            <a:off x="1185458" y="1356719"/>
            <a:ext cx="9622496" cy="2308324"/>
          </a:xfrm>
          <a:prstGeom prst="rect">
            <a:avLst/>
          </a:prstGeom>
          <a:noFill/>
        </p:spPr>
        <p:txBody>
          <a:bodyPr wrap="square" lIns="91440" tIns="45720" rIns="91440" bIns="45720" rtlCol="0" anchor="t">
            <a:spAutoFit/>
          </a:bodyPr>
          <a:lstStyle/>
          <a:p>
            <a:pPr algn="ctr"/>
            <a:r>
              <a:rPr lang="en-GB" sz="4800" b="1" spc="-150" dirty="0">
                <a:solidFill>
                  <a:srgbClr val="EFE8E0"/>
                </a:solidFill>
                <a:latin typeface="Work Sans"/>
              </a:rPr>
              <a:t>Student Social Connect: </a:t>
            </a:r>
            <a:endParaRPr lang="en-US" dirty="0">
              <a:solidFill>
                <a:srgbClr val="EFE8E0"/>
              </a:solidFill>
              <a:latin typeface="Work Sans"/>
            </a:endParaRPr>
          </a:p>
          <a:p>
            <a:pPr algn="ctr"/>
            <a:r>
              <a:rPr lang="en-GB" sz="4800" b="1" spc="-150" dirty="0">
                <a:solidFill>
                  <a:srgbClr val="EFE8E0"/>
                </a:solidFill>
                <a:latin typeface="Work Sans"/>
              </a:rPr>
              <a:t>Peer Support through Social Prescribing</a:t>
            </a:r>
            <a:r>
              <a:rPr lang="en-GB" sz="4800" b="1" spc="-150" dirty="0">
                <a:solidFill>
                  <a:srgbClr val="EFE8E0"/>
                </a:solidFill>
              </a:rPr>
              <a:t> </a:t>
            </a:r>
            <a:endParaRPr lang="en-GB" dirty="0"/>
          </a:p>
        </p:txBody>
      </p:sp>
      <p:pic>
        <p:nvPicPr>
          <p:cNvPr id="4" name="Picture 3" descr="A black and white logo&#10;&#10;Description automatically generated with low confidence">
            <a:extLst>
              <a:ext uri="{FF2B5EF4-FFF2-40B4-BE49-F238E27FC236}">
                <a16:creationId xmlns:a16="http://schemas.microsoft.com/office/drawing/2014/main" id="{93E7B6FA-E1BA-CDAD-8C68-B4893A83D073}"/>
              </a:ext>
            </a:extLst>
          </p:cNvPr>
          <p:cNvPicPr>
            <a:picLocks noChangeAspect="1"/>
          </p:cNvPicPr>
          <p:nvPr/>
        </p:nvPicPr>
        <p:blipFill>
          <a:blip r:embed="rId3"/>
          <a:stretch>
            <a:fillRect/>
          </a:stretch>
        </p:blipFill>
        <p:spPr>
          <a:xfrm>
            <a:off x="370115" y="324104"/>
            <a:ext cx="1630686" cy="735439"/>
          </a:xfrm>
          <a:prstGeom prst="rect">
            <a:avLst/>
          </a:prstGeom>
        </p:spPr>
      </p:pic>
      <p:cxnSp>
        <p:nvCxnSpPr>
          <p:cNvPr id="8" name="Straight Connector 7">
            <a:extLst>
              <a:ext uri="{FF2B5EF4-FFF2-40B4-BE49-F238E27FC236}">
                <a16:creationId xmlns:a16="http://schemas.microsoft.com/office/drawing/2014/main" id="{821B4302-A7C0-A083-1396-3CD77DE36FF1}"/>
              </a:ext>
            </a:extLst>
          </p:cNvPr>
          <p:cNvCxnSpPr/>
          <p:nvPr/>
        </p:nvCxnSpPr>
        <p:spPr>
          <a:xfrm>
            <a:off x="508000" y="6023429"/>
            <a:ext cx="10994571" cy="0"/>
          </a:xfrm>
          <a:prstGeom prst="line">
            <a:avLst/>
          </a:prstGeom>
          <a:ln w="12700"/>
        </p:spPr>
        <p:style>
          <a:lnRef idx="1">
            <a:schemeClr val="accent3"/>
          </a:lnRef>
          <a:fillRef idx="0">
            <a:schemeClr val="accent3"/>
          </a:fillRef>
          <a:effectRef idx="0">
            <a:schemeClr val="accent3"/>
          </a:effectRef>
          <a:fontRef idx="minor">
            <a:schemeClr val="tx1"/>
          </a:fontRef>
        </p:style>
      </p:cxnSp>
      <p:sp>
        <p:nvSpPr>
          <p:cNvPr id="9" name="TextBox 8">
            <a:extLst>
              <a:ext uri="{FF2B5EF4-FFF2-40B4-BE49-F238E27FC236}">
                <a16:creationId xmlns:a16="http://schemas.microsoft.com/office/drawing/2014/main" id="{CFF167E6-8DCE-5AAD-834F-47DAB4735BAA}"/>
              </a:ext>
            </a:extLst>
          </p:cNvPr>
          <p:cNvSpPr txBox="1"/>
          <p:nvPr/>
        </p:nvSpPr>
        <p:spPr>
          <a:xfrm>
            <a:off x="515666" y="6094504"/>
            <a:ext cx="4311697" cy="584775"/>
          </a:xfrm>
          <a:prstGeom prst="rect">
            <a:avLst/>
          </a:prstGeom>
          <a:noFill/>
        </p:spPr>
        <p:txBody>
          <a:bodyPr wrap="square" lIns="91440" tIns="45720" rIns="91440" bIns="45720" rtlCol="0" anchor="t">
            <a:spAutoFit/>
          </a:bodyPr>
          <a:lstStyle/>
          <a:p>
            <a:r>
              <a:rPr lang="en-US" sz="1600" dirty="0">
                <a:solidFill>
                  <a:schemeClr val="bg1"/>
                </a:solidFill>
                <a:latin typeface="Work Sans"/>
              </a:rPr>
              <a:t>SHU Wellbeing &amp; Peer Support</a:t>
            </a:r>
          </a:p>
          <a:p>
            <a:r>
              <a:rPr lang="en-US" sz="1600" dirty="0">
                <a:solidFill>
                  <a:schemeClr val="bg1"/>
                </a:solidFill>
                <a:latin typeface="Work Sans"/>
              </a:rPr>
              <a:t>HSU Student Rights &amp; Campaigns</a:t>
            </a:r>
          </a:p>
        </p:txBody>
      </p:sp>
      <p:sp>
        <p:nvSpPr>
          <p:cNvPr id="5" name="TextBox 4">
            <a:extLst>
              <a:ext uri="{FF2B5EF4-FFF2-40B4-BE49-F238E27FC236}">
                <a16:creationId xmlns:a16="http://schemas.microsoft.com/office/drawing/2014/main" id="{CAF957CC-63DD-1952-EC35-A3B06E85557E}"/>
              </a:ext>
            </a:extLst>
          </p:cNvPr>
          <p:cNvSpPr txBox="1"/>
          <p:nvPr/>
        </p:nvSpPr>
        <p:spPr>
          <a:xfrm>
            <a:off x="2211736" y="3771219"/>
            <a:ext cx="7774417" cy="1938992"/>
          </a:xfrm>
          <a:prstGeom prst="rect">
            <a:avLst/>
          </a:prstGeom>
          <a:noFill/>
        </p:spPr>
        <p:txBody>
          <a:bodyPr wrap="square" lIns="91440" tIns="45720" rIns="91440" bIns="45720" anchor="t">
            <a:spAutoFit/>
          </a:bodyPr>
          <a:lstStyle/>
          <a:p>
            <a:pPr algn="ctr"/>
            <a:r>
              <a:rPr lang="en-GB" sz="2000" b="1">
                <a:solidFill>
                  <a:srgbClr val="F0E8E0"/>
                </a:solidFill>
                <a:latin typeface="Work Sans"/>
              </a:rPr>
              <a:t>Social prescribing is a holistic, non-clinical and person-centred approach to people’s health and wellbeing. It is an approach that connects people to activities, groups, and services in their community to meet the practical, social and emotional needs that affect their health and wellbeing." - NHS definition. </a:t>
            </a:r>
          </a:p>
        </p:txBody>
      </p:sp>
      <p:pic>
        <p:nvPicPr>
          <p:cNvPr id="3" name="Picture 2" descr="A pink text on a black background&#10;&#10;Description automatically generated">
            <a:extLst>
              <a:ext uri="{FF2B5EF4-FFF2-40B4-BE49-F238E27FC236}">
                <a16:creationId xmlns:a16="http://schemas.microsoft.com/office/drawing/2014/main" id="{68C0C226-1B6C-4BCC-DAAF-BDB5D41B7089}"/>
              </a:ext>
            </a:extLst>
          </p:cNvPr>
          <p:cNvPicPr>
            <a:picLocks noChangeAspect="1"/>
          </p:cNvPicPr>
          <p:nvPr/>
        </p:nvPicPr>
        <p:blipFill>
          <a:blip r:embed="rId4"/>
          <a:stretch>
            <a:fillRect/>
          </a:stretch>
        </p:blipFill>
        <p:spPr>
          <a:xfrm>
            <a:off x="2123122" y="424180"/>
            <a:ext cx="1341755" cy="635000"/>
          </a:xfrm>
          <a:prstGeom prst="rect">
            <a:avLst/>
          </a:prstGeom>
        </p:spPr>
      </p:pic>
    </p:spTree>
    <p:extLst>
      <p:ext uri="{BB962C8B-B14F-4D97-AF65-F5344CB8AC3E}">
        <p14:creationId xmlns:p14="http://schemas.microsoft.com/office/powerpoint/2010/main" val="6588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FE8E0"/>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A3859C1-9E90-6C2D-A12C-4A2A8527D161}"/>
              </a:ext>
            </a:extLst>
          </p:cNvPr>
          <p:cNvSpPr/>
          <p:nvPr/>
        </p:nvSpPr>
        <p:spPr>
          <a:xfrm>
            <a:off x="0" y="0"/>
            <a:ext cx="12192000" cy="1520190"/>
          </a:xfrm>
          <a:prstGeom prst="rect">
            <a:avLst/>
          </a:prstGeom>
          <a:solidFill>
            <a:srgbClr val="0E0E1E"/>
          </a:solidFill>
          <a:ln>
            <a:noFill/>
          </a:ln>
        </p:spPr>
        <p:style>
          <a:lnRef idx="2">
            <a:schemeClr val="accent1">
              <a:shade val="15000"/>
            </a:schemeClr>
          </a:lnRef>
          <a:fillRef idx="1">
            <a:schemeClr val="accent1"/>
          </a:fillRef>
          <a:effectRef idx="0">
            <a:schemeClr val="accent1"/>
          </a:effectRef>
          <a:fontRef idx="minor">
            <a:schemeClr val="lt1"/>
          </a:fontRef>
        </p:style>
        <p:txBody>
          <a:bodyPr lIns="90000" rtlCol="0" anchor="ctr"/>
          <a:lstStyle/>
          <a:p>
            <a:pPr algn="ctr"/>
            <a:endParaRPr lang="en-US"/>
          </a:p>
        </p:txBody>
      </p:sp>
      <p:pic>
        <p:nvPicPr>
          <p:cNvPr id="2" name="Picture 1" descr="A black and white logo&#10;&#10;Description automatically generated with low confidence">
            <a:extLst>
              <a:ext uri="{FF2B5EF4-FFF2-40B4-BE49-F238E27FC236}">
                <a16:creationId xmlns:a16="http://schemas.microsoft.com/office/drawing/2014/main" id="{E4A5C6F8-FF5A-F776-3DE7-193E3D423A79}"/>
              </a:ext>
            </a:extLst>
          </p:cNvPr>
          <p:cNvPicPr>
            <a:picLocks noChangeAspect="1"/>
          </p:cNvPicPr>
          <p:nvPr/>
        </p:nvPicPr>
        <p:blipFill>
          <a:blip r:embed="rId3"/>
          <a:stretch>
            <a:fillRect/>
          </a:stretch>
        </p:blipFill>
        <p:spPr>
          <a:xfrm>
            <a:off x="10005605" y="392375"/>
            <a:ext cx="1630686" cy="735439"/>
          </a:xfrm>
          <a:prstGeom prst="rect">
            <a:avLst/>
          </a:prstGeom>
        </p:spPr>
      </p:pic>
      <p:sp>
        <p:nvSpPr>
          <p:cNvPr id="8" name="TextBox 7">
            <a:extLst>
              <a:ext uri="{FF2B5EF4-FFF2-40B4-BE49-F238E27FC236}">
                <a16:creationId xmlns:a16="http://schemas.microsoft.com/office/drawing/2014/main" id="{4AC29527-CDDF-D8BF-2313-4ADBC204EC37}"/>
              </a:ext>
            </a:extLst>
          </p:cNvPr>
          <p:cNvSpPr txBox="1"/>
          <p:nvPr/>
        </p:nvSpPr>
        <p:spPr>
          <a:xfrm>
            <a:off x="246257" y="440382"/>
            <a:ext cx="9667699" cy="646331"/>
          </a:xfrm>
          <a:prstGeom prst="rect">
            <a:avLst/>
          </a:prstGeom>
          <a:noFill/>
        </p:spPr>
        <p:txBody>
          <a:bodyPr wrap="square" lIns="91440" tIns="45720" rIns="91440" bIns="45720" rtlCol="0" anchor="t">
            <a:spAutoFit/>
          </a:bodyPr>
          <a:lstStyle/>
          <a:p>
            <a:r>
              <a:rPr lang="en-US" sz="3600" b="1" spc="-150">
                <a:solidFill>
                  <a:srgbClr val="F0E8E0"/>
                </a:solidFill>
                <a:latin typeface="Work Sans"/>
              </a:rPr>
              <a:t>Student Case Studies – Student B</a:t>
            </a:r>
          </a:p>
        </p:txBody>
      </p:sp>
      <p:sp>
        <p:nvSpPr>
          <p:cNvPr id="6" name="TextBox 5">
            <a:extLst>
              <a:ext uri="{FF2B5EF4-FFF2-40B4-BE49-F238E27FC236}">
                <a16:creationId xmlns:a16="http://schemas.microsoft.com/office/drawing/2014/main" id="{0844F45A-043E-69DD-FA12-FD491F74C87C}"/>
              </a:ext>
            </a:extLst>
          </p:cNvPr>
          <p:cNvSpPr txBox="1"/>
          <p:nvPr/>
        </p:nvSpPr>
        <p:spPr>
          <a:xfrm>
            <a:off x="268941" y="1703294"/>
            <a:ext cx="11528612" cy="5016758"/>
          </a:xfrm>
          <a:prstGeom prst="rect">
            <a:avLst/>
          </a:prstGeom>
          <a:noFill/>
        </p:spPr>
        <p:txBody>
          <a:bodyPr wrap="square" lIns="91440" tIns="45720" rIns="91440" bIns="45720" rtlCol="0" anchor="t">
            <a:spAutoFit/>
          </a:bodyPr>
          <a:lstStyle/>
          <a:p>
            <a:pPr marL="342900" indent="-342900">
              <a:buFont typeface="Arial" panose="020B0604020202020204" pitchFamily="34" charset="0"/>
              <a:buChar char="•"/>
            </a:pPr>
            <a:r>
              <a:rPr lang="en-GB" sz="2000">
                <a:latin typeface="Work Sans"/>
              </a:rPr>
              <a:t>Student B stated they were struggling with low mood as they were a victim of homophobic abuse on their course. They felt very isolated and were looking at changing universities. </a:t>
            </a:r>
          </a:p>
          <a:p>
            <a:pPr marL="342900" indent="-342900">
              <a:buFont typeface="Arial" panose="020B0604020202020204" pitchFamily="34" charset="0"/>
              <a:buChar char="•"/>
            </a:pPr>
            <a:r>
              <a:rPr lang="en-GB" sz="2000">
                <a:latin typeface="Work Sans"/>
              </a:rPr>
              <a:t>They were paired with the Connector (student staff), who upon meeting the student raised the concerns mentioned in the referral form as she felt concerned and we were able to react quickly to this and work with Report and Support, SSA and the wellbeing service to ensure all parties were up to speed and they were being adequately supported and that they were suitable for the programme.</a:t>
            </a:r>
            <a:endParaRPr lang="en-GB" sz="2000">
              <a:latin typeface="Work Sans"/>
              <a:ea typeface="Calibri"/>
              <a:cs typeface="Calibri"/>
            </a:endParaRPr>
          </a:p>
          <a:p>
            <a:pPr marL="342900" indent="-342900">
              <a:buFont typeface="Arial" panose="020B0604020202020204" pitchFamily="34" charset="0"/>
              <a:buChar char="•"/>
            </a:pPr>
            <a:r>
              <a:rPr lang="en-GB" sz="2000">
                <a:latin typeface="Work Sans"/>
              </a:rPr>
              <a:t>Student B and the Connector then went to a GIAG ice skating session which Student B really enjoyed and continued to attend after the scheme ended. </a:t>
            </a:r>
            <a:endParaRPr lang="en-GB" sz="2000">
              <a:latin typeface="Work Sans"/>
              <a:ea typeface="Calibri"/>
              <a:cs typeface="Calibri"/>
            </a:endParaRPr>
          </a:p>
          <a:p>
            <a:pPr marL="342900" indent="-342900">
              <a:buFont typeface="Arial" panose="020B0604020202020204" pitchFamily="34" charset="0"/>
              <a:buChar char="•"/>
            </a:pPr>
            <a:r>
              <a:rPr lang="en-GB" sz="2000">
                <a:latin typeface="Work Sans"/>
              </a:rPr>
              <a:t>Student B's SWEBS score increased from 17 to 25 in the pre and post eval survey. </a:t>
            </a:r>
            <a:endParaRPr lang="en-GB" sz="2000">
              <a:latin typeface="Work Sans"/>
              <a:ea typeface="Calibri"/>
              <a:cs typeface="Calibri"/>
            </a:endParaRPr>
          </a:p>
          <a:p>
            <a:pPr marL="342900" indent="-342900">
              <a:buFont typeface="Arial" panose="020B0604020202020204" pitchFamily="34" charset="0"/>
              <a:buChar char="•"/>
            </a:pPr>
            <a:r>
              <a:rPr lang="en-GB" sz="2000">
                <a:latin typeface="Work Sans"/>
              </a:rPr>
              <a:t>A quote provided by their connector: “Thanks again for going with me, I really enjoyed it. Never had this much fun since I came to Hallam, see you around :)” </a:t>
            </a:r>
            <a:endParaRPr lang="en-GB" sz="2000">
              <a:latin typeface="Work Sans"/>
              <a:ea typeface="Calibri"/>
              <a:cs typeface="Calibri"/>
            </a:endParaRPr>
          </a:p>
          <a:p>
            <a:pPr marL="342900" indent="-342900">
              <a:buFont typeface="Arial" panose="020B0604020202020204" pitchFamily="34" charset="0"/>
              <a:buChar char="•"/>
            </a:pPr>
            <a:r>
              <a:rPr lang="en-GB" sz="2000">
                <a:latin typeface="Work Sans"/>
              </a:rPr>
              <a:t>On the evaluation scheme Student B said, “I’ve got exactly what I needed from Social Connect.” “I feel much more connected to people now.” “I feel much more stable in my mental health” and “feels much happier in Sheffield.” </a:t>
            </a:r>
            <a:endParaRPr lang="en-GB" sz="2000">
              <a:latin typeface="Work Sans"/>
              <a:ea typeface="Calibri"/>
              <a:cs typeface="Calibri"/>
            </a:endParaRPr>
          </a:p>
        </p:txBody>
      </p:sp>
      <p:pic>
        <p:nvPicPr>
          <p:cNvPr id="5" name="Picture 4" descr="A pink text on a black background&#10;&#10;Description automatically generated">
            <a:extLst>
              <a:ext uri="{FF2B5EF4-FFF2-40B4-BE49-F238E27FC236}">
                <a16:creationId xmlns:a16="http://schemas.microsoft.com/office/drawing/2014/main" id="{538CFE69-6AD8-6A23-D6C3-594A7B17BACA}"/>
              </a:ext>
            </a:extLst>
          </p:cNvPr>
          <p:cNvPicPr>
            <a:picLocks noChangeAspect="1"/>
          </p:cNvPicPr>
          <p:nvPr/>
        </p:nvPicPr>
        <p:blipFill>
          <a:blip r:embed="rId4"/>
          <a:stretch>
            <a:fillRect/>
          </a:stretch>
        </p:blipFill>
        <p:spPr>
          <a:xfrm>
            <a:off x="8950642" y="505460"/>
            <a:ext cx="965835" cy="523240"/>
          </a:xfrm>
          <a:prstGeom prst="rect">
            <a:avLst/>
          </a:prstGeom>
        </p:spPr>
      </p:pic>
    </p:spTree>
    <p:extLst>
      <p:ext uri="{BB962C8B-B14F-4D97-AF65-F5344CB8AC3E}">
        <p14:creationId xmlns:p14="http://schemas.microsoft.com/office/powerpoint/2010/main" val="416392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FE8E0"/>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A3859C1-9E90-6C2D-A12C-4A2A8527D161}"/>
              </a:ext>
            </a:extLst>
          </p:cNvPr>
          <p:cNvSpPr/>
          <p:nvPr/>
        </p:nvSpPr>
        <p:spPr>
          <a:xfrm>
            <a:off x="0" y="0"/>
            <a:ext cx="12192000" cy="1520190"/>
          </a:xfrm>
          <a:prstGeom prst="rect">
            <a:avLst/>
          </a:prstGeom>
          <a:solidFill>
            <a:srgbClr val="0E0E1E"/>
          </a:solidFill>
          <a:ln>
            <a:noFill/>
          </a:ln>
        </p:spPr>
        <p:style>
          <a:lnRef idx="2">
            <a:schemeClr val="accent1">
              <a:shade val="15000"/>
            </a:schemeClr>
          </a:lnRef>
          <a:fillRef idx="1">
            <a:schemeClr val="accent1"/>
          </a:fillRef>
          <a:effectRef idx="0">
            <a:schemeClr val="accent1"/>
          </a:effectRef>
          <a:fontRef idx="minor">
            <a:schemeClr val="lt1"/>
          </a:fontRef>
        </p:style>
        <p:txBody>
          <a:bodyPr lIns="90000" rtlCol="0" anchor="ctr"/>
          <a:lstStyle/>
          <a:p>
            <a:pPr algn="ctr"/>
            <a:endParaRPr lang="en-US"/>
          </a:p>
        </p:txBody>
      </p:sp>
      <p:pic>
        <p:nvPicPr>
          <p:cNvPr id="2" name="Picture 1" descr="A black and white logo&#10;&#10;Description automatically generated with low confidence">
            <a:extLst>
              <a:ext uri="{FF2B5EF4-FFF2-40B4-BE49-F238E27FC236}">
                <a16:creationId xmlns:a16="http://schemas.microsoft.com/office/drawing/2014/main" id="{E4A5C6F8-FF5A-F776-3DE7-193E3D423A79}"/>
              </a:ext>
            </a:extLst>
          </p:cNvPr>
          <p:cNvPicPr>
            <a:picLocks noChangeAspect="1"/>
          </p:cNvPicPr>
          <p:nvPr/>
        </p:nvPicPr>
        <p:blipFill>
          <a:blip r:embed="rId3"/>
          <a:stretch>
            <a:fillRect/>
          </a:stretch>
        </p:blipFill>
        <p:spPr>
          <a:xfrm>
            <a:off x="10005605" y="392375"/>
            <a:ext cx="1630686" cy="735439"/>
          </a:xfrm>
          <a:prstGeom prst="rect">
            <a:avLst/>
          </a:prstGeom>
        </p:spPr>
      </p:pic>
      <p:sp>
        <p:nvSpPr>
          <p:cNvPr id="8" name="TextBox 7">
            <a:extLst>
              <a:ext uri="{FF2B5EF4-FFF2-40B4-BE49-F238E27FC236}">
                <a16:creationId xmlns:a16="http://schemas.microsoft.com/office/drawing/2014/main" id="{4AC29527-CDDF-D8BF-2313-4ADBC204EC37}"/>
              </a:ext>
            </a:extLst>
          </p:cNvPr>
          <p:cNvSpPr txBox="1"/>
          <p:nvPr/>
        </p:nvSpPr>
        <p:spPr>
          <a:xfrm>
            <a:off x="224170" y="429339"/>
            <a:ext cx="9667699" cy="769441"/>
          </a:xfrm>
          <a:prstGeom prst="rect">
            <a:avLst/>
          </a:prstGeom>
          <a:noFill/>
        </p:spPr>
        <p:txBody>
          <a:bodyPr wrap="square" lIns="91440" tIns="45720" rIns="91440" bIns="45720" rtlCol="0" anchor="t">
            <a:spAutoFit/>
          </a:bodyPr>
          <a:lstStyle/>
          <a:p>
            <a:r>
              <a:rPr lang="en-US" sz="4400" b="1" spc="-150">
                <a:solidFill>
                  <a:srgbClr val="F0E8E0"/>
                </a:solidFill>
                <a:latin typeface="Work Sans"/>
              </a:rPr>
              <a:t>What did students find helpful?</a:t>
            </a:r>
          </a:p>
        </p:txBody>
      </p:sp>
      <p:sp>
        <p:nvSpPr>
          <p:cNvPr id="9" name="TextBox 8">
            <a:extLst>
              <a:ext uri="{FF2B5EF4-FFF2-40B4-BE49-F238E27FC236}">
                <a16:creationId xmlns:a16="http://schemas.microsoft.com/office/drawing/2014/main" id="{2B9C5D3B-B75E-D5C7-425C-EDA651A5CBE2}"/>
              </a:ext>
            </a:extLst>
          </p:cNvPr>
          <p:cNvSpPr txBox="1"/>
          <p:nvPr/>
        </p:nvSpPr>
        <p:spPr>
          <a:xfrm>
            <a:off x="329186" y="1748537"/>
            <a:ext cx="11582523" cy="3354765"/>
          </a:xfrm>
          <a:prstGeom prst="rect">
            <a:avLst/>
          </a:prstGeom>
          <a:noFill/>
        </p:spPr>
        <p:txBody>
          <a:bodyPr wrap="square" lIns="91440" tIns="45720" rIns="91440" bIns="45720" anchor="t">
            <a:spAutoFit/>
          </a:bodyPr>
          <a:lstStyle/>
          <a:p>
            <a:r>
              <a:rPr lang="en-GB" sz="1600" b="1">
                <a:highlight>
                  <a:srgbClr val="EFE8E0"/>
                </a:highlight>
                <a:latin typeface="Work Sans"/>
                <a:ea typeface="Calibri Light"/>
                <a:cs typeface="Arial"/>
              </a:rPr>
              <a:t>Connectors</a:t>
            </a:r>
            <a:r>
              <a:rPr lang="en-GB" sz="1600">
                <a:highlight>
                  <a:srgbClr val="EFE8E0"/>
                </a:highlight>
                <a:latin typeface="Work Sans"/>
                <a:ea typeface="Calibri Light"/>
                <a:cs typeface="Arial"/>
              </a:rPr>
              <a:t> - all students have been positive about their Connector – commenting on them being friendly, calm, approachable. Several students have commented that they really enjoyed meeting their Connector. One comment that they were pleased the Connector was a student. Comment: the students who help are “the best part.”  </a:t>
            </a:r>
          </a:p>
          <a:p>
            <a:endParaRPr lang="en-GB">
              <a:highlight>
                <a:srgbClr val="FFFFFF"/>
              </a:highlight>
              <a:latin typeface="Calibri"/>
              <a:ea typeface="Calibri Light"/>
              <a:cs typeface="Arial"/>
            </a:endParaRPr>
          </a:p>
          <a:p>
            <a:endParaRPr lang="en-GB">
              <a:highlight>
                <a:srgbClr val="FFFFFF"/>
              </a:highlight>
              <a:latin typeface="Calibri"/>
              <a:ea typeface="Calibri Light"/>
              <a:cs typeface="Arial"/>
            </a:endParaRPr>
          </a:p>
          <a:p>
            <a:endParaRPr lang="en-GB" b="1">
              <a:highlight>
                <a:srgbClr val="FFFFFF"/>
              </a:highlight>
              <a:latin typeface="Calibri"/>
              <a:ea typeface="Calibri Light"/>
              <a:cs typeface="Arial"/>
            </a:endParaRPr>
          </a:p>
          <a:p>
            <a:endParaRPr lang="en-GB">
              <a:highlight>
                <a:srgbClr val="FFFFFF"/>
              </a:highlight>
              <a:latin typeface="Calibri"/>
              <a:ea typeface="Calibri Light"/>
              <a:cs typeface="Arial"/>
            </a:endParaRPr>
          </a:p>
          <a:p>
            <a:endParaRPr lang="en-GB" b="1">
              <a:highlight>
                <a:srgbClr val="FFFFFF"/>
              </a:highlight>
              <a:latin typeface="Calibri"/>
              <a:ea typeface="Calibri Light"/>
              <a:cs typeface="Arial"/>
            </a:endParaRPr>
          </a:p>
          <a:p>
            <a:endParaRPr lang="en-GB">
              <a:highlight>
                <a:srgbClr val="FFFFFF"/>
              </a:highlight>
              <a:latin typeface="Calibri"/>
              <a:ea typeface="Calibri Light"/>
              <a:cs typeface="Arial"/>
            </a:endParaRPr>
          </a:p>
          <a:p>
            <a:endParaRPr lang="en-GB" sz="1600">
              <a:highlight>
                <a:srgbClr val="FFFFFF"/>
              </a:highlight>
              <a:latin typeface="Calibri Light"/>
              <a:ea typeface="Calibri Light"/>
              <a:cs typeface="Arial"/>
            </a:endParaRPr>
          </a:p>
          <a:p>
            <a:endParaRPr lang="en-GB" sz="1600">
              <a:latin typeface="Calibri Light"/>
              <a:ea typeface="Calibri Light"/>
            </a:endParaRPr>
          </a:p>
        </p:txBody>
      </p:sp>
      <p:sp>
        <p:nvSpPr>
          <p:cNvPr id="5" name="TextBox 4">
            <a:extLst>
              <a:ext uri="{FF2B5EF4-FFF2-40B4-BE49-F238E27FC236}">
                <a16:creationId xmlns:a16="http://schemas.microsoft.com/office/drawing/2014/main" id="{BDCCDE36-9877-3713-B86B-6CB43820E3AE}"/>
              </a:ext>
            </a:extLst>
          </p:cNvPr>
          <p:cNvSpPr txBox="1"/>
          <p:nvPr/>
        </p:nvSpPr>
        <p:spPr>
          <a:xfrm>
            <a:off x="-147845" y="2651234"/>
            <a:ext cx="11490960"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lvl="1"/>
            <a:r>
              <a:rPr lang="en-GB" sz="1600" b="1">
                <a:highlight>
                  <a:srgbClr val="EFE8E0"/>
                </a:highlight>
                <a:latin typeface="Work Sans"/>
                <a:cs typeface="Calibri"/>
              </a:rPr>
              <a:t>Method of contact (via Teams or face to face). </a:t>
            </a:r>
            <a:r>
              <a:rPr lang="en-GB" sz="1600">
                <a:highlight>
                  <a:srgbClr val="EFE8E0"/>
                </a:highlight>
                <a:latin typeface="Work Sans"/>
                <a:cs typeface="Calibri"/>
              </a:rPr>
              <a:t>Several students have commented that messaging on Teams has been helpful. One students liked being prompted on messages about what was going on. -Another student said the most useful thing was their Connector ‘checking on her’ and gave her a chance to share her emotions about how she was feeling.  </a:t>
            </a:r>
            <a:endParaRPr lang="en-US" sz="1600">
              <a:highlight>
                <a:srgbClr val="EFE8E0"/>
              </a:highlight>
              <a:latin typeface="Work Sans"/>
              <a:ea typeface="Calibri" panose="020F0502020204030204"/>
              <a:cs typeface="Calibri" panose="020F0502020204030204"/>
            </a:endParaRPr>
          </a:p>
        </p:txBody>
      </p:sp>
      <p:sp>
        <p:nvSpPr>
          <p:cNvPr id="6" name="TextBox 5">
            <a:extLst>
              <a:ext uri="{FF2B5EF4-FFF2-40B4-BE49-F238E27FC236}">
                <a16:creationId xmlns:a16="http://schemas.microsoft.com/office/drawing/2014/main" id="{BEF6BA1C-13F0-E34A-289B-FB5D40007A70}"/>
              </a:ext>
            </a:extLst>
          </p:cNvPr>
          <p:cNvSpPr txBox="1"/>
          <p:nvPr/>
        </p:nvSpPr>
        <p:spPr>
          <a:xfrm>
            <a:off x="325120" y="3732694"/>
            <a:ext cx="11490960"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b="1">
                <a:highlight>
                  <a:srgbClr val="EFE8E0"/>
                </a:highlight>
                <a:latin typeface="Work Sans"/>
                <a:cs typeface="Calibri"/>
              </a:rPr>
              <a:t>Finding activities</a:t>
            </a:r>
            <a:r>
              <a:rPr lang="en-GB" sz="1600">
                <a:highlight>
                  <a:srgbClr val="EFE8E0"/>
                </a:highlight>
                <a:latin typeface="Work Sans"/>
                <a:cs typeface="Calibri"/>
              </a:rPr>
              <a:t> - 10 students have made comments about it being helpful to have someone that finds activities for them, having a list to choose from has been helpful, having a list based on interest was helpful, having activities ‘isolated things down’ for him which made things easier to choose, helping them to find what was available, that their Connector has gone out of their way to find activities. One student felt their Connector found things that they wouldn’t of been able to. Comment: The most useful thing was all the information about what was available and what the SU had on offer. </a:t>
            </a:r>
            <a:endParaRPr lang="en-US" sz="1600">
              <a:highlight>
                <a:srgbClr val="EFE8E0"/>
              </a:highlight>
              <a:latin typeface="Work Sans"/>
            </a:endParaRPr>
          </a:p>
        </p:txBody>
      </p:sp>
      <p:sp>
        <p:nvSpPr>
          <p:cNvPr id="7" name="TextBox 6">
            <a:extLst>
              <a:ext uri="{FF2B5EF4-FFF2-40B4-BE49-F238E27FC236}">
                <a16:creationId xmlns:a16="http://schemas.microsoft.com/office/drawing/2014/main" id="{FB8BCB90-96DF-060C-9B7F-A6AB4B1FDA2A}"/>
              </a:ext>
            </a:extLst>
          </p:cNvPr>
          <p:cNvSpPr txBox="1"/>
          <p:nvPr/>
        </p:nvSpPr>
        <p:spPr>
          <a:xfrm>
            <a:off x="333498" y="5101218"/>
            <a:ext cx="11856720" cy="135421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GB">
              <a:highlight>
                <a:srgbClr val="EFE8E0"/>
              </a:highlight>
              <a:latin typeface="Work Sans"/>
              <a:ea typeface="Calibri"/>
              <a:cs typeface="Calibri"/>
            </a:endParaRPr>
          </a:p>
          <a:p>
            <a:r>
              <a:rPr lang="en-GB" sz="1600" b="1">
                <a:highlight>
                  <a:srgbClr val="EFE8E0"/>
                </a:highlight>
                <a:latin typeface="Work Sans"/>
                <a:cs typeface="Calibri"/>
              </a:rPr>
              <a:t>Going to activities with their connector </a:t>
            </a:r>
            <a:endParaRPr lang="en-US" sz="1600">
              <a:highlight>
                <a:srgbClr val="EFE8E0"/>
              </a:highlight>
              <a:latin typeface="Work Sans"/>
              <a:ea typeface="Calibri"/>
              <a:cs typeface="Calibri"/>
            </a:endParaRPr>
          </a:p>
          <a:p>
            <a:r>
              <a:rPr lang="en-GB" sz="1600">
                <a:highlight>
                  <a:srgbClr val="EFE8E0"/>
                </a:highlight>
                <a:latin typeface="Work Sans"/>
                <a:cs typeface="Calibri"/>
              </a:rPr>
              <a:t>Not all students went to activities with their Connector. Many only had contact over Teams messaging. One student who went to  with connector commented that it made him feel less alone. Without this he may not have gone. Someone else commented that having a connector there at a sports activity helped.</a:t>
            </a:r>
            <a:endParaRPr lang="en-US" sz="1600">
              <a:highlight>
                <a:srgbClr val="EFE8E0"/>
              </a:highlight>
              <a:latin typeface="Work Sans"/>
            </a:endParaRPr>
          </a:p>
        </p:txBody>
      </p:sp>
      <p:pic>
        <p:nvPicPr>
          <p:cNvPr id="11" name="Picture 10" descr="A pink text on a black background&#10;&#10;Description automatically generated">
            <a:extLst>
              <a:ext uri="{FF2B5EF4-FFF2-40B4-BE49-F238E27FC236}">
                <a16:creationId xmlns:a16="http://schemas.microsoft.com/office/drawing/2014/main" id="{502D9C55-AA64-1EA2-8BCA-8841D2A97D5D}"/>
              </a:ext>
            </a:extLst>
          </p:cNvPr>
          <p:cNvPicPr>
            <a:picLocks noChangeAspect="1"/>
          </p:cNvPicPr>
          <p:nvPr/>
        </p:nvPicPr>
        <p:blipFill>
          <a:blip r:embed="rId4"/>
          <a:stretch>
            <a:fillRect/>
          </a:stretch>
        </p:blipFill>
        <p:spPr>
          <a:xfrm>
            <a:off x="8940482" y="546100"/>
            <a:ext cx="965835" cy="523240"/>
          </a:xfrm>
          <a:prstGeom prst="rect">
            <a:avLst/>
          </a:prstGeom>
        </p:spPr>
      </p:pic>
    </p:spTree>
    <p:extLst>
      <p:ext uri="{BB962C8B-B14F-4D97-AF65-F5344CB8AC3E}">
        <p14:creationId xmlns:p14="http://schemas.microsoft.com/office/powerpoint/2010/main" val="2563760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FE8E0"/>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A3859C1-9E90-6C2D-A12C-4A2A8527D161}"/>
              </a:ext>
            </a:extLst>
          </p:cNvPr>
          <p:cNvSpPr/>
          <p:nvPr/>
        </p:nvSpPr>
        <p:spPr>
          <a:xfrm>
            <a:off x="0" y="0"/>
            <a:ext cx="12192000" cy="1520190"/>
          </a:xfrm>
          <a:prstGeom prst="rect">
            <a:avLst/>
          </a:prstGeom>
          <a:solidFill>
            <a:srgbClr val="0E0E1E"/>
          </a:solidFill>
          <a:ln>
            <a:noFill/>
          </a:ln>
        </p:spPr>
        <p:style>
          <a:lnRef idx="2">
            <a:schemeClr val="accent1">
              <a:shade val="15000"/>
            </a:schemeClr>
          </a:lnRef>
          <a:fillRef idx="1">
            <a:schemeClr val="accent1"/>
          </a:fillRef>
          <a:effectRef idx="0">
            <a:schemeClr val="accent1"/>
          </a:effectRef>
          <a:fontRef idx="minor">
            <a:schemeClr val="lt1"/>
          </a:fontRef>
        </p:style>
        <p:txBody>
          <a:bodyPr lIns="90000" rtlCol="0" anchor="ctr"/>
          <a:lstStyle/>
          <a:p>
            <a:pPr algn="ctr"/>
            <a:endParaRPr lang="en-US"/>
          </a:p>
        </p:txBody>
      </p:sp>
      <p:pic>
        <p:nvPicPr>
          <p:cNvPr id="2" name="Picture 1" descr="A black and white logo&#10;&#10;Description automatically generated with low confidence">
            <a:extLst>
              <a:ext uri="{FF2B5EF4-FFF2-40B4-BE49-F238E27FC236}">
                <a16:creationId xmlns:a16="http://schemas.microsoft.com/office/drawing/2014/main" id="{E4A5C6F8-FF5A-F776-3DE7-193E3D423A79}"/>
              </a:ext>
            </a:extLst>
          </p:cNvPr>
          <p:cNvPicPr>
            <a:picLocks noChangeAspect="1"/>
          </p:cNvPicPr>
          <p:nvPr/>
        </p:nvPicPr>
        <p:blipFill>
          <a:blip r:embed="rId3"/>
          <a:stretch>
            <a:fillRect/>
          </a:stretch>
        </p:blipFill>
        <p:spPr>
          <a:xfrm>
            <a:off x="10005605" y="392375"/>
            <a:ext cx="1630686" cy="735439"/>
          </a:xfrm>
          <a:prstGeom prst="rect">
            <a:avLst/>
          </a:prstGeom>
        </p:spPr>
      </p:pic>
      <p:sp>
        <p:nvSpPr>
          <p:cNvPr id="8" name="TextBox 7">
            <a:extLst>
              <a:ext uri="{FF2B5EF4-FFF2-40B4-BE49-F238E27FC236}">
                <a16:creationId xmlns:a16="http://schemas.microsoft.com/office/drawing/2014/main" id="{4AC29527-CDDF-D8BF-2313-4ADBC204EC37}"/>
              </a:ext>
            </a:extLst>
          </p:cNvPr>
          <p:cNvSpPr txBox="1"/>
          <p:nvPr/>
        </p:nvSpPr>
        <p:spPr>
          <a:xfrm>
            <a:off x="168953" y="396208"/>
            <a:ext cx="9667699" cy="769441"/>
          </a:xfrm>
          <a:prstGeom prst="rect">
            <a:avLst/>
          </a:prstGeom>
          <a:noFill/>
        </p:spPr>
        <p:txBody>
          <a:bodyPr wrap="square" lIns="91440" tIns="45720" rIns="91440" bIns="45720" rtlCol="0" anchor="t">
            <a:spAutoFit/>
          </a:bodyPr>
          <a:lstStyle/>
          <a:p>
            <a:r>
              <a:rPr lang="en-US" sz="4400" b="1" spc="-150">
                <a:solidFill>
                  <a:srgbClr val="F0E8E0"/>
                </a:solidFill>
                <a:latin typeface="Work Sans"/>
              </a:rPr>
              <a:t>What did students find helpful?</a:t>
            </a:r>
          </a:p>
        </p:txBody>
      </p:sp>
      <p:sp>
        <p:nvSpPr>
          <p:cNvPr id="9" name="TextBox 8">
            <a:extLst>
              <a:ext uri="{FF2B5EF4-FFF2-40B4-BE49-F238E27FC236}">
                <a16:creationId xmlns:a16="http://schemas.microsoft.com/office/drawing/2014/main" id="{2B9C5D3B-B75E-D5C7-425C-EDA651A5CBE2}"/>
              </a:ext>
            </a:extLst>
          </p:cNvPr>
          <p:cNvSpPr txBox="1"/>
          <p:nvPr/>
        </p:nvSpPr>
        <p:spPr>
          <a:xfrm>
            <a:off x="341168" y="1055007"/>
            <a:ext cx="11511403" cy="5109091"/>
          </a:xfrm>
          <a:prstGeom prst="rect">
            <a:avLst/>
          </a:prstGeom>
          <a:noFill/>
        </p:spPr>
        <p:txBody>
          <a:bodyPr wrap="square" lIns="91440" tIns="45720" rIns="91440" bIns="45720" anchor="t">
            <a:spAutoFit/>
          </a:bodyPr>
          <a:lstStyle/>
          <a:p>
            <a:endParaRPr lang="en-GB" sz="2200">
              <a:highlight>
                <a:srgbClr val="EFE8E0"/>
              </a:highlight>
              <a:latin typeface="Calibri Light"/>
              <a:ea typeface="Calibri Light"/>
              <a:cs typeface="Arial"/>
            </a:endParaRPr>
          </a:p>
          <a:p>
            <a:pPr marL="342900" indent="-342900">
              <a:buFont typeface="Arial"/>
              <a:buChar char="•"/>
            </a:pPr>
            <a:endParaRPr lang="en-GB" sz="2200">
              <a:highlight>
                <a:srgbClr val="EFE8E0"/>
              </a:highlight>
              <a:latin typeface="Work Sans"/>
              <a:ea typeface="Calibri Light"/>
              <a:cs typeface="Arial"/>
            </a:endParaRPr>
          </a:p>
          <a:p>
            <a:pPr marL="342900" indent="-342900">
              <a:buFont typeface="Arial"/>
              <a:buChar char="•"/>
            </a:pPr>
            <a:endParaRPr lang="en-GB" sz="2200" b="1">
              <a:highlight>
                <a:srgbClr val="EFE8E0"/>
              </a:highlight>
              <a:latin typeface="Work Sans"/>
              <a:ea typeface="Calibri Light"/>
              <a:cs typeface="Arial"/>
            </a:endParaRPr>
          </a:p>
          <a:p>
            <a:pPr marL="342900" indent="-342900">
              <a:buFont typeface="Arial"/>
              <a:buChar char="•"/>
            </a:pPr>
            <a:r>
              <a:rPr lang="en-GB" sz="2200">
                <a:highlight>
                  <a:srgbClr val="EFE8E0"/>
                </a:highlight>
                <a:latin typeface="Work Sans"/>
                <a:ea typeface="Calibri Light"/>
                <a:cs typeface="Calibri Light"/>
              </a:rPr>
              <a:t>Mostly having somebody else to push to try new things.</a:t>
            </a:r>
            <a:endParaRPr lang="en-US" sz="2200">
              <a:highlight>
                <a:srgbClr val="EFE8E0"/>
              </a:highlight>
              <a:latin typeface="Work Sans"/>
              <a:ea typeface="Calibri Light"/>
              <a:cs typeface="Calibri Light"/>
            </a:endParaRPr>
          </a:p>
          <a:p>
            <a:pPr marL="342900" indent="-342900">
              <a:buFont typeface="Arial"/>
              <a:buChar char="•"/>
            </a:pPr>
            <a:endParaRPr lang="en-US" sz="2200">
              <a:highlight>
                <a:srgbClr val="EFE8E0"/>
              </a:highlight>
              <a:latin typeface="Work Sans"/>
              <a:ea typeface="Calibri Light"/>
              <a:cs typeface="Calibri Light"/>
            </a:endParaRPr>
          </a:p>
          <a:p>
            <a:pPr marL="342900" indent="-342900">
              <a:buFont typeface="Arial"/>
              <a:buChar char="•"/>
            </a:pPr>
            <a:r>
              <a:rPr lang="en-GB" sz="2200">
                <a:highlight>
                  <a:srgbClr val="EFE8E0"/>
                </a:highlight>
                <a:latin typeface="Work Sans"/>
                <a:ea typeface="Calibri Light"/>
                <a:cs typeface="Arial"/>
              </a:rPr>
              <a:t>“It’s really great – especially for students far away from home. I hope students take this opportunity. It’s a very good initiative.” </a:t>
            </a:r>
            <a:endParaRPr lang="en-GB" sz="2200">
              <a:highlight>
                <a:srgbClr val="EFE8E0"/>
              </a:highlight>
              <a:latin typeface="Work Sans"/>
              <a:ea typeface="Calibri Light"/>
              <a:cs typeface="Calibri Light"/>
            </a:endParaRPr>
          </a:p>
          <a:p>
            <a:pPr marL="342900" indent="-342900">
              <a:buFont typeface="Arial"/>
              <a:buChar char="•"/>
            </a:pPr>
            <a:endParaRPr lang="en-GB" sz="2200">
              <a:highlight>
                <a:srgbClr val="EFE8E0"/>
              </a:highlight>
              <a:latin typeface="Work Sans"/>
              <a:ea typeface="Calibri Light"/>
              <a:cs typeface="Arial"/>
            </a:endParaRPr>
          </a:p>
          <a:p>
            <a:pPr marL="342900" indent="-342900">
              <a:buFont typeface="Arial"/>
              <a:buChar char="•"/>
            </a:pPr>
            <a:r>
              <a:rPr lang="en-GB" sz="2200">
                <a:highlight>
                  <a:srgbClr val="EFE8E0"/>
                </a:highlight>
                <a:latin typeface="Work Sans"/>
                <a:ea typeface="Calibri Light"/>
                <a:cs typeface="Arial"/>
              </a:rPr>
              <a:t>He said that he’d found the social connect service really helpful to meet some ‘normal’ people and he feels much more connected to people now. </a:t>
            </a:r>
            <a:endParaRPr lang="en-GB" sz="2200">
              <a:highlight>
                <a:srgbClr val="EFE8E0"/>
              </a:highlight>
              <a:latin typeface="Work Sans"/>
              <a:ea typeface="Calibri Light"/>
              <a:cs typeface="Calibri Light"/>
            </a:endParaRPr>
          </a:p>
          <a:p>
            <a:pPr marL="342900" indent="-342900">
              <a:buFont typeface="Arial"/>
              <a:buChar char="•"/>
            </a:pPr>
            <a:endParaRPr lang="en-GB" sz="2200">
              <a:highlight>
                <a:srgbClr val="EFE8E0"/>
              </a:highlight>
              <a:latin typeface="Work Sans"/>
              <a:ea typeface="Calibri Light"/>
              <a:cs typeface="Arial"/>
            </a:endParaRPr>
          </a:p>
          <a:p>
            <a:pPr marL="342900" indent="-342900">
              <a:buFont typeface="Arial"/>
              <a:buChar char="•"/>
            </a:pPr>
            <a:r>
              <a:rPr lang="en-GB" sz="2200">
                <a:highlight>
                  <a:srgbClr val="EFE8E0"/>
                </a:highlight>
                <a:latin typeface="Work Sans"/>
                <a:ea typeface="Calibri Light"/>
                <a:cs typeface="Arial"/>
              </a:rPr>
              <a:t>"More confident doing things by myself. Went to badminton. Having Connector there helped."</a:t>
            </a:r>
            <a:endParaRPr lang="en-GB" sz="2200">
              <a:highlight>
                <a:srgbClr val="EFE8E0"/>
              </a:highlight>
              <a:latin typeface="Work Sans"/>
              <a:ea typeface="Calibri Light"/>
              <a:cs typeface="Calibri"/>
            </a:endParaRPr>
          </a:p>
          <a:p>
            <a:endParaRPr lang="en-GB" sz="2200">
              <a:highlight>
                <a:srgbClr val="FFFFFF"/>
              </a:highlight>
              <a:latin typeface="Arial"/>
              <a:cs typeface="Arial"/>
            </a:endParaRPr>
          </a:p>
          <a:p>
            <a:endParaRPr lang="en-GB" sz="1800">
              <a:highlight>
                <a:srgbClr val="FFFFFF"/>
              </a:highlight>
              <a:ea typeface="Calibri"/>
              <a:cs typeface="Calibri"/>
            </a:endParaRPr>
          </a:p>
        </p:txBody>
      </p:sp>
      <p:pic>
        <p:nvPicPr>
          <p:cNvPr id="5" name="Picture 4" descr="A pink text on a black background&#10;&#10;Description automatically generated">
            <a:extLst>
              <a:ext uri="{FF2B5EF4-FFF2-40B4-BE49-F238E27FC236}">
                <a16:creationId xmlns:a16="http://schemas.microsoft.com/office/drawing/2014/main" id="{847AC17B-E725-7888-49B8-A93A3B5816DA}"/>
              </a:ext>
            </a:extLst>
          </p:cNvPr>
          <p:cNvPicPr>
            <a:picLocks noChangeAspect="1"/>
          </p:cNvPicPr>
          <p:nvPr/>
        </p:nvPicPr>
        <p:blipFill>
          <a:blip r:embed="rId4"/>
          <a:stretch>
            <a:fillRect/>
          </a:stretch>
        </p:blipFill>
        <p:spPr>
          <a:xfrm>
            <a:off x="8869362" y="505460"/>
            <a:ext cx="965835" cy="523240"/>
          </a:xfrm>
          <a:prstGeom prst="rect">
            <a:avLst/>
          </a:prstGeom>
        </p:spPr>
      </p:pic>
    </p:spTree>
    <p:extLst>
      <p:ext uri="{BB962C8B-B14F-4D97-AF65-F5344CB8AC3E}">
        <p14:creationId xmlns:p14="http://schemas.microsoft.com/office/powerpoint/2010/main" val="3825126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FE8E0"/>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A3859C1-9E90-6C2D-A12C-4A2A8527D161}"/>
              </a:ext>
            </a:extLst>
          </p:cNvPr>
          <p:cNvSpPr/>
          <p:nvPr/>
        </p:nvSpPr>
        <p:spPr>
          <a:xfrm>
            <a:off x="0" y="0"/>
            <a:ext cx="12192000" cy="1520190"/>
          </a:xfrm>
          <a:prstGeom prst="rect">
            <a:avLst/>
          </a:prstGeom>
          <a:solidFill>
            <a:srgbClr val="0E0E1E"/>
          </a:solidFill>
          <a:ln>
            <a:noFill/>
          </a:ln>
        </p:spPr>
        <p:style>
          <a:lnRef idx="2">
            <a:schemeClr val="accent1">
              <a:shade val="15000"/>
            </a:schemeClr>
          </a:lnRef>
          <a:fillRef idx="1">
            <a:schemeClr val="accent1"/>
          </a:fillRef>
          <a:effectRef idx="0">
            <a:schemeClr val="accent1"/>
          </a:effectRef>
          <a:fontRef idx="minor">
            <a:schemeClr val="lt1"/>
          </a:fontRef>
        </p:style>
        <p:txBody>
          <a:bodyPr lIns="90000" rtlCol="0" anchor="ctr"/>
          <a:lstStyle/>
          <a:p>
            <a:pPr algn="ctr"/>
            <a:endParaRPr lang="en-US"/>
          </a:p>
        </p:txBody>
      </p:sp>
      <p:pic>
        <p:nvPicPr>
          <p:cNvPr id="2" name="Picture 1" descr="A black and white logo&#10;&#10;Description automatically generated with low confidence">
            <a:extLst>
              <a:ext uri="{FF2B5EF4-FFF2-40B4-BE49-F238E27FC236}">
                <a16:creationId xmlns:a16="http://schemas.microsoft.com/office/drawing/2014/main" id="{E4A5C6F8-FF5A-F776-3DE7-193E3D423A79}"/>
              </a:ext>
            </a:extLst>
          </p:cNvPr>
          <p:cNvPicPr>
            <a:picLocks noChangeAspect="1"/>
          </p:cNvPicPr>
          <p:nvPr/>
        </p:nvPicPr>
        <p:blipFill>
          <a:blip r:embed="rId3"/>
          <a:stretch>
            <a:fillRect/>
          </a:stretch>
        </p:blipFill>
        <p:spPr>
          <a:xfrm>
            <a:off x="10005605" y="392375"/>
            <a:ext cx="1630686" cy="735439"/>
          </a:xfrm>
          <a:prstGeom prst="rect">
            <a:avLst/>
          </a:prstGeom>
        </p:spPr>
      </p:pic>
      <p:sp>
        <p:nvSpPr>
          <p:cNvPr id="8" name="TextBox 7">
            <a:extLst>
              <a:ext uri="{FF2B5EF4-FFF2-40B4-BE49-F238E27FC236}">
                <a16:creationId xmlns:a16="http://schemas.microsoft.com/office/drawing/2014/main" id="{4AC29527-CDDF-D8BF-2313-4ADBC204EC37}"/>
              </a:ext>
            </a:extLst>
          </p:cNvPr>
          <p:cNvSpPr txBox="1"/>
          <p:nvPr/>
        </p:nvSpPr>
        <p:spPr>
          <a:xfrm>
            <a:off x="168953" y="296817"/>
            <a:ext cx="9667699" cy="830997"/>
          </a:xfrm>
          <a:prstGeom prst="rect">
            <a:avLst/>
          </a:prstGeom>
          <a:noFill/>
        </p:spPr>
        <p:txBody>
          <a:bodyPr wrap="square" lIns="91440" tIns="45720" rIns="91440" bIns="45720" rtlCol="0" anchor="t">
            <a:spAutoFit/>
          </a:bodyPr>
          <a:lstStyle/>
          <a:p>
            <a:r>
              <a:rPr lang="en-US" sz="4800" b="1" spc="-150">
                <a:solidFill>
                  <a:srgbClr val="F0E8E0"/>
                </a:solidFill>
              </a:rPr>
              <a:t>Positive Student Job Opportunity</a:t>
            </a:r>
          </a:p>
        </p:txBody>
      </p:sp>
      <p:sp>
        <p:nvSpPr>
          <p:cNvPr id="5" name="TextBox 4">
            <a:extLst>
              <a:ext uri="{FF2B5EF4-FFF2-40B4-BE49-F238E27FC236}">
                <a16:creationId xmlns:a16="http://schemas.microsoft.com/office/drawing/2014/main" id="{84711C58-BBAA-5700-4894-4B452121A389}"/>
              </a:ext>
            </a:extLst>
          </p:cNvPr>
          <p:cNvSpPr txBox="1"/>
          <p:nvPr/>
        </p:nvSpPr>
        <p:spPr>
          <a:xfrm>
            <a:off x="168777" y="1715496"/>
            <a:ext cx="12028294" cy="5847755"/>
          </a:xfrm>
          <a:prstGeom prst="rect">
            <a:avLst/>
          </a:prstGeom>
          <a:noFill/>
        </p:spPr>
        <p:txBody>
          <a:bodyPr wrap="square" lIns="91440" tIns="45720" rIns="91440" bIns="45720" anchor="t">
            <a:spAutoFit/>
          </a:bodyPr>
          <a:lstStyle/>
          <a:p>
            <a:r>
              <a:rPr lang="en-GB" sz="2000" b="1">
                <a:highlight>
                  <a:srgbClr val="EFE8E0"/>
                </a:highlight>
                <a:latin typeface="Work Sans"/>
                <a:cs typeface="Calibri"/>
              </a:rPr>
              <a:t>Skills which Connectors says they have gained:</a:t>
            </a:r>
            <a:endParaRPr lang="en-GB" sz="2000" b="1">
              <a:highlight>
                <a:srgbClr val="EFE8E0"/>
              </a:highlight>
              <a:latin typeface="Work Sans"/>
              <a:ea typeface="Calibri"/>
              <a:cs typeface="Calibri"/>
            </a:endParaRPr>
          </a:p>
          <a:p>
            <a:pPr marL="342900" indent="-342900">
              <a:buFont typeface="Arial"/>
              <a:buChar char="•"/>
            </a:pPr>
            <a:r>
              <a:rPr lang="en-GB" sz="2000">
                <a:highlight>
                  <a:srgbClr val="EFE8E0"/>
                </a:highlight>
                <a:latin typeface="Work Sans"/>
                <a:cs typeface="Calibri"/>
              </a:rPr>
              <a:t>speaking to different people – improved communication and interpersonal skills</a:t>
            </a:r>
            <a:endParaRPr lang="en-GB" sz="2000">
              <a:highlight>
                <a:srgbClr val="EFE8E0"/>
              </a:highlight>
              <a:latin typeface="Work Sans"/>
              <a:ea typeface="Calibri"/>
              <a:cs typeface="Calibri"/>
            </a:endParaRPr>
          </a:p>
          <a:p>
            <a:pPr marL="342900" indent="-342900">
              <a:buFont typeface="Arial"/>
              <a:buChar char="•"/>
            </a:pPr>
            <a:r>
              <a:rPr lang="en-GB" sz="2000">
                <a:highlight>
                  <a:srgbClr val="EFE8E0"/>
                </a:highlight>
                <a:latin typeface="Work Sans"/>
                <a:cs typeface="Calibri"/>
              </a:rPr>
              <a:t>taking leadership of situations</a:t>
            </a:r>
            <a:endParaRPr lang="en-GB" sz="2000">
              <a:highlight>
                <a:srgbClr val="EFE8E0"/>
              </a:highlight>
              <a:latin typeface="Work Sans"/>
              <a:ea typeface="Calibri"/>
              <a:cs typeface="Calibri"/>
            </a:endParaRPr>
          </a:p>
          <a:p>
            <a:pPr marL="342900" indent="-342900">
              <a:buFont typeface="Arial"/>
              <a:buChar char="•"/>
            </a:pPr>
            <a:r>
              <a:rPr lang="en-GB" sz="2000">
                <a:highlight>
                  <a:srgbClr val="EFE8E0"/>
                </a:highlight>
                <a:latin typeface="Work Sans"/>
                <a:cs typeface="Calibri"/>
              </a:rPr>
              <a:t>patience </a:t>
            </a:r>
            <a:endParaRPr lang="en-GB" sz="2000">
              <a:highlight>
                <a:srgbClr val="EFE8E0"/>
              </a:highlight>
              <a:latin typeface="Work Sans"/>
              <a:ea typeface="Calibri"/>
              <a:cs typeface="Calibri"/>
            </a:endParaRPr>
          </a:p>
          <a:p>
            <a:pPr marL="342900" indent="-342900">
              <a:buFont typeface="Arial"/>
              <a:buChar char="•"/>
            </a:pPr>
            <a:r>
              <a:rPr lang="en-GB" sz="2000">
                <a:highlight>
                  <a:srgbClr val="EFE8E0"/>
                </a:highlight>
                <a:latin typeface="Work Sans"/>
                <a:cs typeface="Calibri"/>
              </a:rPr>
              <a:t>emotional intelligence </a:t>
            </a:r>
            <a:endParaRPr lang="en-GB" sz="2000">
              <a:highlight>
                <a:srgbClr val="EFE8E0"/>
              </a:highlight>
              <a:latin typeface="Work Sans"/>
              <a:ea typeface="Calibri"/>
              <a:cs typeface="Calibri"/>
            </a:endParaRPr>
          </a:p>
          <a:p>
            <a:pPr marL="342900" indent="-342900">
              <a:buFont typeface="Arial"/>
              <a:buChar char="•"/>
            </a:pPr>
            <a:r>
              <a:rPr lang="en-GB" sz="2000">
                <a:highlight>
                  <a:srgbClr val="EFE8E0"/>
                </a:highlight>
                <a:latin typeface="Work Sans"/>
                <a:cs typeface="Calibri"/>
              </a:rPr>
              <a:t>gained greater awareness of the issues which other people face</a:t>
            </a:r>
            <a:endParaRPr lang="en-GB" sz="2000">
              <a:highlight>
                <a:srgbClr val="EFE8E0"/>
              </a:highlight>
              <a:latin typeface="Work Sans"/>
              <a:ea typeface="Calibri"/>
              <a:cs typeface="Calibri"/>
            </a:endParaRPr>
          </a:p>
          <a:p>
            <a:pPr marL="342900" indent="-342900">
              <a:buFont typeface="Arial"/>
              <a:buChar char="•"/>
            </a:pPr>
            <a:r>
              <a:rPr lang="en-GB" sz="2000">
                <a:solidFill>
                  <a:srgbClr val="000000"/>
                </a:solidFill>
                <a:highlight>
                  <a:srgbClr val="EFE8E0"/>
                </a:highlight>
                <a:latin typeface="Work Sans"/>
                <a:cs typeface="Calibri"/>
              </a:rPr>
              <a:t>time management and organisation skills </a:t>
            </a:r>
            <a:endParaRPr lang="en-GB" sz="2000">
              <a:solidFill>
                <a:srgbClr val="000000"/>
              </a:solidFill>
              <a:highlight>
                <a:srgbClr val="EFE8E0"/>
              </a:highlight>
              <a:latin typeface="Work Sans"/>
              <a:ea typeface="Calibri"/>
              <a:cs typeface="Calibri"/>
            </a:endParaRPr>
          </a:p>
          <a:p>
            <a:r>
              <a:rPr lang="en-GB" sz="2000" b="1">
                <a:solidFill>
                  <a:srgbClr val="000000"/>
                </a:solidFill>
                <a:highlight>
                  <a:srgbClr val="EFE8E0"/>
                </a:highlight>
                <a:latin typeface="Work Sans"/>
              </a:rPr>
              <a:t>What Connectors have said: </a:t>
            </a:r>
            <a:endParaRPr lang="en-GB" sz="2000" b="1">
              <a:solidFill>
                <a:srgbClr val="000000"/>
              </a:solidFill>
              <a:highlight>
                <a:srgbClr val="EFE8E0"/>
              </a:highlight>
              <a:latin typeface="Work Sans"/>
              <a:ea typeface="Calibri"/>
              <a:cs typeface="Calibri"/>
            </a:endParaRPr>
          </a:p>
          <a:p>
            <a:r>
              <a:rPr lang="en-GB" sz="2000" i="1">
                <a:solidFill>
                  <a:srgbClr val="000000"/>
                </a:solidFill>
                <a:effectLst/>
                <a:highlight>
                  <a:srgbClr val="EFE8E0"/>
                </a:highlight>
                <a:latin typeface="Work Sans"/>
              </a:rPr>
              <a:t>“Being a connector holds value not only in professional realms but also in personal</a:t>
            </a:r>
            <a:br>
              <a:rPr lang="en-GB" sz="2000" i="1">
                <a:highlight>
                  <a:srgbClr val="EFE8E0"/>
                </a:highlight>
                <a:latin typeface="Work Sans"/>
              </a:rPr>
            </a:br>
            <a:r>
              <a:rPr lang="en-GB" sz="2000" i="1">
                <a:solidFill>
                  <a:srgbClr val="000000"/>
                </a:solidFill>
                <a:effectLst/>
                <a:highlight>
                  <a:srgbClr val="EFE8E0"/>
                </a:highlight>
                <a:latin typeface="Work Sans"/>
              </a:rPr>
              <a:t>development, fostering relationships and forging new connections that contribute to personal growth and development. Witnessing the benefit that arise for those involved in the programme is also particularly rewarding.”</a:t>
            </a:r>
            <a:r>
              <a:rPr lang="en-GB" sz="2000" i="0">
                <a:solidFill>
                  <a:srgbClr val="000000"/>
                </a:solidFill>
                <a:effectLst/>
                <a:highlight>
                  <a:srgbClr val="EFE8E0"/>
                </a:highlight>
                <a:latin typeface="Work Sans"/>
              </a:rPr>
              <a:t> – Connector</a:t>
            </a:r>
            <a:endParaRPr lang="en-GB" sz="2000">
              <a:solidFill>
                <a:srgbClr val="000000"/>
              </a:solidFill>
              <a:highlight>
                <a:srgbClr val="EFE8E0"/>
              </a:highlight>
              <a:latin typeface="Work Sans"/>
              <a:ea typeface="Calibri"/>
              <a:cs typeface="Calibri"/>
            </a:endParaRPr>
          </a:p>
          <a:p>
            <a:endParaRPr lang="en-GB" sz="2000">
              <a:solidFill>
                <a:srgbClr val="000000"/>
              </a:solidFill>
              <a:highlight>
                <a:srgbClr val="EFE8E0"/>
              </a:highlight>
              <a:latin typeface="Work Sans"/>
              <a:ea typeface="Calibri"/>
              <a:cs typeface="Calibri"/>
            </a:endParaRPr>
          </a:p>
          <a:p>
            <a:r>
              <a:rPr lang="en-GB" sz="2000" i="1">
                <a:solidFill>
                  <a:srgbClr val="000000"/>
                </a:solidFill>
                <a:highlight>
                  <a:srgbClr val="EFE8E0"/>
                </a:highlight>
                <a:latin typeface="Work Sans"/>
              </a:rPr>
              <a:t>“It’s challenged me to get out of my comfort zone and explore activities I may never have known existed. The students I’ve met on the scheme have provided me with positive feedback and appear to have genuinely gained value from the service.” </a:t>
            </a:r>
            <a:r>
              <a:rPr lang="en-GB" sz="2000">
                <a:solidFill>
                  <a:srgbClr val="000000"/>
                </a:solidFill>
                <a:highlight>
                  <a:srgbClr val="EFE8E0"/>
                </a:highlight>
                <a:latin typeface="Work Sans"/>
              </a:rPr>
              <a:t>- Connector</a:t>
            </a:r>
            <a:endParaRPr lang="en-GB" sz="2000">
              <a:solidFill>
                <a:srgbClr val="000000"/>
              </a:solidFill>
              <a:highlight>
                <a:srgbClr val="EFE8E0"/>
              </a:highlight>
              <a:latin typeface="Work Sans"/>
              <a:ea typeface="Calibri"/>
              <a:cs typeface="Calibri"/>
            </a:endParaRPr>
          </a:p>
          <a:p>
            <a:endParaRPr lang="en-GB">
              <a:highlight>
                <a:srgbClr val="FFFFFF"/>
              </a:highlight>
              <a:cs typeface="Calibri"/>
            </a:endParaRPr>
          </a:p>
          <a:p>
            <a:endParaRPr lang="en-GB">
              <a:highlight>
                <a:srgbClr val="FFFFFF"/>
              </a:highlight>
              <a:cs typeface="Calibri"/>
            </a:endParaRPr>
          </a:p>
          <a:p>
            <a:endParaRPr lang="en-GB">
              <a:highlight>
                <a:srgbClr val="FFFFFF"/>
              </a:highlight>
              <a:cs typeface="Calibri"/>
            </a:endParaRPr>
          </a:p>
        </p:txBody>
      </p:sp>
      <p:pic>
        <p:nvPicPr>
          <p:cNvPr id="6" name="Picture 5" descr="A pink text on a black background&#10;&#10;Description automatically generated">
            <a:extLst>
              <a:ext uri="{FF2B5EF4-FFF2-40B4-BE49-F238E27FC236}">
                <a16:creationId xmlns:a16="http://schemas.microsoft.com/office/drawing/2014/main" id="{C372CD4A-04F2-A0DA-7A1C-9B8C148CD02B}"/>
              </a:ext>
            </a:extLst>
          </p:cNvPr>
          <p:cNvPicPr>
            <a:picLocks noChangeAspect="1"/>
          </p:cNvPicPr>
          <p:nvPr/>
        </p:nvPicPr>
        <p:blipFill>
          <a:blip r:embed="rId4"/>
          <a:stretch>
            <a:fillRect/>
          </a:stretch>
        </p:blipFill>
        <p:spPr>
          <a:xfrm>
            <a:off x="8970962" y="505460"/>
            <a:ext cx="965835" cy="523240"/>
          </a:xfrm>
          <a:prstGeom prst="rect">
            <a:avLst/>
          </a:prstGeom>
        </p:spPr>
      </p:pic>
    </p:spTree>
    <p:extLst>
      <p:ext uri="{BB962C8B-B14F-4D97-AF65-F5344CB8AC3E}">
        <p14:creationId xmlns:p14="http://schemas.microsoft.com/office/powerpoint/2010/main" val="2839897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FE8E0"/>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A3859C1-9E90-6C2D-A12C-4A2A8527D161}"/>
              </a:ext>
            </a:extLst>
          </p:cNvPr>
          <p:cNvSpPr/>
          <p:nvPr/>
        </p:nvSpPr>
        <p:spPr>
          <a:xfrm>
            <a:off x="0" y="0"/>
            <a:ext cx="12192000" cy="1520190"/>
          </a:xfrm>
          <a:prstGeom prst="rect">
            <a:avLst/>
          </a:prstGeom>
          <a:solidFill>
            <a:srgbClr val="0E0E1E"/>
          </a:solidFill>
          <a:ln>
            <a:noFill/>
          </a:ln>
        </p:spPr>
        <p:style>
          <a:lnRef idx="2">
            <a:schemeClr val="accent1">
              <a:shade val="15000"/>
            </a:schemeClr>
          </a:lnRef>
          <a:fillRef idx="1">
            <a:schemeClr val="accent1"/>
          </a:fillRef>
          <a:effectRef idx="0">
            <a:schemeClr val="accent1"/>
          </a:effectRef>
          <a:fontRef idx="minor">
            <a:schemeClr val="lt1"/>
          </a:fontRef>
        </p:style>
        <p:txBody>
          <a:bodyPr lIns="90000" rtlCol="0" anchor="ctr"/>
          <a:lstStyle/>
          <a:p>
            <a:pPr algn="ctr"/>
            <a:endParaRPr lang="en-US"/>
          </a:p>
        </p:txBody>
      </p:sp>
      <p:pic>
        <p:nvPicPr>
          <p:cNvPr id="2" name="Picture 1" descr="A black and white logo&#10;&#10;Description automatically generated with low confidence">
            <a:extLst>
              <a:ext uri="{FF2B5EF4-FFF2-40B4-BE49-F238E27FC236}">
                <a16:creationId xmlns:a16="http://schemas.microsoft.com/office/drawing/2014/main" id="{E4A5C6F8-FF5A-F776-3DE7-193E3D423A79}"/>
              </a:ext>
            </a:extLst>
          </p:cNvPr>
          <p:cNvPicPr>
            <a:picLocks noChangeAspect="1"/>
          </p:cNvPicPr>
          <p:nvPr/>
        </p:nvPicPr>
        <p:blipFill>
          <a:blip r:embed="rId3"/>
          <a:stretch>
            <a:fillRect/>
          </a:stretch>
        </p:blipFill>
        <p:spPr>
          <a:xfrm>
            <a:off x="10564405" y="392375"/>
            <a:ext cx="1630686" cy="735439"/>
          </a:xfrm>
          <a:prstGeom prst="rect">
            <a:avLst/>
          </a:prstGeom>
        </p:spPr>
      </p:pic>
      <p:sp>
        <p:nvSpPr>
          <p:cNvPr id="8" name="TextBox 7">
            <a:extLst>
              <a:ext uri="{FF2B5EF4-FFF2-40B4-BE49-F238E27FC236}">
                <a16:creationId xmlns:a16="http://schemas.microsoft.com/office/drawing/2014/main" id="{4AC29527-CDDF-D8BF-2313-4ADBC204EC37}"/>
              </a:ext>
            </a:extLst>
          </p:cNvPr>
          <p:cNvSpPr txBox="1"/>
          <p:nvPr/>
        </p:nvSpPr>
        <p:spPr>
          <a:xfrm>
            <a:off x="168953" y="440382"/>
            <a:ext cx="9667699" cy="646331"/>
          </a:xfrm>
          <a:prstGeom prst="rect">
            <a:avLst/>
          </a:prstGeom>
          <a:noFill/>
        </p:spPr>
        <p:txBody>
          <a:bodyPr wrap="square" lIns="91440" tIns="45720" rIns="91440" bIns="45720" rtlCol="0" anchor="t">
            <a:spAutoFit/>
          </a:bodyPr>
          <a:lstStyle/>
          <a:p>
            <a:r>
              <a:rPr lang="en-US" sz="3600" b="1" spc="-150">
                <a:solidFill>
                  <a:srgbClr val="EFE8E0"/>
                </a:solidFill>
                <a:latin typeface="Work Sans"/>
              </a:rPr>
              <a:t>Did it make a difference to your Wellbeing?</a:t>
            </a:r>
          </a:p>
        </p:txBody>
      </p:sp>
      <p:sp>
        <p:nvSpPr>
          <p:cNvPr id="9" name="TextBox 8">
            <a:extLst>
              <a:ext uri="{FF2B5EF4-FFF2-40B4-BE49-F238E27FC236}">
                <a16:creationId xmlns:a16="http://schemas.microsoft.com/office/drawing/2014/main" id="{2B9C5D3B-B75E-D5C7-425C-EDA651A5CBE2}"/>
              </a:ext>
            </a:extLst>
          </p:cNvPr>
          <p:cNvSpPr txBox="1"/>
          <p:nvPr/>
        </p:nvSpPr>
        <p:spPr>
          <a:xfrm>
            <a:off x="478578" y="1817007"/>
            <a:ext cx="11511403" cy="4678204"/>
          </a:xfrm>
          <a:prstGeom prst="rect">
            <a:avLst/>
          </a:prstGeom>
          <a:noFill/>
        </p:spPr>
        <p:txBody>
          <a:bodyPr wrap="square" lIns="91440" tIns="45720" rIns="91440" bIns="45720" anchor="t">
            <a:spAutoFit/>
          </a:bodyPr>
          <a:lstStyle/>
          <a:p>
            <a:r>
              <a:rPr lang="en-GB" sz="2000">
                <a:highlight>
                  <a:srgbClr val="EFE8E0"/>
                </a:highlight>
                <a:latin typeface="Work Sans"/>
                <a:cs typeface="Arial"/>
              </a:rPr>
              <a:t>"Just getting out has helped." Overall – going once to badminton he feels more at ease and ready to work through his depression. </a:t>
            </a:r>
            <a:endParaRPr lang="en-GB" sz="2000">
              <a:highlight>
                <a:srgbClr val="EFE8E0"/>
              </a:highlight>
              <a:latin typeface="Work Sans"/>
              <a:ea typeface="Calibri"/>
              <a:cs typeface="Arial"/>
            </a:endParaRPr>
          </a:p>
          <a:p>
            <a:endParaRPr lang="en-GB" sz="2000">
              <a:highlight>
                <a:srgbClr val="EFE8E0"/>
              </a:highlight>
              <a:latin typeface="Work Sans"/>
              <a:ea typeface="Calibri"/>
              <a:cs typeface="Arial"/>
            </a:endParaRPr>
          </a:p>
          <a:p>
            <a:r>
              <a:rPr lang="en-GB" sz="2000">
                <a:highlight>
                  <a:srgbClr val="EFE8E0"/>
                </a:highlight>
                <a:latin typeface="Work Sans"/>
                <a:cs typeface="Arial"/>
              </a:rPr>
              <a:t>Student thinks it did, he felt/feels more sociable, and it was good to get a volunteering opportunity. He says he felt  less lonely after the scheme.   </a:t>
            </a:r>
            <a:endParaRPr lang="en-GB" sz="2000">
              <a:highlight>
                <a:srgbClr val="EFE8E0"/>
              </a:highlight>
              <a:latin typeface="Work Sans"/>
              <a:ea typeface="Calibri"/>
              <a:cs typeface="Arial"/>
            </a:endParaRPr>
          </a:p>
          <a:p>
            <a:endParaRPr lang="en-GB" sz="2000">
              <a:highlight>
                <a:srgbClr val="EFE8E0"/>
              </a:highlight>
              <a:latin typeface="Work Sans"/>
              <a:ea typeface="Calibri"/>
              <a:cs typeface="Arial"/>
            </a:endParaRPr>
          </a:p>
          <a:p>
            <a:r>
              <a:rPr lang="en-GB" sz="2000">
                <a:highlight>
                  <a:srgbClr val="EFE8E0"/>
                </a:highlight>
                <a:latin typeface="Work Sans"/>
                <a:cs typeface="Arial"/>
              </a:rPr>
              <a:t>"Yes, it has given me more confidence to try something else"</a:t>
            </a:r>
            <a:endParaRPr lang="en-GB" sz="2000">
              <a:highlight>
                <a:srgbClr val="EFE8E0"/>
              </a:highlight>
              <a:latin typeface="Work Sans"/>
              <a:ea typeface="Calibri"/>
              <a:cs typeface="Calibri Light"/>
            </a:endParaRPr>
          </a:p>
          <a:p>
            <a:endParaRPr lang="en-GB" sz="2000">
              <a:highlight>
                <a:srgbClr val="EFE8E0"/>
              </a:highlight>
              <a:latin typeface="Work Sans"/>
              <a:ea typeface="Calibri"/>
              <a:cs typeface="Arial"/>
            </a:endParaRPr>
          </a:p>
          <a:p>
            <a:r>
              <a:rPr lang="en-GB" sz="2000">
                <a:highlight>
                  <a:srgbClr val="EFE8E0"/>
                </a:highlight>
                <a:latin typeface="Work Sans"/>
                <a:cs typeface="Arial"/>
              </a:rPr>
              <a:t>"The scheme makes me feel like I actually want to try other things. "</a:t>
            </a:r>
            <a:endParaRPr lang="en-GB" sz="2000">
              <a:highlight>
                <a:srgbClr val="EFE8E0"/>
              </a:highlight>
              <a:latin typeface="Work Sans"/>
              <a:ea typeface="Calibri"/>
              <a:cs typeface="Calibri Light"/>
            </a:endParaRPr>
          </a:p>
          <a:p>
            <a:endParaRPr lang="en-GB" sz="2000">
              <a:highlight>
                <a:srgbClr val="EFE8E0"/>
              </a:highlight>
              <a:latin typeface="Work Sans"/>
              <a:ea typeface="Calibri"/>
              <a:cs typeface="Arial"/>
            </a:endParaRPr>
          </a:p>
          <a:p>
            <a:r>
              <a:rPr lang="en-GB" sz="2000">
                <a:highlight>
                  <a:srgbClr val="EFE8E0"/>
                </a:highlight>
                <a:latin typeface="Work Sans"/>
                <a:cs typeface="Arial"/>
              </a:rPr>
              <a:t>Feels much more stable in his mental health and doesn’t feel he needs any other form of support from student Wellbeing. Feels much happier in Sheffield and even though he has a stressful exam period coming up he isn’t feel stressed and feels ok about the exams.</a:t>
            </a:r>
            <a:endParaRPr lang="en-GB" sz="2000">
              <a:highlight>
                <a:srgbClr val="EFE8E0"/>
              </a:highlight>
              <a:latin typeface="Work Sans"/>
              <a:ea typeface="Calibri"/>
              <a:cs typeface="Calibri" panose="020F0502020204030204"/>
            </a:endParaRPr>
          </a:p>
          <a:p>
            <a:r>
              <a:rPr lang="en-GB" sz="2000">
                <a:highlight>
                  <a:srgbClr val="EFE8E0"/>
                </a:highlight>
                <a:latin typeface="Calibri"/>
                <a:cs typeface="Arial"/>
              </a:rPr>
              <a:t>  </a:t>
            </a:r>
            <a:endParaRPr lang="en-GB" sz="2000">
              <a:highlight>
                <a:srgbClr val="EFE8E0"/>
              </a:highlight>
              <a:latin typeface="Calibri"/>
              <a:ea typeface="Calibri"/>
              <a:cs typeface="Calibri"/>
            </a:endParaRPr>
          </a:p>
          <a:p>
            <a:endParaRPr lang="en-GB">
              <a:highlight>
                <a:srgbClr val="FFFFFF"/>
              </a:highlight>
              <a:ea typeface="Calibri"/>
              <a:cs typeface="Calibri"/>
            </a:endParaRPr>
          </a:p>
        </p:txBody>
      </p:sp>
      <p:pic>
        <p:nvPicPr>
          <p:cNvPr id="5" name="Picture 4" descr="A pink text on a black background&#10;&#10;Description automatically generated">
            <a:extLst>
              <a:ext uri="{FF2B5EF4-FFF2-40B4-BE49-F238E27FC236}">
                <a16:creationId xmlns:a16="http://schemas.microsoft.com/office/drawing/2014/main" id="{CAE2C5F6-6B32-343B-A908-17ED0593BED2}"/>
              </a:ext>
            </a:extLst>
          </p:cNvPr>
          <p:cNvPicPr>
            <a:picLocks noChangeAspect="1"/>
          </p:cNvPicPr>
          <p:nvPr/>
        </p:nvPicPr>
        <p:blipFill>
          <a:blip r:embed="rId4"/>
          <a:stretch>
            <a:fillRect/>
          </a:stretch>
        </p:blipFill>
        <p:spPr>
          <a:xfrm>
            <a:off x="9600882" y="505460"/>
            <a:ext cx="965835" cy="523240"/>
          </a:xfrm>
          <a:prstGeom prst="rect">
            <a:avLst/>
          </a:prstGeom>
        </p:spPr>
      </p:pic>
    </p:spTree>
    <p:extLst>
      <p:ext uri="{BB962C8B-B14F-4D97-AF65-F5344CB8AC3E}">
        <p14:creationId xmlns:p14="http://schemas.microsoft.com/office/powerpoint/2010/main" val="2165234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7786B6-A914-A76D-E1EF-37B3D489186E}"/>
              </a:ext>
            </a:extLst>
          </p:cNvPr>
          <p:cNvSpPr/>
          <p:nvPr/>
        </p:nvSpPr>
        <p:spPr>
          <a:xfrm>
            <a:off x="0" y="-4560"/>
            <a:ext cx="12192000" cy="6858000"/>
          </a:xfrm>
          <a:prstGeom prst="rect">
            <a:avLst/>
          </a:prstGeom>
          <a:solidFill>
            <a:srgbClr val="F0E8E0"/>
          </a:solidFill>
          <a:ln>
            <a:noFill/>
          </a:ln>
        </p:spPr>
        <p:style>
          <a:lnRef idx="2">
            <a:schemeClr val="accent1">
              <a:shade val="15000"/>
            </a:schemeClr>
          </a:lnRef>
          <a:fillRef idx="1">
            <a:schemeClr val="accent1"/>
          </a:fillRef>
          <a:effectRef idx="0">
            <a:schemeClr val="accent1"/>
          </a:effectRef>
          <a:fontRef idx="minor">
            <a:schemeClr val="lt1"/>
          </a:fontRef>
        </p:style>
        <p:txBody>
          <a:bodyPr lIns="90000" rtlCol="0" anchor="ctr"/>
          <a:lstStyle/>
          <a:p>
            <a:pPr algn="ctr"/>
            <a:endParaRPr lang="en-US"/>
          </a:p>
        </p:txBody>
      </p:sp>
      <p:pic>
        <p:nvPicPr>
          <p:cNvPr id="4" name="Picture 3">
            <a:extLst>
              <a:ext uri="{FF2B5EF4-FFF2-40B4-BE49-F238E27FC236}">
                <a16:creationId xmlns:a16="http://schemas.microsoft.com/office/drawing/2014/main" id="{93E7B6FA-E1BA-CDAD-8C68-B4893A83D073}"/>
              </a:ext>
            </a:extLst>
          </p:cNvPr>
          <p:cNvPicPr>
            <a:picLocks noChangeAspect="1"/>
          </p:cNvPicPr>
          <p:nvPr/>
        </p:nvPicPr>
        <p:blipFill>
          <a:blip r:embed="rId3"/>
          <a:srcRect/>
          <a:stretch/>
        </p:blipFill>
        <p:spPr>
          <a:xfrm>
            <a:off x="370115" y="6095672"/>
            <a:ext cx="1276678" cy="575782"/>
          </a:xfrm>
          <a:prstGeom prst="rect">
            <a:avLst/>
          </a:prstGeom>
        </p:spPr>
      </p:pic>
      <p:cxnSp>
        <p:nvCxnSpPr>
          <p:cNvPr id="8" name="Straight Connector 7">
            <a:extLst>
              <a:ext uri="{FF2B5EF4-FFF2-40B4-BE49-F238E27FC236}">
                <a16:creationId xmlns:a16="http://schemas.microsoft.com/office/drawing/2014/main" id="{821B4302-A7C0-A083-1396-3CD77DE36FF1}"/>
              </a:ext>
            </a:extLst>
          </p:cNvPr>
          <p:cNvCxnSpPr/>
          <p:nvPr/>
        </p:nvCxnSpPr>
        <p:spPr>
          <a:xfrm>
            <a:off x="508000" y="6023429"/>
            <a:ext cx="10994571" cy="0"/>
          </a:xfrm>
          <a:prstGeom prst="line">
            <a:avLst/>
          </a:prstGeom>
          <a:ln w="12700">
            <a:solidFill>
              <a:srgbClr val="0D0D1D"/>
            </a:solidFill>
          </a:ln>
        </p:spPr>
        <p:style>
          <a:lnRef idx="1">
            <a:schemeClr val="accent3"/>
          </a:lnRef>
          <a:fillRef idx="0">
            <a:schemeClr val="accent3"/>
          </a:fillRef>
          <a:effectRef idx="0">
            <a:schemeClr val="accent3"/>
          </a:effectRef>
          <a:fontRef idx="minor">
            <a:schemeClr val="tx1"/>
          </a:fontRef>
        </p:style>
      </p:cxnSp>
      <p:sp>
        <p:nvSpPr>
          <p:cNvPr id="3" name="TextBox 2">
            <a:extLst>
              <a:ext uri="{FF2B5EF4-FFF2-40B4-BE49-F238E27FC236}">
                <a16:creationId xmlns:a16="http://schemas.microsoft.com/office/drawing/2014/main" id="{162261FB-A99A-3CD7-0545-4DAC4B47F1E5}"/>
              </a:ext>
            </a:extLst>
          </p:cNvPr>
          <p:cNvSpPr txBox="1"/>
          <p:nvPr/>
        </p:nvSpPr>
        <p:spPr>
          <a:xfrm>
            <a:off x="1008454" y="419071"/>
            <a:ext cx="9521515" cy="830997"/>
          </a:xfrm>
          <a:prstGeom prst="rect">
            <a:avLst/>
          </a:prstGeom>
          <a:noFill/>
        </p:spPr>
        <p:txBody>
          <a:bodyPr wrap="square" lIns="91440" tIns="45720" rIns="91440" bIns="45720" rtlCol="0" anchor="t">
            <a:spAutoFit/>
          </a:bodyPr>
          <a:lstStyle/>
          <a:p>
            <a:r>
              <a:rPr lang="en-US" sz="4800" b="1" spc="-150">
                <a:solidFill>
                  <a:srgbClr val="0D0D1D"/>
                </a:solidFill>
                <a:latin typeface="+mj-lt"/>
              </a:rPr>
              <a:t>Challenges</a:t>
            </a:r>
            <a:endParaRPr lang="en-US">
              <a:latin typeface="+mj-lt"/>
            </a:endParaRPr>
          </a:p>
        </p:txBody>
      </p:sp>
      <p:graphicFrame>
        <p:nvGraphicFramePr>
          <p:cNvPr id="15" name="Table 14">
            <a:extLst>
              <a:ext uri="{FF2B5EF4-FFF2-40B4-BE49-F238E27FC236}">
                <a16:creationId xmlns:a16="http://schemas.microsoft.com/office/drawing/2014/main" id="{CAF2F859-0771-C312-1342-02D0263EAF9E}"/>
              </a:ext>
            </a:extLst>
          </p:cNvPr>
          <p:cNvGraphicFramePr>
            <a:graphicFrameLocks noGrp="1"/>
          </p:cNvGraphicFramePr>
          <p:nvPr>
            <p:extLst>
              <p:ext uri="{D42A27DB-BD31-4B8C-83A1-F6EECF244321}">
                <p14:modId xmlns:p14="http://schemas.microsoft.com/office/powerpoint/2010/main" val="4191392827"/>
              </p:ext>
            </p:extLst>
          </p:nvPr>
        </p:nvGraphicFramePr>
        <p:xfrm>
          <a:off x="450087" y="1629565"/>
          <a:ext cx="11126787" cy="3607761"/>
        </p:xfrm>
        <a:graphic>
          <a:graphicData uri="http://schemas.openxmlformats.org/drawingml/2006/table">
            <a:tbl>
              <a:tblPr firstRow="1" bandRow="1">
                <a:tableStyleId>{5C22544A-7EE6-4342-B048-85BDC9FD1C3A}</a:tableStyleId>
              </a:tblPr>
              <a:tblGrid>
                <a:gridCol w="3981470">
                  <a:extLst>
                    <a:ext uri="{9D8B030D-6E8A-4147-A177-3AD203B41FA5}">
                      <a16:colId xmlns:a16="http://schemas.microsoft.com/office/drawing/2014/main" val="313166958"/>
                    </a:ext>
                  </a:extLst>
                </a:gridCol>
                <a:gridCol w="7145317">
                  <a:extLst>
                    <a:ext uri="{9D8B030D-6E8A-4147-A177-3AD203B41FA5}">
                      <a16:colId xmlns:a16="http://schemas.microsoft.com/office/drawing/2014/main" val="1168060388"/>
                    </a:ext>
                  </a:extLst>
                </a:gridCol>
              </a:tblGrid>
              <a:tr h="3607761">
                <a:tc>
                  <a:txBody>
                    <a:bodyPr/>
                    <a:lstStyle/>
                    <a:p>
                      <a:r>
                        <a:rPr lang="en-US" dirty="0">
                          <a:solidFill>
                            <a:srgbClr val="0D0D1D"/>
                          </a:solidFill>
                        </a:rPr>
                        <a:t>Referral Process</a:t>
                      </a:r>
                    </a:p>
                  </a:txBody>
                  <a:tcPr>
                    <a:noFill/>
                  </a:tcPr>
                </a:tc>
                <a:tc>
                  <a:txBody>
                    <a:bodyPr/>
                    <a:lstStyle/>
                    <a:p>
                      <a:pPr lvl="0">
                        <a:buNone/>
                      </a:pPr>
                      <a:r>
                        <a:rPr lang="en-US" sz="1800" b="0" i="0" u="none" strike="noStrike" noProof="0" dirty="0">
                          <a:solidFill>
                            <a:schemeClr val="tx1"/>
                          </a:solidFill>
                          <a:latin typeface="Calibri"/>
                        </a:rPr>
                        <a:t>In the pilot the process was completed by SHU in Wellbeing due to </a:t>
                      </a:r>
                      <a:r>
                        <a:rPr lang="en-US" sz="1800" b="0" i="0" u="none" strike="noStrike" noProof="0" dirty="0" err="1">
                          <a:solidFill>
                            <a:schemeClr val="tx1"/>
                          </a:solidFill>
                          <a:latin typeface="Calibri"/>
                        </a:rPr>
                        <a:t>Connectees</a:t>
                      </a:r>
                      <a:r>
                        <a:rPr lang="en-US" sz="1800" b="0" i="0" u="none" strike="noStrike" noProof="0" dirty="0">
                          <a:solidFill>
                            <a:schemeClr val="tx1"/>
                          </a:solidFill>
                          <a:latin typeface="Calibri"/>
                        </a:rPr>
                        <a:t> having to be registered with Wellbeing. This means that:</a:t>
                      </a:r>
                    </a:p>
                    <a:p>
                      <a:pPr lvl="0" algn="l">
                        <a:lnSpc>
                          <a:spcPct val="100000"/>
                        </a:lnSpc>
                        <a:spcBef>
                          <a:spcPts val="0"/>
                        </a:spcBef>
                        <a:spcAft>
                          <a:spcPts val="0"/>
                        </a:spcAft>
                        <a:buNone/>
                      </a:pPr>
                      <a:r>
                        <a:rPr lang="en-US" sz="1800" b="0" i="0" u="none" strike="noStrike" noProof="0" dirty="0">
                          <a:solidFill>
                            <a:schemeClr val="tx1"/>
                          </a:solidFill>
                        </a:rPr>
                        <a:t>-SU was not included in this process </a:t>
                      </a:r>
                    </a:p>
                    <a:p>
                      <a:pPr lvl="0" algn="l">
                        <a:lnSpc>
                          <a:spcPct val="100000"/>
                        </a:lnSpc>
                        <a:spcBef>
                          <a:spcPts val="0"/>
                        </a:spcBef>
                        <a:spcAft>
                          <a:spcPts val="0"/>
                        </a:spcAft>
                        <a:buNone/>
                      </a:pPr>
                      <a:endParaRPr lang="en-US" sz="1800" b="0" i="0" u="none" strike="noStrike" noProof="0" dirty="0">
                        <a:solidFill>
                          <a:schemeClr val="tx1"/>
                        </a:solidFill>
                      </a:endParaRPr>
                    </a:p>
                    <a:p>
                      <a:pPr lvl="0" algn="l">
                        <a:lnSpc>
                          <a:spcPct val="100000"/>
                        </a:lnSpc>
                        <a:spcBef>
                          <a:spcPts val="0"/>
                        </a:spcBef>
                        <a:spcAft>
                          <a:spcPts val="0"/>
                        </a:spcAft>
                        <a:buNone/>
                      </a:pPr>
                      <a:r>
                        <a:rPr lang="en-US" sz="1800" b="0" i="0" u="none" strike="noStrike" noProof="0" dirty="0">
                          <a:solidFill>
                            <a:schemeClr val="tx1"/>
                          </a:solidFill>
                          <a:latin typeface="Calibri"/>
                        </a:rPr>
                        <a:t>-Students had to be registered with wellbeing which which we felt was barrier to engagement and excluded other students the service. </a:t>
                      </a:r>
                      <a:endParaRPr lang="en-US" dirty="0">
                        <a:solidFill>
                          <a:schemeClr val="tx1"/>
                        </a:solidFill>
                      </a:endParaRPr>
                    </a:p>
                    <a:p>
                      <a:pPr lvl="0" algn="l">
                        <a:lnSpc>
                          <a:spcPct val="100000"/>
                        </a:lnSpc>
                        <a:spcBef>
                          <a:spcPts val="0"/>
                        </a:spcBef>
                        <a:spcAft>
                          <a:spcPts val="0"/>
                        </a:spcAft>
                        <a:buNone/>
                      </a:pPr>
                      <a:endParaRPr lang="en-US" sz="1200" b="0" i="0" u="none" strike="noStrike" noProof="0">
                        <a:solidFill>
                          <a:srgbClr val="FFFFFF"/>
                        </a:solidFill>
                        <a:latin typeface="Calibri"/>
                      </a:endParaRPr>
                    </a:p>
                    <a:p>
                      <a:pPr lvl="0">
                        <a:buNone/>
                      </a:pPr>
                      <a:endParaRPr lang="en-US" sz="1800" b="1" i="0" u="none" strike="noStrike" noProof="0">
                        <a:solidFill>
                          <a:srgbClr val="FFFFFF"/>
                        </a:solidFill>
                        <a:latin typeface="Calibri"/>
                      </a:endParaRPr>
                    </a:p>
                  </a:txBody>
                  <a:tcPr>
                    <a:noFill/>
                  </a:tcPr>
                </a:tc>
                <a:extLst>
                  <a:ext uri="{0D108BD9-81ED-4DB2-BD59-A6C34878D82A}">
                    <a16:rowId xmlns:a16="http://schemas.microsoft.com/office/drawing/2014/main" val="1216951395"/>
                  </a:ext>
                </a:extLst>
              </a:tr>
            </a:tbl>
          </a:graphicData>
        </a:graphic>
      </p:graphicFrame>
      <p:pic>
        <p:nvPicPr>
          <p:cNvPr id="13" name="Picture 12" descr="A pink text on a black background&#10;&#10;Description automatically generated">
            <a:extLst>
              <a:ext uri="{FF2B5EF4-FFF2-40B4-BE49-F238E27FC236}">
                <a16:creationId xmlns:a16="http://schemas.microsoft.com/office/drawing/2014/main" id="{82CA2C92-E26F-E9B2-DF37-753894F3C254}"/>
              </a:ext>
            </a:extLst>
          </p:cNvPr>
          <p:cNvPicPr>
            <a:picLocks noChangeAspect="1"/>
          </p:cNvPicPr>
          <p:nvPr/>
        </p:nvPicPr>
        <p:blipFill>
          <a:blip r:embed="rId4"/>
          <a:stretch>
            <a:fillRect/>
          </a:stretch>
        </p:blipFill>
        <p:spPr>
          <a:xfrm>
            <a:off x="1726882" y="6154420"/>
            <a:ext cx="965835" cy="523240"/>
          </a:xfrm>
          <a:prstGeom prst="rect">
            <a:avLst/>
          </a:prstGeom>
        </p:spPr>
      </p:pic>
    </p:spTree>
    <p:extLst>
      <p:ext uri="{BB962C8B-B14F-4D97-AF65-F5344CB8AC3E}">
        <p14:creationId xmlns:p14="http://schemas.microsoft.com/office/powerpoint/2010/main" val="35833079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7786B6-A914-A76D-E1EF-37B3D489186E}"/>
              </a:ext>
            </a:extLst>
          </p:cNvPr>
          <p:cNvSpPr/>
          <p:nvPr/>
        </p:nvSpPr>
        <p:spPr>
          <a:xfrm>
            <a:off x="0" y="-4560"/>
            <a:ext cx="12192000" cy="6858000"/>
          </a:xfrm>
          <a:prstGeom prst="rect">
            <a:avLst/>
          </a:prstGeom>
          <a:solidFill>
            <a:srgbClr val="F0E8E0"/>
          </a:solidFill>
          <a:ln>
            <a:noFill/>
          </a:ln>
        </p:spPr>
        <p:style>
          <a:lnRef idx="2">
            <a:schemeClr val="accent1">
              <a:shade val="15000"/>
            </a:schemeClr>
          </a:lnRef>
          <a:fillRef idx="1">
            <a:schemeClr val="accent1"/>
          </a:fillRef>
          <a:effectRef idx="0">
            <a:schemeClr val="accent1"/>
          </a:effectRef>
          <a:fontRef idx="minor">
            <a:schemeClr val="lt1"/>
          </a:fontRef>
        </p:style>
        <p:txBody>
          <a:bodyPr lIns="90000" rtlCol="0" anchor="ctr"/>
          <a:lstStyle/>
          <a:p>
            <a:pPr algn="ctr"/>
            <a:endParaRPr lang="en-US"/>
          </a:p>
        </p:txBody>
      </p:sp>
      <p:pic>
        <p:nvPicPr>
          <p:cNvPr id="4" name="Picture 3">
            <a:extLst>
              <a:ext uri="{FF2B5EF4-FFF2-40B4-BE49-F238E27FC236}">
                <a16:creationId xmlns:a16="http://schemas.microsoft.com/office/drawing/2014/main" id="{93E7B6FA-E1BA-CDAD-8C68-B4893A83D073}"/>
              </a:ext>
            </a:extLst>
          </p:cNvPr>
          <p:cNvPicPr>
            <a:picLocks noChangeAspect="1"/>
          </p:cNvPicPr>
          <p:nvPr/>
        </p:nvPicPr>
        <p:blipFill>
          <a:blip r:embed="rId3"/>
          <a:srcRect/>
          <a:stretch/>
        </p:blipFill>
        <p:spPr>
          <a:xfrm>
            <a:off x="370115" y="6095672"/>
            <a:ext cx="1276678" cy="575782"/>
          </a:xfrm>
          <a:prstGeom prst="rect">
            <a:avLst/>
          </a:prstGeom>
        </p:spPr>
      </p:pic>
      <p:cxnSp>
        <p:nvCxnSpPr>
          <p:cNvPr id="8" name="Straight Connector 7">
            <a:extLst>
              <a:ext uri="{FF2B5EF4-FFF2-40B4-BE49-F238E27FC236}">
                <a16:creationId xmlns:a16="http://schemas.microsoft.com/office/drawing/2014/main" id="{821B4302-A7C0-A083-1396-3CD77DE36FF1}"/>
              </a:ext>
            </a:extLst>
          </p:cNvPr>
          <p:cNvCxnSpPr/>
          <p:nvPr/>
        </p:nvCxnSpPr>
        <p:spPr>
          <a:xfrm>
            <a:off x="508000" y="6023429"/>
            <a:ext cx="10994571" cy="0"/>
          </a:xfrm>
          <a:prstGeom prst="line">
            <a:avLst/>
          </a:prstGeom>
          <a:ln w="12700">
            <a:solidFill>
              <a:srgbClr val="0D0D1D"/>
            </a:solidFill>
          </a:ln>
        </p:spPr>
        <p:style>
          <a:lnRef idx="1">
            <a:schemeClr val="accent3"/>
          </a:lnRef>
          <a:fillRef idx="0">
            <a:schemeClr val="accent3"/>
          </a:fillRef>
          <a:effectRef idx="0">
            <a:schemeClr val="accent3"/>
          </a:effectRef>
          <a:fontRef idx="minor">
            <a:schemeClr val="tx1"/>
          </a:fontRef>
        </p:style>
      </p:cxnSp>
      <p:sp>
        <p:nvSpPr>
          <p:cNvPr id="3" name="TextBox 2">
            <a:extLst>
              <a:ext uri="{FF2B5EF4-FFF2-40B4-BE49-F238E27FC236}">
                <a16:creationId xmlns:a16="http://schemas.microsoft.com/office/drawing/2014/main" id="{162261FB-A99A-3CD7-0545-4DAC4B47F1E5}"/>
              </a:ext>
            </a:extLst>
          </p:cNvPr>
          <p:cNvSpPr txBox="1"/>
          <p:nvPr/>
        </p:nvSpPr>
        <p:spPr>
          <a:xfrm>
            <a:off x="1008454" y="286991"/>
            <a:ext cx="9521515" cy="830997"/>
          </a:xfrm>
          <a:prstGeom prst="rect">
            <a:avLst/>
          </a:prstGeom>
          <a:noFill/>
        </p:spPr>
        <p:txBody>
          <a:bodyPr wrap="square" lIns="91440" tIns="45720" rIns="91440" bIns="45720" rtlCol="0" anchor="t">
            <a:spAutoFit/>
          </a:bodyPr>
          <a:lstStyle/>
          <a:p>
            <a:r>
              <a:rPr lang="en-US" sz="4800" b="1" spc="-150">
                <a:solidFill>
                  <a:srgbClr val="0D0D1D"/>
                </a:solidFill>
                <a:latin typeface="+mj-lt"/>
              </a:rPr>
              <a:t>Challenges</a:t>
            </a:r>
            <a:endParaRPr lang="en-US">
              <a:latin typeface="+mj-lt"/>
            </a:endParaRPr>
          </a:p>
        </p:txBody>
      </p:sp>
      <p:graphicFrame>
        <p:nvGraphicFramePr>
          <p:cNvPr id="15" name="Table 14">
            <a:extLst>
              <a:ext uri="{FF2B5EF4-FFF2-40B4-BE49-F238E27FC236}">
                <a16:creationId xmlns:a16="http://schemas.microsoft.com/office/drawing/2014/main" id="{CAF2F859-0771-C312-1342-02D0263EAF9E}"/>
              </a:ext>
            </a:extLst>
          </p:cNvPr>
          <p:cNvGraphicFramePr>
            <a:graphicFrameLocks noGrp="1"/>
          </p:cNvGraphicFramePr>
          <p:nvPr>
            <p:extLst>
              <p:ext uri="{D42A27DB-BD31-4B8C-83A1-F6EECF244321}">
                <p14:modId xmlns:p14="http://schemas.microsoft.com/office/powerpoint/2010/main" val="3518163319"/>
              </p:ext>
            </p:extLst>
          </p:nvPr>
        </p:nvGraphicFramePr>
        <p:xfrm>
          <a:off x="504709" y="1434420"/>
          <a:ext cx="10527078" cy="4254324"/>
        </p:xfrm>
        <a:graphic>
          <a:graphicData uri="http://schemas.openxmlformats.org/drawingml/2006/table">
            <a:tbl>
              <a:tblPr firstRow="1" bandRow="1">
                <a:tableStyleId>{5C22544A-7EE6-4342-B048-85BDC9FD1C3A}</a:tableStyleId>
              </a:tblPr>
              <a:tblGrid>
                <a:gridCol w="3319025">
                  <a:extLst>
                    <a:ext uri="{9D8B030D-6E8A-4147-A177-3AD203B41FA5}">
                      <a16:colId xmlns:a16="http://schemas.microsoft.com/office/drawing/2014/main" val="313166958"/>
                    </a:ext>
                  </a:extLst>
                </a:gridCol>
                <a:gridCol w="7208053">
                  <a:extLst>
                    <a:ext uri="{9D8B030D-6E8A-4147-A177-3AD203B41FA5}">
                      <a16:colId xmlns:a16="http://schemas.microsoft.com/office/drawing/2014/main" val="1168060388"/>
                    </a:ext>
                  </a:extLst>
                </a:gridCol>
              </a:tblGrid>
              <a:tr h="370840">
                <a:tc>
                  <a:txBody>
                    <a:bodyPr/>
                    <a:lstStyle/>
                    <a:p>
                      <a:r>
                        <a:rPr lang="en-US" dirty="0">
                          <a:solidFill>
                            <a:srgbClr val="0D0D1D"/>
                          </a:solidFill>
                        </a:rPr>
                        <a:t>Student engagement</a:t>
                      </a:r>
                    </a:p>
                  </a:txBody>
                  <a:tcPr>
                    <a:noFill/>
                  </a:tcPr>
                </a:tc>
                <a:tc>
                  <a:txBody>
                    <a:bodyPr/>
                    <a:lstStyle/>
                    <a:p>
                      <a:pPr lvl="0">
                        <a:buNone/>
                      </a:pPr>
                      <a:r>
                        <a:rPr lang="en-US" sz="1600" b="0" i="0" u="none" strike="noStrike" noProof="0" dirty="0">
                          <a:solidFill>
                            <a:srgbClr val="0D0D1D"/>
                          </a:solidFill>
                          <a:latin typeface="Calibri"/>
                        </a:rPr>
                        <a:t>27 students referred. 12 of these referrals didn’t access the service</a:t>
                      </a:r>
                    </a:p>
                    <a:p>
                      <a:pPr lvl="0">
                        <a:buNone/>
                      </a:pPr>
                      <a:endParaRPr lang="en-US" sz="1600" b="0" i="0" u="none" strike="noStrike" noProof="0">
                        <a:solidFill>
                          <a:srgbClr val="0D0D1D"/>
                        </a:solidFill>
                        <a:latin typeface="Calibri"/>
                      </a:endParaRPr>
                    </a:p>
                    <a:p>
                      <a:pPr lvl="0">
                        <a:buNone/>
                      </a:pPr>
                      <a:r>
                        <a:rPr lang="en-US" sz="1600" b="0" i="0" u="none" strike="noStrike" noProof="0" dirty="0">
                          <a:solidFill>
                            <a:srgbClr val="0D0D1D"/>
                          </a:solidFill>
                          <a:latin typeface="Calibri"/>
                        </a:rPr>
                        <a:t>From feedback from Connectors we know that many of the students accessing the service have been difficult to engage;  often don’t reply to messages, don’t want to attend activities, cancel meets ups and needs lots of promoting to confirm attendance. </a:t>
                      </a:r>
                      <a:endParaRPr lang="en-US" sz="1600" b="0" dirty="0">
                        <a:solidFill>
                          <a:srgbClr val="0D0D1D"/>
                        </a:solidFill>
                      </a:endParaRPr>
                    </a:p>
                  </a:txBody>
                  <a:tcPr>
                    <a:noFill/>
                  </a:tcPr>
                </a:tc>
                <a:extLst>
                  <a:ext uri="{0D108BD9-81ED-4DB2-BD59-A6C34878D82A}">
                    <a16:rowId xmlns:a16="http://schemas.microsoft.com/office/drawing/2014/main" val="1216951395"/>
                  </a:ext>
                </a:extLst>
              </a:tr>
              <a:tr h="2699844">
                <a:tc>
                  <a:txBody>
                    <a:bodyPr/>
                    <a:lstStyle/>
                    <a:p>
                      <a:pPr lvl="0">
                        <a:buNone/>
                      </a:pPr>
                      <a:r>
                        <a:rPr lang="en-US" sz="1800" b="1" i="0" u="none" strike="noStrike" noProof="0" dirty="0">
                          <a:solidFill>
                            <a:schemeClr val="tx1"/>
                          </a:solidFill>
                          <a:latin typeface="Calibri"/>
                        </a:rPr>
                        <a:t>Safeguarding concerns</a:t>
                      </a:r>
                      <a:endParaRPr lang="en-US" dirty="0">
                        <a:solidFill>
                          <a:schemeClr val="tx1"/>
                        </a:solidFill>
                      </a:endParaRPr>
                    </a:p>
                  </a:txBody>
                  <a:tcPr>
                    <a:noFill/>
                  </a:tcPr>
                </a:tc>
                <a:tc>
                  <a:txBody>
                    <a:bodyPr/>
                    <a:lstStyle/>
                    <a:p>
                      <a:pPr lvl="0" algn="l">
                        <a:lnSpc>
                          <a:spcPct val="100000"/>
                        </a:lnSpc>
                        <a:spcBef>
                          <a:spcPts val="0"/>
                        </a:spcBef>
                        <a:spcAft>
                          <a:spcPts val="0"/>
                        </a:spcAft>
                        <a:buNone/>
                      </a:pPr>
                      <a:r>
                        <a:rPr lang="en-US" sz="1600" b="0" i="0" u="none" strike="noStrike" noProof="0" dirty="0">
                          <a:latin typeface="Calibri"/>
                        </a:rPr>
                        <a:t>Several issues raised on pilot around safety of students:</a:t>
                      </a:r>
                      <a:endParaRPr lang="en-US" sz="1600" b="0" dirty="0"/>
                    </a:p>
                    <a:p>
                      <a:pPr lvl="0" algn="l">
                        <a:lnSpc>
                          <a:spcPct val="100000"/>
                        </a:lnSpc>
                        <a:spcBef>
                          <a:spcPts val="0"/>
                        </a:spcBef>
                        <a:spcAft>
                          <a:spcPts val="0"/>
                        </a:spcAft>
                        <a:buNone/>
                      </a:pPr>
                      <a:r>
                        <a:rPr lang="en-US" sz="1600" b="0" i="0" u="none" strike="noStrike" noProof="0" dirty="0">
                          <a:latin typeface="Calibri"/>
                        </a:rPr>
                        <a:t>-One student telling their connector they had a large amount of prescribed tablets and indicating they may take an overdose</a:t>
                      </a:r>
                      <a:r>
                        <a:rPr lang="en-US" sz="1600" b="0" i="0" u="none" strike="noStrike" noProof="0" dirty="0">
                          <a:solidFill>
                            <a:srgbClr val="FF0000"/>
                          </a:solidFill>
                          <a:latin typeface="Calibri"/>
                        </a:rPr>
                        <a:t> </a:t>
                      </a:r>
                      <a:endParaRPr lang="en-US" sz="1600" b="0" dirty="0"/>
                    </a:p>
                    <a:p>
                      <a:pPr lvl="0" algn="l">
                        <a:lnSpc>
                          <a:spcPct val="100000"/>
                        </a:lnSpc>
                        <a:spcBef>
                          <a:spcPts val="0"/>
                        </a:spcBef>
                        <a:spcAft>
                          <a:spcPts val="0"/>
                        </a:spcAft>
                        <a:buNone/>
                      </a:pPr>
                      <a:r>
                        <a:rPr lang="en-US" sz="1600" b="0" i="0" u="none" strike="noStrike" noProof="0" dirty="0">
                          <a:latin typeface="Calibri"/>
                        </a:rPr>
                        <a:t>-another student telling connector about being bullied and victim of homophobia/racism</a:t>
                      </a:r>
                      <a:endParaRPr lang="en-US" sz="1600" b="0" dirty="0"/>
                    </a:p>
                    <a:p>
                      <a:pPr lvl="0">
                        <a:buNone/>
                      </a:pPr>
                      <a:r>
                        <a:rPr lang="en-US" sz="1600" b="0" i="0" u="none" strike="noStrike" noProof="0" dirty="0">
                          <a:latin typeface="Calibri"/>
                        </a:rPr>
                        <a:t>-Inappropriate student referred to the scheme as a serious mental health concern was later flagged </a:t>
                      </a:r>
                    </a:p>
                  </a:txBody>
                  <a:tcPr>
                    <a:noFill/>
                  </a:tcPr>
                </a:tc>
                <a:extLst>
                  <a:ext uri="{0D108BD9-81ED-4DB2-BD59-A6C34878D82A}">
                    <a16:rowId xmlns:a16="http://schemas.microsoft.com/office/drawing/2014/main" val="34588260"/>
                  </a:ext>
                </a:extLst>
              </a:tr>
            </a:tbl>
          </a:graphicData>
        </a:graphic>
      </p:graphicFrame>
      <p:pic>
        <p:nvPicPr>
          <p:cNvPr id="28" name="Picture 27" descr="A pink text on a black background&#10;&#10;Description automatically generated">
            <a:extLst>
              <a:ext uri="{FF2B5EF4-FFF2-40B4-BE49-F238E27FC236}">
                <a16:creationId xmlns:a16="http://schemas.microsoft.com/office/drawing/2014/main" id="{95DEF4A1-1574-AD37-FE48-B71ADC7C0C3D}"/>
              </a:ext>
            </a:extLst>
          </p:cNvPr>
          <p:cNvPicPr>
            <a:picLocks noChangeAspect="1"/>
          </p:cNvPicPr>
          <p:nvPr/>
        </p:nvPicPr>
        <p:blipFill>
          <a:blip r:embed="rId4"/>
          <a:stretch>
            <a:fillRect/>
          </a:stretch>
        </p:blipFill>
        <p:spPr>
          <a:xfrm>
            <a:off x="1787842" y="6154420"/>
            <a:ext cx="965835" cy="523240"/>
          </a:xfrm>
          <a:prstGeom prst="rect">
            <a:avLst/>
          </a:prstGeom>
        </p:spPr>
      </p:pic>
    </p:spTree>
    <p:extLst>
      <p:ext uri="{BB962C8B-B14F-4D97-AF65-F5344CB8AC3E}">
        <p14:creationId xmlns:p14="http://schemas.microsoft.com/office/powerpoint/2010/main" val="2221645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7786B6-A914-A76D-E1EF-37B3D489186E}"/>
              </a:ext>
            </a:extLst>
          </p:cNvPr>
          <p:cNvSpPr/>
          <p:nvPr/>
        </p:nvSpPr>
        <p:spPr>
          <a:xfrm>
            <a:off x="0" y="0"/>
            <a:ext cx="12192000" cy="6858000"/>
          </a:xfrm>
          <a:prstGeom prst="rect">
            <a:avLst/>
          </a:prstGeom>
          <a:solidFill>
            <a:srgbClr val="F0E8E0"/>
          </a:solidFill>
          <a:ln>
            <a:noFill/>
          </a:ln>
        </p:spPr>
        <p:style>
          <a:lnRef idx="2">
            <a:schemeClr val="accent1">
              <a:shade val="15000"/>
            </a:schemeClr>
          </a:lnRef>
          <a:fillRef idx="1">
            <a:schemeClr val="accent1"/>
          </a:fillRef>
          <a:effectRef idx="0">
            <a:schemeClr val="accent1"/>
          </a:effectRef>
          <a:fontRef idx="minor">
            <a:schemeClr val="lt1"/>
          </a:fontRef>
        </p:style>
        <p:txBody>
          <a:bodyPr lIns="90000" tIns="45720" rIns="91440" bIns="45720" rtlCol="0" anchor="ctr"/>
          <a:lstStyle/>
          <a:p>
            <a:pPr algn="ctr"/>
            <a:endParaRPr lang="en-US"/>
          </a:p>
          <a:p>
            <a:pPr algn="ctr"/>
            <a:endParaRPr lang="en-US">
              <a:ea typeface="Calibri"/>
              <a:cs typeface="Calibri"/>
            </a:endParaRPr>
          </a:p>
        </p:txBody>
      </p:sp>
      <p:pic>
        <p:nvPicPr>
          <p:cNvPr id="4" name="Picture 3">
            <a:extLst>
              <a:ext uri="{FF2B5EF4-FFF2-40B4-BE49-F238E27FC236}">
                <a16:creationId xmlns:a16="http://schemas.microsoft.com/office/drawing/2014/main" id="{93E7B6FA-E1BA-CDAD-8C68-B4893A83D073}"/>
              </a:ext>
            </a:extLst>
          </p:cNvPr>
          <p:cNvPicPr>
            <a:picLocks noChangeAspect="1"/>
          </p:cNvPicPr>
          <p:nvPr/>
        </p:nvPicPr>
        <p:blipFill>
          <a:blip r:embed="rId3"/>
          <a:srcRect/>
          <a:stretch/>
        </p:blipFill>
        <p:spPr>
          <a:xfrm>
            <a:off x="370115" y="6095672"/>
            <a:ext cx="1276678" cy="575782"/>
          </a:xfrm>
          <a:prstGeom prst="rect">
            <a:avLst/>
          </a:prstGeom>
        </p:spPr>
      </p:pic>
      <p:cxnSp>
        <p:nvCxnSpPr>
          <p:cNvPr id="8" name="Straight Connector 7">
            <a:extLst>
              <a:ext uri="{FF2B5EF4-FFF2-40B4-BE49-F238E27FC236}">
                <a16:creationId xmlns:a16="http://schemas.microsoft.com/office/drawing/2014/main" id="{821B4302-A7C0-A083-1396-3CD77DE36FF1}"/>
              </a:ext>
            </a:extLst>
          </p:cNvPr>
          <p:cNvCxnSpPr/>
          <p:nvPr/>
        </p:nvCxnSpPr>
        <p:spPr>
          <a:xfrm>
            <a:off x="508000" y="6023429"/>
            <a:ext cx="10994571" cy="0"/>
          </a:xfrm>
          <a:prstGeom prst="line">
            <a:avLst/>
          </a:prstGeom>
          <a:ln w="12700">
            <a:solidFill>
              <a:srgbClr val="0D0D1D"/>
            </a:solidFill>
          </a:ln>
        </p:spPr>
        <p:style>
          <a:lnRef idx="1">
            <a:schemeClr val="accent3"/>
          </a:lnRef>
          <a:fillRef idx="0">
            <a:schemeClr val="accent3"/>
          </a:fillRef>
          <a:effectRef idx="0">
            <a:schemeClr val="accent3"/>
          </a:effectRef>
          <a:fontRef idx="minor">
            <a:schemeClr val="tx1"/>
          </a:fontRef>
        </p:style>
      </p:cxnSp>
      <p:sp>
        <p:nvSpPr>
          <p:cNvPr id="3" name="TextBox 2">
            <a:extLst>
              <a:ext uri="{FF2B5EF4-FFF2-40B4-BE49-F238E27FC236}">
                <a16:creationId xmlns:a16="http://schemas.microsoft.com/office/drawing/2014/main" id="{162261FB-A99A-3CD7-0545-4DAC4B47F1E5}"/>
              </a:ext>
            </a:extLst>
          </p:cNvPr>
          <p:cNvSpPr txBox="1"/>
          <p:nvPr/>
        </p:nvSpPr>
        <p:spPr>
          <a:xfrm>
            <a:off x="1652398" y="204423"/>
            <a:ext cx="11203170" cy="646331"/>
          </a:xfrm>
          <a:prstGeom prst="rect">
            <a:avLst/>
          </a:prstGeom>
          <a:noFill/>
        </p:spPr>
        <p:txBody>
          <a:bodyPr wrap="square" lIns="91440" tIns="45720" rIns="91440" bIns="45720" rtlCol="0" anchor="t">
            <a:spAutoFit/>
          </a:bodyPr>
          <a:lstStyle/>
          <a:p>
            <a:r>
              <a:rPr lang="en-US" sz="3600" b="1" spc="-150">
                <a:solidFill>
                  <a:srgbClr val="0D0D1D"/>
                </a:solidFill>
              </a:rPr>
              <a:t>Student Social Connect 2.0 Recommendations: </a:t>
            </a:r>
            <a:endParaRPr lang="en-US" sz="3600" b="1" spc="-150">
              <a:solidFill>
                <a:srgbClr val="0D0D1D"/>
              </a:solidFill>
              <a:ea typeface="Calibri"/>
              <a:cs typeface="Calibri"/>
            </a:endParaRPr>
          </a:p>
        </p:txBody>
      </p:sp>
      <p:pic>
        <p:nvPicPr>
          <p:cNvPr id="7" name="Picture 6" descr="A pink text on a black background&#10;&#10;Description automatically generated">
            <a:extLst>
              <a:ext uri="{FF2B5EF4-FFF2-40B4-BE49-F238E27FC236}">
                <a16:creationId xmlns:a16="http://schemas.microsoft.com/office/drawing/2014/main" id="{9A5ED474-E4E2-B5F4-8066-1A89013CF1D5}"/>
              </a:ext>
            </a:extLst>
          </p:cNvPr>
          <p:cNvPicPr>
            <a:picLocks noChangeAspect="1"/>
          </p:cNvPicPr>
          <p:nvPr/>
        </p:nvPicPr>
        <p:blipFill>
          <a:blip r:embed="rId4"/>
          <a:stretch>
            <a:fillRect/>
          </a:stretch>
        </p:blipFill>
        <p:spPr>
          <a:xfrm>
            <a:off x="1767522" y="6154420"/>
            <a:ext cx="965835" cy="523240"/>
          </a:xfrm>
          <a:prstGeom prst="rect">
            <a:avLst/>
          </a:prstGeom>
        </p:spPr>
      </p:pic>
      <p:sp>
        <p:nvSpPr>
          <p:cNvPr id="9" name="TextBox 8">
            <a:extLst>
              <a:ext uri="{FF2B5EF4-FFF2-40B4-BE49-F238E27FC236}">
                <a16:creationId xmlns:a16="http://schemas.microsoft.com/office/drawing/2014/main" id="{35B01674-FA7F-22AE-127E-285734E9BE71}"/>
              </a:ext>
            </a:extLst>
          </p:cNvPr>
          <p:cNvSpPr txBox="1"/>
          <p:nvPr/>
        </p:nvSpPr>
        <p:spPr>
          <a:xfrm>
            <a:off x="612376" y="847554"/>
            <a:ext cx="10972695" cy="55092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Symbol"/>
              <a:buChar char="•"/>
            </a:pPr>
            <a:r>
              <a:rPr lang="en-GB" sz="2200" dirty="0">
                <a:latin typeface="Calibri"/>
                <a:ea typeface="Calibri"/>
                <a:cs typeface="Calibri"/>
              </a:rPr>
              <a:t>Use a form type on Microsoft Teams which will help ensure suitable students access the scheme. Questions around mental health, desire to engage and reasons for engaging will help filter suitable students through to the registration form, while also signposting and redirecting students to suitable information/support should they indicate they aren’t suitable for the scheme.</a:t>
            </a:r>
            <a:endParaRPr lang="en-US" sz="2200" dirty="0">
              <a:latin typeface="Calibri"/>
              <a:ea typeface="Calibri"/>
              <a:cs typeface="Calibri"/>
            </a:endParaRPr>
          </a:p>
          <a:p>
            <a:pPr marL="285750" indent="-285750">
              <a:buFont typeface="Symbol"/>
              <a:buChar char="•"/>
            </a:pPr>
            <a:endParaRPr lang="en-GB" sz="2200">
              <a:latin typeface="Calibri"/>
              <a:ea typeface="Calibri"/>
              <a:cs typeface="Calibri"/>
            </a:endParaRPr>
          </a:p>
          <a:p>
            <a:pPr marL="285750" indent="-285750">
              <a:buFont typeface="Symbol"/>
              <a:buChar char="•"/>
            </a:pPr>
            <a:r>
              <a:rPr lang="en-GB" sz="2200" dirty="0">
                <a:latin typeface="Calibri"/>
                <a:ea typeface="Calibri"/>
                <a:cs typeface="Calibri"/>
              </a:rPr>
              <a:t>Students should be given 6 sessions over 4-6 weeks, rather than a 6-week timeslot on the scheme, following a more “traditional” social prescribing/therapy/support schedule.</a:t>
            </a:r>
            <a:endParaRPr lang="en-US" sz="2200" dirty="0">
              <a:latin typeface="Calibri"/>
              <a:ea typeface="Calibri"/>
              <a:cs typeface="Calibri"/>
            </a:endParaRPr>
          </a:p>
          <a:p>
            <a:pPr marL="285750" indent="-285750">
              <a:buFont typeface="Symbol"/>
              <a:buChar char="•"/>
            </a:pPr>
            <a:endParaRPr lang="en-GB" sz="2200">
              <a:latin typeface="Calibri"/>
              <a:ea typeface="Calibri"/>
              <a:cs typeface="Calibri"/>
            </a:endParaRPr>
          </a:p>
          <a:p>
            <a:pPr marL="285750" indent="-285750">
              <a:buFont typeface="Symbol"/>
              <a:buChar char="•"/>
            </a:pPr>
            <a:r>
              <a:rPr lang="en-GB" sz="2200" dirty="0">
                <a:latin typeface="Calibri"/>
                <a:ea typeface="Calibri"/>
                <a:cs typeface="Calibri"/>
              </a:rPr>
              <a:t>Introduction of using Shifts on Teams</a:t>
            </a:r>
            <a:endParaRPr lang="en-US" sz="2200" dirty="0">
              <a:latin typeface="Calibri"/>
              <a:ea typeface="Calibri"/>
              <a:cs typeface="Calibri"/>
            </a:endParaRPr>
          </a:p>
          <a:p>
            <a:pPr marL="285750" indent="-285750">
              <a:buFont typeface="Symbol"/>
              <a:buChar char="•"/>
            </a:pPr>
            <a:endParaRPr lang="en-GB" sz="2200">
              <a:latin typeface="Calibri"/>
              <a:ea typeface="Calibri"/>
              <a:cs typeface="Calibri"/>
            </a:endParaRPr>
          </a:p>
          <a:p>
            <a:pPr marL="285750" indent="-285750">
              <a:buFont typeface="Symbol"/>
              <a:buChar char="•"/>
            </a:pPr>
            <a:r>
              <a:rPr lang="en-GB" sz="2200" dirty="0">
                <a:latin typeface="Calibri"/>
                <a:ea typeface="Calibri"/>
                <a:cs typeface="Calibri"/>
              </a:rPr>
              <a:t>Introduce UCLA3 and </a:t>
            </a:r>
            <a:r>
              <a:rPr lang="en-GB" sz="2200" err="1">
                <a:latin typeface="Calibri"/>
                <a:ea typeface="Calibri"/>
                <a:cs typeface="Calibri"/>
              </a:rPr>
              <a:t>MYCaW</a:t>
            </a:r>
            <a:r>
              <a:rPr lang="en-GB" sz="2200" dirty="0">
                <a:latin typeface="Calibri"/>
                <a:ea typeface="Calibri"/>
                <a:cs typeface="Calibri"/>
              </a:rPr>
              <a:t> as evaluation methods as well as ONS4 and remove SWEMBWS. </a:t>
            </a:r>
          </a:p>
          <a:p>
            <a:pPr marL="285750" indent="-285750">
              <a:buFont typeface="Symbol"/>
              <a:buChar char="•"/>
            </a:pPr>
            <a:endParaRPr lang="en-GB" sz="2200" dirty="0">
              <a:latin typeface="Calibri"/>
              <a:ea typeface="Calibri"/>
              <a:cs typeface="Calibri"/>
            </a:endParaRPr>
          </a:p>
          <a:p>
            <a:pPr marL="285750" indent="-285750">
              <a:buFont typeface="Symbol"/>
              <a:buChar char="•"/>
            </a:pPr>
            <a:r>
              <a:rPr lang="en-GB" sz="2200" dirty="0">
                <a:latin typeface="Calibri"/>
                <a:ea typeface="Calibri"/>
                <a:cs typeface="Calibri"/>
              </a:rPr>
              <a:t>Hired four student social connectors for next academic year, hoping to reach 200 students </a:t>
            </a:r>
          </a:p>
          <a:p>
            <a:endParaRPr lang="en-US" sz="2200">
              <a:latin typeface="Calibri"/>
              <a:ea typeface="Calibri"/>
              <a:cs typeface="Calibri"/>
            </a:endParaRPr>
          </a:p>
        </p:txBody>
      </p:sp>
    </p:spTree>
    <p:extLst>
      <p:ext uri="{BB962C8B-B14F-4D97-AF65-F5344CB8AC3E}">
        <p14:creationId xmlns:p14="http://schemas.microsoft.com/office/powerpoint/2010/main" val="30332958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7786B6-A914-A76D-E1EF-37B3D489186E}"/>
              </a:ext>
            </a:extLst>
          </p:cNvPr>
          <p:cNvSpPr/>
          <p:nvPr/>
        </p:nvSpPr>
        <p:spPr>
          <a:xfrm>
            <a:off x="0" y="0"/>
            <a:ext cx="12192000" cy="6858000"/>
          </a:xfrm>
          <a:prstGeom prst="rect">
            <a:avLst/>
          </a:prstGeom>
          <a:solidFill>
            <a:srgbClr val="F0E8E0"/>
          </a:solidFill>
          <a:ln>
            <a:noFill/>
          </a:ln>
        </p:spPr>
        <p:style>
          <a:lnRef idx="2">
            <a:schemeClr val="accent1">
              <a:shade val="15000"/>
            </a:schemeClr>
          </a:lnRef>
          <a:fillRef idx="1">
            <a:schemeClr val="accent1"/>
          </a:fillRef>
          <a:effectRef idx="0">
            <a:schemeClr val="accent1"/>
          </a:effectRef>
          <a:fontRef idx="minor">
            <a:schemeClr val="lt1"/>
          </a:fontRef>
        </p:style>
        <p:txBody>
          <a:bodyPr lIns="90000" rtlCol="0" anchor="ctr"/>
          <a:lstStyle/>
          <a:p>
            <a:pPr algn="ctr"/>
            <a:endParaRPr lang="en-US"/>
          </a:p>
        </p:txBody>
      </p:sp>
      <p:pic>
        <p:nvPicPr>
          <p:cNvPr id="4" name="Picture 3">
            <a:extLst>
              <a:ext uri="{FF2B5EF4-FFF2-40B4-BE49-F238E27FC236}">
                <a16:creationId xmlns:a16="http://schemas.microsoft.com/office/drawing/2014/main" id="{93E7B6FA-E1BA-CDAD-8C68-B4893A83D073}"/>
              </a:ext>
            </a:extLst>
          </p:cNvPr>
          <p:cNvPicPr>
            <a:picLocks noChangeAspect="1"/>
          </p:cNvPicPr>
          <p:nvPr/>
        </p:nvPicPr>
        <p:blipFill>
          <a:blip r:embed="rId3"/>
          <a:srcRect/>
          <a:stretch/>
        </p:blipFill>
        <p:spPr>
          <a:xfrm>
            <a:off x="370115" y="6095672"/>
            <a:ext cx="1276678" cy="575782"/>
          </a:xfrm>
          <a:prstGeom prst="rect">
            <a:avLst/>
          </a:prstGeom>
        </p:spPr>
      </p:pic>
      <p:cxnSp>
        <p:nvCxnSpPr>
          <p:cNvPr id="8" name="Straight Connector 7">
            <a:extLst>
              <a:ext uri="{FF2B5EF4-FFF2-40B4-BE49-F238E27FC236}">
                <a16:creationId xmlns:a16="http://schemas.microsoft.com/office/drawing/2014/main" id="{821B4302-A7C0-A083-1396-3CD77DE36FF1}"/>
              </a:ext>
            </a:extLst>
          </p:cNvPr>
          <p:cNvCxnSpPr/>
          <p:nvPr/>
        </p:nvCxnSpPr>
        <p:spPr>
          <a:xfrm>
            <a:off x="508000" y="6023429"/>
            <a:ext cx="10994571" cy="0"/>
          </a:xfrm>
          <a:prstGeom prst="line">
            <a:avLst/>
          </a:prstGeom>
          <a:ln w="12700">
            <a:solidFill>
              <a:srgbClr val="0D0D1D"/>
            </a:solidFill>
          </a:ln>
        </p:spPr>
        <p:style>
          <a:lnRef idx="1">
            <a:schemeClr val="accent3"/>
          </a:lnRef>
          <a:fillRef idx="0">
            <a:schemeClr val="accent3"/>
          </a:fillRef>
          <a:effectRef idx="0">
            <a:schemeClr val="accent3"/>
          </a:effectRef>
          <a:fontRef idx="minor">
            <a:schemeClr val="tx1"/>
          </a:fontRef>
        </p:style>
      </p:cxnSp>
      <p:sp>
        <p:nvSpPr>
          <p:cNvPr id="3" name="TextBox 2">
            <a:extLst>
              <a:ext uri="{FF2B5EF4-FFF2-40B4-BE49-F238E27FC236}">
                <a16:creationId xmlns:a16="http://schemas.microsoft.com/office/drawing/2014/main" id="{162261FB-A99A-3CD7-0545-4DAC4B47F1E5}"/>
              </a:ext>
            </a:extLst>
          </p:cNvPr>
          <p:cNvSpPr txBox="1"/>
          <p:nvPr/>
        </p:nvSpPr>
        <p:spPr>
          <a:xfrm>
            <a:off x="3863414" y="2034511"/>
            <a:ext cx="9521515" cy="830997"/>
          </a:xfrm>
          <a:prstGeom prst="rect">
            <a:avLst/>
          </a:prstGeom>
          <a:noFill/>
        </p:spPr>
        <p:txBody>
          <a:bodyPr wrap="square" lIns="91440" tIns="45720" rIns="91440" bIns="45720" rtlCol="0" anchor="t">
            <a:spAutoFit/>
          </a:bodyPr>
          <a:lstStyle/>
          <a:p>
            <a:r>
              <a:rPr lang="en-US" sz="4800" b="1" spc="-150">
                <a:solidFill>
                  <a:srgbClr val="0D0D1D"/>
                </a:solidFill>
                <a:cs typeface="Calibri"/>
              </a:rPr>
              <a:t>Any questions? </a:t>
            </a:r>
          </a:p>
        </p:txBody>
      </p:sp>
      <p:pic>
        <p:nvPicPr>
          <p:cNvPr id="7" name="Picture 6" descr="A pink text on a black background&#10;&#10;Description automatically generated">
            <a:extLst>
              <a:ext uri="{FF2B5EF4-FFF2-40B4-BE49-F238E27FC236}">
                <a16:creationId xmlns:a16="http://schemas.microsoft.com/office/drawing/2014/main" id="{E7903F36-F12D-519E-5AB9-6898A0C96A04}"/>
              </a:ext>
            </a:extLst>
          </p:cNvPr>
          <p:cNvPicPr>
            <a:picLocks noChangeAspect="1"/>
          </p:cNvPicPr>
          <p:nvPr/>
        </p:nvPicPr>
        <p:blipFill>
          <a:blip r:embed="rId4"/>
          <a:stretch>
            <a:fillRect/>
          </a:stretch>
        </p:blipFill>
        <p:spPr>
          <a:xfrm>
            <a:off x="1726882" y="6154420"/>
            <a:ext cx="965835" cy="523240"/>
          </a:xfrm>
          <a:prstGeom prst="rect">
            <a:avLst/>
          </a:prstGeom>
        </p:spPr>
      </p:pic>
    </p:spTree>
    <p:extLst>
      <p:ext uri="{BB962C8B-B14F-4D97-AF65-F5344CB8AC3E}">
        <p14:creationId xmlns:p14="http://schemas.microsoft.com/office/powerpoint/2010/main" val="3207041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FE8E0"/>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A3859C1-9E90-6C2D-A12C-4A2A8527D161}"/>
              </a:ext>
            </a:extLst>
          </p:cNvPr>
          <p:cNvSpPr/>
          <p:nvPr/>
        </p:nvSpPr>
        <p:spPr>
          <a:xfrm>
            <a:off x="0" y="0"/>
            <a:ext cx="12192000" cy="1520190"/>
          </a:xfrm>
          <a:prstGeom prst="rect">
            <a:avLst/>
          </a:prstGeom>
          <a:solidFill>
            <a:srgbClr val="0E0E1E"/>
          </a:solidFill>
          <a:ln>
            <a:noFill/>
          </a:ln>
        </p:spPr>
        <p:style>
          <a:lnRef idx="2">
            <a:schemeClr val="accent1">
              <a:shade val="15000"/>
            </a:schemeClr>
          </a:lnRef>
          <a:fillRef idx="1">
            <a:schemeClr val="accent1"/>
          </a:fillRef>
          <a:effectRef idx="0">
            <a:schemeClr val="accent1"/>
          </a:effectRef>
          <a:fontRef idx="minor">
            <a:schemeClr val="lt1"/>
          </a:fontRef>
        </p:style>
        <p:txBody>
          <a:bodyPr lIns="90000" rtlCol="0" anchor="ctr"/>
          <a:lstStyle/>
          <a:p>
            <a:pPr algn="ctr"/>
            <a:endParaRPr lang="en-US"/>
          </a:p>
        </p:txBody>
      </p:sp>
      <p:pic>
        <p:nvPicPr>
          <p:cNvPr id="2" name="Picture 1" descr="A black and white logo&#10;&#10;Description automatically generated with low confidence">
            <a:extLst>
              <a:ext uri="{FF2B5EF4-FFF2-40B4-BE49-F238E27FC236}">
                <a16:creationId xmlns:a16="http://schemas.microsoft.com/office/drawing/2014/main" id="{E4A5C6F8-FF5A-F776-3DE7-193E3D423A79}"/>
              </a:ext>
            </a:extLst>
          </p:cNvPr>
          <p:cNvPicPr>
            <a:picLocks noChangeAspect="1"/>
          </p:cNvPicPr>
          <p:nvPr/>
        </p:nvPicPr>
        <p:blipFill>
          <a:blip r:embed="rId3"/>
          <a:stretch>
            <a:fillRect/>
          </a:stretch>
        </p:blipFill>
        <p:spPr>
          <a:xfrm>
            <a:off x="10005605" y="392375"/>
            <a:ext cx="1630686" cy="735439"/>
          </a:xfrm>
          <a:prstGeom prst="rect">
            <a:avLst/>
          </a:prstGeom>
        </p:spPr>
      </p:pic>
      <p:sp>
        <p:nvSpPr>
          <p:cNvPr id="8" name="TextBox 7">
            <a:extLst>
              <a:ext uri="{FF2B5EF4-FFF2-40B4-BE49-F238E27FC236}">
                <a16:creationId xmlns:a16="http://schemas.microsoft.com/office/drawing/2014/main" id="{4AC29527-CDDF-D8BF-2313-4ADBC204EC37}"/>
              </a:ext>
            </a:extLst>
          </p:cNvPr>
          <p:cNvSpPr txBox="1"/>
          <p:nvPr/>
        </p:nvSpPr>
        <p:spPr>
          <a:xfrm>
            <a:off x="749595" y="341047"/>
            <a:ext cx="9667699" cy="830997"/>
          </a:xfrm>
          <a:prstGeom prst="rect">
            <a:avLst/>
          </a:prstGeom>
          <a:noFill/>
        </p:spPr>
        <p:txBody>
          <a:bodyPr wrap="square" lIns="91440" tIns="45720" rIns="91440" bIns="45720" rtlCol="0" anchor="t">
            <a:spAutoFit/>
          </a:bodyPr>
          <a:lstStyle/>
          <a:p>
            <a:r>
              <a:rPr lang="en-US" sz="4800" b="1" spc="-150">
                <a:solidFill>
                  <a:srgbClr val="F0E8E0"/>
                </a:solidFill>
                <a:latin typeface="Work Sans"/>
              </a:rPr>
              <a:t>Context &amp; Starting Off </a:t>
            </a:r>
            <a:r>
              <a:rPr lang="en-US" sz="4800" b="1" spc="-150">
                <a:solidFill>
                  <a:srgbClr val="F0E8E0"/>
                </a:solidFill>
              </a:rPr>
              <a:t> </a:t>
            </a:r>
          </a:p>
        </p:txBody>
      </p:sp>
      <p:sp>
        <p:nvSpPr>
          <p:cNvPr id="5" name="TextBox 4">
            <a:extLst>
              <a:ext uri="{FF2B5EF4-FFF2-40B4-BE49-F238E27FC236}">
                <a16:creationId xmlns:a16="http://schemas.microsoft.com/office/drawing/2014/main" id="{7A6B14E4-42BE-5FD2-D95F-1D81A4F15ABA}"/>
              </a:ext>
            </a:extLst>
          </p:cNvPr>
          <p:cNvSpPr txBox="1"/>
          <p:nvPr/>
        </p:nvSpPr>
        <p:spPr>
          <a:xfrm>
            <a:off x="749595" y="1817007"/>
            <a:ext cx="10886695" cy="5139869"/>
          </a:xfrm>
          <a:prstGeom prst="rect">
            <a:avLst/>
          </a:prstGeom>
          <a:noFill/>
        </p:spPr>
        <p:txBody>
          <a:bodyPr wrap="square" lIns="91440" tIns="45720" rIns="91440" bIns="45720" anchor="t">
            <a:spAutoFit/>
          </a:bodyPr>
          <a:lstStyle/>
          <a:p>
            <a:pPr marL="342900" indent="-342900">
              <a:buFont typeface="Arial"/>
              <a:buChar char="•"/>
            </a:pPr>
            <a:r>
              <a:rPr lang="en-GB" sz="2200">
                <a:solidFill>
                  <a:srgbClr val="0D0D1D"/>
                </a:solidFill>
                <a:latin typeface="Work Sans"/>
              </a:rPr>
              <a:t>Evidence from the HSU Hallam How’re We Doing Survey indicated a need for increased and varied wellbeing interventions for students. The survey showed the main reasons students consider dropping out of university were mental health (54%), loneliness (27%), lack of support network (19%) and struggling to make friends (17%).</a:t>
            </a:r>
            <a:endParaRPr lang="en-US" sz="2200">
              <a:latin typeface="Work Sans"/>
              <a:ea typeface="Calibri"/>
              <a:cs typeface="Calibri"/>
            </a:endParaRPr>
          </a:p>
          <a:p>
            <a:endParaRPr lang="en-GB" sz="2200">
              <a:solidFill>
                <a:srgbClr val="0D0D1D"/>
              </a:solidFill>
              <a:latin typeface="Work Sans"/>
              <a:ea typeface="Calibri"/>
              <a:cs typeface="Calibri"/>
            </a:endParaRPr>
          </a:p>
          <a:p>
            <a:pPr marL="342900" indent="-342900">
              <a:buFont typeface="Arial"/>
              <a:buChar char="•"/>
            </a:pPr>
            <a:r>
              <a:rPr lang="en-GB" sz="2200">
                <a:solidFill>
                  <a:srgbClr val="0D0D1D"/>
                </a:solidFill>
                <a:latin typeface="Work Sans"/>
              </a:rPr>
              <a:t>HSU had a pre-existing infrastructure that could be tapped into as a wellbeing resource, rather than reinventing the wheel or outsourcing a service. Sports clubs, events, GIAGs, societies, volunteering brokerage, academic opportunities, jobs.</a:t>
            </a:r>
            <a:endParaRPr lang="en-GB" sz="2200">
              <a:solidFill>
                <a:srgbClr val="0D0D1D"/>
              </a:solidFill>
              <a:latin typeface="Work Sans"/>
              <a:ea typeface="Calibri" panose="020F0502020204030204"/>
              <a:cs typeface="Calibri" panose="020F0502020204030204"/>
            </a:endParaRPr>
          </a:p>
          <a:p>
            <a:endParaRPr lang="en-GB" sz="2200">
              <a:solidFill>
                <a:srgbClr val="0D0D1D"/>
              </a:solidFill>
              <a:latin typeface="Work Sans"/>
              <a:ea typeface="Calibri" panose="020F0502020204030204"/>
              <a:cs typeface="Calibri" panose="020F0502020204030204"/>
            </a:endParaRPr>
          </a:p>
          <a:p>
            <a:pPr marL="342900" indent="-342900">
              <a:buFont typeface="Arial"/>
              <a:buChar char="•"/>
            </a:pPr>
            <a:r>
              <a:rPr lang="en-GB" sz="2200">
                <a:solidFill>
                  <a:srgbClr val="0D0D1D"/>
                </a:solidFill>
                <a:latin typeface="Work Sans"/>
              </a:rPr>
              <a:t>Invested in the idea of “University community” in practice</a:t>
            </a:r>
            <a:endParaRPr lang="en-GB" sz="2200">
              <a:solidFill>
                <a:srgbClr val="0D0D1D"/>
              </a:solidFill>
              <a:latin typeface="Work Sans"/>
              <a:ea typeface="Calibri"/>
              <a:cs typeface="Calibri"/>
            </a:endParaRPr>
          </a:p>
          <a:p>
            <a:endParaRPr lang="en-GB" sz="2200">
              <a:solidFill>
                <a:srgbClr val="0D0D1D"/>
              </a:solidFill>
              <a:latin typeface="Work Sans"/>
              <a:ea typeface="Calibri"/>
              <a:cs typeface="Calibri"/>
            </a:endParaRPr>
          </a:p>
          <a:p>
            <a:pPr marL="342900" indent="-342900">
              <a:buFont typeface="Arial"/>
              <a:buChar char="•"/>
            </a:pPr>
            <a:r>
              <a:rPr lang="en-GB" sz="2200">
                <a:solidFill>
                  <a:srgbClr val="0D0D1D"/>
                </a:solidFill>
                <a:latin typeface="Work Sans"/>
              </a:rPr>
              <a:t>An opportunity for meaningful peer support/student staff opportunity</a:t>
            </a:r>
            <a:endParaRPr lang="en-GB" sz="2200">
              <a:solidFill>
                <a:srgbClr val="0D0D1D"/>
              </a:solidFill>
              <a:latin typeface="Work Sans"/>
              <a:ea typeface="Calibri" panose="020F0502020204030204"/>
              <a:cs typeface="Calibri" panose="020F0502020204030204"/>
            </a:endParaRPr>
          </a:p>
          <a:p>
            <a:endParaRPr lang="en-GB" sz="2000">
              <a:solidFill>
                <a:srgbClr val="0D0D1D"/>
              </a:solidFill>
            </a:endParaRPr>
          </a:p>
        </p:txBody>
      </p:sp>
      <p:pic>
        <p:nvPicPr>
          <p:cNvPr id="4" name="Picture 3" descr="A pink text on a black background&#10;&#10;Description automatically generated">
            <a:extLst>
              <a:ext uri="{FF2B5EF4-FFF2-40B4-BE49-F238E27FC236}">
                <a16:creationId xmlns:a16="http://schemas.microsoft.com/office/drawing/2014/main" id="{A2356EF9-556C-011E-98AE-51025E9FA525}"/>
              </a:ext>
            </a:extLst>
          </p:cNvPr>
          <p:cNvPicPr>
            <a:picLocks noChangeAspect="1"/>
          </p:cNvPicPr>
          <p:nvPr/>
        </p:nvPicPr>
        <p:blipFill>
          <a:blip r:embed="rId4"/>
          <a:stretch>
            <a:fillRect/>
          </a:stretch>
        </p:blipFill>
        <p:spPr>
          <a:xfrm>
            <a:off x="8402002" y="342900"/>
            <a:ext cx="1311275" cy="787400"/>
          </a:xfrm>
          <a:prstGeom prst="rect">
            <a:avLst/>
          </a:prstGeom>
        </p:spPr>
      </p:pic>
    </p:spTree>
    <p:extLst>
      <p:ext uri="{BB962C8B-B14F-4D97-AF65-F5344CB8AC3E}">
        <p14:creationId xmlns:p14="http://schemas.microsoft.com/office/powerpoint/2010/main" val="2528041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7786B6-A914-A76D-E1EF-37B3D489186E}"/>
              </a:ext>
            </a:extLst>
          </p:cNvPr>
          <p:cNvSpPr/>
          <p:nvPr/>
        </p:nvSpPr>
        <p:spPr>
          <a:xfrm>
            <a:off x="1" y="0"/>
            <a:ext cx="12192000" cy="6858000"/>
          </a:xfrm>
          <a:prstGeom prst="rect">
            <a:avLst/>
          </a:prstGeom>
          <a:solidFill>
            <a:srgbClr val="F0E8E0"/>
          </a:solidFill>
          <a:ln>
            <a:noFill/>
          </a:ln>
        </p:spPr>
        <p:style>
          <a:lnRef idx="2">
            <a:schemeClr val="accent1">
              <a:shade val="15000"/>
            </a:schemeClr>
          </a:lnRef>
          <a:fillRef idx="1">
            <a:schemeClr val="accent1"/>
          </a:fillRef>
          <a:effectRef idx="0">
            <a:schemeClr val="accent1"/>
          </a:effectRef>
          <a:fontRef idx="minor">
            <a:schemeClr val="lt1"/>
          </a:fontRef>
        </p:style>
        <p:txBody>
          <a:bodyPr lIns="90000" tIns="45720" rIns="91440" bIns="45720" rtlCol="0" anchor="ctr"/>
          <a:lstStyle/>
          <a:p>
            <a:pPr rtl="0"/>
            <a:r>
              <a:rPr lang="en-GB" sz="2000" dirty="0">
                <a:latin typeface="Calibri"/>
                <a:ea typeface="Segoe UI"/>
                <a:cs typeface="Segoe UI"/>
              </a:rPr>
              <a:t>​</a:t>
            </a:r>
          </a:p>
          <a:p>
            <a:pPr marL="342900" indent="-342900" algn="ctr">
              <a:buFont typeface="Arial,Sans-Serif"/>
              <a:buChar char="•"/>
            </a:pPr>
            <a:endParaRPr lang="en-GB" sz="2000">
              <a:solidFill>
                <a:srgbClr val="0D0D1D"/>
              </a:solidFill>
              <a:latin typeface="Calibri"/>
              <a:ea typeface="Arial"/>
              <a:cs typeface="Arial"/>
            </a:endParaRPr>
          </a:p>
          <a:p>
            <a:pPr lvl="0" algn="ctr"/>
            <a:r>
              <a:rPr lang="en-GB" sz="2200" baseline="0" dirty="0">
                <a:solidFill>
                  <a:srgbClr val="0D0D1D"/>
                </a:solidFill>
                <a:latin typeface="Work Sans"/>
                <a:ea typeface="Arial"/>
                <a:cs typeface="Arial"/>
              </a:rPr>
              <a:t>Student Social Connect is a peer-to-peer social prescribing program</a:t>
            </a:r>
            <a:r>
              <a:rPr lang="en-GB" sz="2200" dirty="0">
                <a:latin typeface="Work Sans"/>
                <a:ea typeface="Arial"/>
                <a:cs typeface="Arial"/>
              </a:rPr>
              <a:t>​</a:t>
            </a:r>
            <a:endParaRPr lang="en-GB" sz="2200">
              <a:latin typeface="Work Sans"/>
              <a:ea typeface="Calibri"/>
              <a:cs typeface="Calibri"/>
            </a:endParaRPr>
          </a:p>
          <a:p>
            <a:pPr marL="342900" lvl="0" indent="-342900" algn="ctr" rtl="0">
              <a:buFont typeface="Arial,Sans-Serif"/>
              <a:buChar char="•"/>
            </a:pPr>
            <a:endParaRPr lang="en-GB" sz="2200">
              <a:latin typeface="Work Sans"/>
              <a:ea typeface="Arial"/>
              <a:cs typeface="Arial"/>
            </a:endParaRPr>
          </a:p>
          <a:p>
            <a:pPr algn="ctr"/>
            <a:r>
              <a:rPr lang="en-GB" sz="2200" baseline="0" dirty="0">
                <a:solidFill>
                  <a:srgbClr val="0D0D1D"/>
                </a:solidFill>
                <a:latin typeface="Work Sans"/>
                <a:ea typeface="Arial"/>
                <a:cs typeface="Arial"/>
              </a:rPr>
              <a:t>The </a:t>
            </a:r>
            <a:r>
              <a:rPr lang="en-GB" sz="2200" dirty="0">
                <a:solidFill>
                  <a:srgbClr val="0D0D1D"/>
                </a:solidFill>
                <a:latin typeface="Work Sans"/>
                <a:ea typeface="Arial"/>
                <a:cs typeface="Arial"/>
              </a:rPr>
              <a:t>pilot involved </a:t>
            </a:r>
            <a:r>
              <a:rPr lang="en-GB" sz="2200" baseline="0" dirty="0">
                <a:solidFill>
                  <a:srgbClr val="0D0D1D"/>
                </a:solidFill>
                <a:latin typeface="Work Sans"/>
                <a:ea typeface="Arial"/>
                <a:cs typeface="Arial"/>
              </a:rPr>
              <a:t>Connectors (Student Staff) working with students to co-create wellbeing plans, ranging from activities, events, societies, lifestyle changes etc for up to 6 weeks to support them with low-risk wellbeing issues such as loneliness &amp; low-level anxiety &amp; depression. </a:t>
            </a:r>
            <a:r>
              <a:rPr lang="en-US" sz="2200" dirty="0">
                <a:latin typeface="Work Sans"/>
                <a:ea typeface="Arial"/>
                <a:cs typeface="Arial"/>
              </a:rPr>
              <a:t>​</a:t>
            </a:r>
          </a:p>
          <a:p>
            <a:pPr marL="342900" lvl="0" indent="-342900" algn="ctr" rtl="0">
              <a:buFont typeface="Arial,Sans-Serif"/>
              <a:buChar char="•"/>
            </a:pPr>
            <a:endParaRPr lang="en-GB" sz="2000">
              <a:latin typeface="Calibri"/>
              <a:ea typeface="Arial"/>
              <a:cs typeface="Arial"/>
            </a:endParaRPr>
          </a:p>
        </p:txBody>
      </p:sp>
      <p:pic>
        <p:nvPicPr>
          <p:cNvPr id="4" name="Picture 3">
            <a:extLst>
              <a:ext uri="{FF2B5EF4-FFF2-40B4-BE49-F238E27FC236}">
                <a16:creationId xmlns:a16="http://schemas.microsoft.com/office/drawing/2014/main" id="{93E7B6FA-E1BA-CDAD-8C68-B4893A83D073}"/>
              </a:ext>
            </a:extLst>
          </p:cNvPr>
          <p:cNvPicPr>
            <a:picLocks noChangeAspect="1"/>
          </p:cNvPicPr>
          <p:nvPr/>
        </p:nvPicPr>
        <p:blipFill>
          <a:blip r:embed="rId3"/>
          <a:srcRect/>
          <a:stretch/>
        </p:blipFill>
        <p:spPr>
          <a:xfrm>
            <a:off x="370115" y="6095672"/>
            <a:ext cx="1276678" cy="575782"/>
          </a:xfrm>
          <a:prstGeom prst="rect">
            <a:avLst/>
          </a:prstGeom>
        </p:spPr>
      </p:pic>
      <p:cxnSp>
        <p:nvCxnSpPr>
          <p:cNvPr id="8" name="Straight Connector 7">
            <a:extLst>
              <a:ext uri="{FF2B5EF4-FFF2-40B4-BE49-F238E27FC236}">
                <a16:creationId xmlns:a16="http://schemas.microsoft.com/office/drawing/2014/main" id="{821B4302-A7C0-A083-1396-3CD77DE36FF1}"/>
              </a:ext>
            </a:extLst>
          </p:cNvPr>
          <p:cNvCxnSpPr/>
          <p:nvPr/>
        </p:nvCxnSpPr>
        <p:spPr>
          <a:xfrm>
            <a:off x="508000" y="6023429"/>
            <a:ext cx="10994571" cy="0"/>
          </a:xfrm>
          <a:prstGeom prst="line">
            <a:avLst/>
          </a:prstGeom>
          <a:ln w="12700">
            <a:solidFill>
              <a:srgbClr val="0D0D1D"/>
            </a:solidFill>
          </a:ln>
        </p:spPr>
        <p:style>
          <a:lnRef idx="1">
            <a:schemeClr val="accent3"/>
          </a:lnRef>
          <a:fillRef idx="0">
            <a:schemeClr val="accent3"/>
          </a:fillRef>
          <a:effectRef idx="0">
            <a:schemeClr val="accent3"/>
          </a:effectRef>
          <a:fontRef idx="minor">
            <a:schemeClr val="tx1"/>
          </a:fontRef>
        </p:style>
      </p:cxnSp>
      <p:sp>
        <p:nvSpPr>
          <p:cNvPr id="9" name="Rectangle 8">
            <a:extLst>
              <a:ext uri="{FF2B5EF4-FFF2-40B4-BE49-F238E27FC236}">
                <a16:creationId xmlns:a16="http://schemas.microsoft.com/office/drawing/2014/main" id="{EDF13B4F-5300-DA87-8F82-ED972925EC79}"/>
              </a:ext>
            </a:extLst>
          </p:cNvPr>
          <p:cNvSpPr/>
          <p:nvPr/>
        </p:nvSpPr>
        <p:spPr>
          <a:xfrm>
            <a:off x="2498" y="2498"/>
            <a:ext cx="12192000" cy="1520190"/>
          </a:xfrm>
          <a:prstGeom prst="rect">
            <a:avLst/>
          </a:prstGeom>
          <a:solidFill>
            <a:srgbClr val="0E0E1E"/>
          </a:solidFill>
          <a:ln>
            <a:noFill/>
          </a:ln>
        </p:spPr>
        <p:style>
          <a:lnRef idx="2">
            <a:schemeClr val="accent1">
              <a:shade val="15000"/>
            </a:schemeClr>
          </a:lnRef>
          <a:fillRef idx="1">
            <a:schemeClr val="accent1"/>
          </a:fillRef>
          <a:effectRef idx="0">
            <a:schemeClr val="accent1"/>
          </a:effectRef>
          <a:fontRef idx="minor">
            <a:schemeClr val="lt1"/>
          </a:fontRef>
        </p:style>
        <p:txBody>
          <a:bodyPr lIns="90000" rtlCol="0" anchor="ctr"/>
          <a:lstStyle/>
          <a:p>
            <a:pPr algn="ctr"/>
            <a:endParaRPr lang="en-US"/>
          </a:p>
        </p:txBody>
      </p:sp>
      <p:pic>
        <p:nvPicPr>
          <p:cNvPr id="17" name="Picture 16" descr="A pink text on a black background&#10;&#10;Description automatically generated">
            <a:extLst>
              <a:ext uri="{FF2B5EF4-FFF2-40B4-BE49-F238E27FC236}">
                <a16:creationId xmlns:a16="http://schemas.microsoft.com/office/drawing/2014/main" id="{7EB9F6D7-506A-E434-0B7B-CDEEECEB2333}"/>
              </a:ext>
            </a:extLst>
          </p:cNvPr>
          <p:cNvPicPr>
            <a:picLocks noChangeAspect="1"/>
          </p:cNvPicPr>
          <p:nvPr/>
        </p:nvPicPr>
        <p:blipFill>
          <a:blip r:embed="rId4"/>
          <a:stretch>
            <a:fillRect/>
          </a:stretch>
        </p:blipFill>
        <p:spPr>
          <a:xfrm>
            <a:off x="1909762" y="6154420"/>
            <a:ext cx="965835" cy="523240"/>
          </a:xfrm>
          <a:prstGeom prst="rect">
            <a:avLst/>
          </a:prstGeom>
        </p:spPr>
      </p:pic>
      <p:sp>
        <p:nvSpPr>
          <p:cNvPr id="3" name="TextBox 2">
            <a:extLst>
              <a:ext uri="{FF2B5EF4-FFF2-40B4-BE49-F238E27FC236}">
                <a16:creationId xmlns:a16="http://schemas.microsoft.com/office/drawing/2014/main" id="{042BE82A-A6FB-074C-543E-98EE3C4DE2AC}"/>
              </a:ext>
            </a:extLst>
          </p:cNvPr>
          <p:cNvSpPr txBox="1"/>
          <p:nvPr/>
        </p:nvSpPr>
        <p:spPr>
          <a:xfrm>
            <a:off x="1909643" y="79494"/>
            <a:ext cx="8029661"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b="1" dirty="0">
                <a:solidFill>
                  <a:srgbClr val="F0E8E0"/>
                </a:solidFill>
                <a:latin typeface="Work Sans"/>
                <a:ea typeface="Calibri"/>
                <a:cs typeface="Calibri"/>
              </a:rPr>
              <a:t>Student Social Connect was born!</a:t>
            </a:r>
            <a:r>
              <a:rPr lang="en-US" sz="4400" b="1" dirty="0">
                <a:solidFill>
                  <a:srgbClr val="F0E8E0"/>
                </a:solidFill>
                <a:ea typeface="Calibri"/>
                <a:cs typeface="Calibri"/>
              </a:rPr>
              <a:t> </a:t>
            </a:r>
          </a:p>
        </p:txBody>
      </p:sp>
    </p:spTree>
    <p:extLst>
      <p:ext uri="{BB962C8B-B14F-4D97-AF65-F5344CB8AC3E}">
        <p14:creationId xmlns:p14="http://schemas.microsoft.com/office/powerpoint/2010/main" val="1399097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7786B6-A914-A76D-E1EF-37B3D489186E}"/>
              </a:ext>
            </a:extLst>
          </p:cNvPr>
          <p:cNvSpPr/>
          <p:nvPr/>
        </p:nvSpPr>
        <p:spPr>
          <a:xfrm>
            <a:off x="1" y="0"/>
            <a:ext cx="12192000" cy="6858000"/>
          </a:xfrm>
          <a:prstGeom prst="rect">
            <a:avLst/>
          </a:prstGeom>
          <a:solidFill>
            <a:srgbClr val="F0E8E0"/>
          </a:solidFill>
          <a:ln>
            <a:noFill/>
          </a:ln>
        </p:spPr>
        <p:style>
          <a:lnRef idx="2">
            <a:schemeClr val="accent1">
              <a:shade val="15000"/>
            </a:schemeClr>
          </a:lnRef>
          <a:fillRef idx="1">
            <a:schemeClr val="accent1"/>
          </a:fillRef>
          <a:effectRef idx="0">
            <a:schemeClr val="accent1"/>
          </a:effectRef>
          <a:fontRef idx="minor">
            <a:schemeClr val="lt1"/>
          </a:fontRef>
        </p:style>
        <p:txBody>
          <a:bodyPr lIns="90000" rtlCol="0" anchor="ctr"/>
          <a:lstStyle/>
          <a:p>
            <a:pPr algn="ctr"/>
            <a:endParaRPr lang="en-US"/>
          </a:p>
        </p:txBody>
      </p:sp>
      <p:pic>
        <p:nvPicPr>
          <p:cNvPr id="4" name="Picture 3">
            <a:extLst>
              <a:ext uri="{FF2B5EF4-FFF2-40B4-BE49-F238E27FC236}">
                <a16:creationId xmlns:a16="http://schemas.microsoft.com/office/drawing/2014/main" id="{93E7B6FA-E1BA-CDAD-8C68-B4893A83D073}"/>
              </a:ext>
            </a:extLst>
          </p:cNvPr>
          <p:cNvPicPr>
            <a:picLocks noChangeAspect="1"/>
          </p:cNvPicPr>
          <p:nvPr/>
        </p:nvPicPr>
        <p:blipFill>
          <a:blip r:embed="rId3"/>
          <a:srcRect/>
          <a:stretch/>
        </p:blipFill>
        <p:spPr>
          <a:xfrm>
            <a:off x="370115" y="6095672"/>
            <a:ext cx="1276678" cy="575782"/>
          </a:xfrm>
          <a:prstGeom prst="rect">
            <a:avLst/>
          </a:prstGeom>
        </p:spPr>
      </p:pic>
      <p:cxnSp>
        <p:nvCxnSpPr>
          <p:cNvPr id="8" name="Straight Connector 7">
            <a:extLst>
              <a:ext uri="{FF2B5EF4-FFF2-40B4-BE49-F238E27FC236}">
                <a16:creationId xmlns:a16="http://schemas.microsoft.com/office/drawing/2014/main" id="{821B4302-A7C0-A083-1396-3CD77DE36FF1}"/>
              </a:ext>
            </a:extLst>
          </p:cNvPr>
          <p:cNvCxnSpPr/>
          <p:nvPr/>
        </p:nvCxnSpPr>
        <p:spPr>
          <a:xfrm>
            <a:off x="508000" y="6023429"/>
            <a:ext cx="10994571" cy="0"/>
          </a:xfrm>
          <a:prstGeom prst="line">
            <a:avLst/>
          </a:prstGeom>
          <a:ln w="12700">
            <a:solidFill>
              <a:srgbClr val="0D0D1D"/>
            </a:solidFill>
          </a:ln>
        </p:spPr>
        <p:style>
          <a:lnRef idx="1">
            <a:schemeClr val="accent3"/>
          </a:lnRef>
          <a:fillRef idx="0">
            <a:schemeClr val="accent3"/>
          </a:fillRef>
          <a:effectRef idx="0">
            <a:schemeClr val="accent3"/>
          </a:effectRef>
          <a:fontRef idx="minor">
            <a:schemeClr val="tx1"/>
          </a:fontRef>
        </p:style>
      </p:cxnSp>
      <p:sp>
        <p:nvSpPr>
          <p:cNvPr id="3" name="TextBox 2">
            <a:extLst>
              <a:ext uri="{FF2B5EF4-FFF2-40B4-BE49-F238E27FC236}">
                <a16:creationId xmlns:a16="http://schemas.microsoft.com/office/drawing/2014/main" id="{162261FB-A99A-3CD7-0545-4DAC4B47F1E5}"/>
              </a:ext>
            </a:extLst>
          </p:cNvPr>
          <p:cNvSpPr txBox="1"/>
          <p:nvPr/>
        </p:nvSpPr>
        <p:spPr>
          <a:xfrm>
            <a:off x="2438133" y="522912"/>
            <a:ext cx="8347665" cy="769441"/>
          </a:xfrm>
          <a:prstGeom prst="rect">
            <a:avLst/>
          </a:prstGeom>
          <a:noFill/>
        </p:spPr>
        <p:txBody>
          <a:bodyPr wrap="square" lIns="91440" tIns="45720" rIns="91440" bIns="45720" rtlCol="0" anchor="t">
            <a:spAutoFit/>
          </a:bodyPr>
          <a:lstStyle/>
          <a:p>
            <a:r>
              <a:rPr lang="en-US" sz="4400" b="1" spc="-150">
                <a:solidFill>
                  <a:srgbClr val="0D0D1D"/>
                </a:solidFill>
                <a:latin typeface="Work Sans"/>
              </a:rPr>
              <a:t>The Social Connect Pilot </a:t>
            </a:r>
            <a:endParaRPr lang="en-US" sz="4400" b="1" spc="-150">
              <a:solidFill>
                <a:srgbClr val="0D0D1D"/>
              </a:solidFill>
              <a:latin typeface="Work Sans"/>
              <a:ea typeface="Calibri"/>
              <a:cs typeface="Calibri"/>
            </a:endParaRPr>
          </a:p>
        </p:txBody>
      </p:sp>
      <p:sp>
        <p:nvSpPr>
          <p:cNvPr id="5" name="TextBox 4">
            <a:extLst>
              <a:ext uri="{FF2B5EF4-FFF2-40B4-BE49-F238E27FC236}">
                <a16:creationId xmlns:a16="http://schemas.microsoft.com/office/drawing/2014/main" id="{0F246965-53C4-3E4E-6384-2162E8EDBC61}"/>
              </a:ext>
            </a:extLst>
          </p:cNvPr>
          <p:cNvSpPr txBox="1"/>
          <p:nvPr/>
        </p:nvSpPr>
        <p:spPr>
          <a:xfrm>
            <a:off x="854293" y="1466460"/>
            <a:ext cx="10293361" cy="3785652"/>
          </a:xfrm>
          <a:prstGeom prst="rect">
            <a:avLst/>
          </a:prstGeom>
          <a:noFill/>
        </p:spPr>
        <p:txBody>
          <a:bodyPr wrap="square" lIns="91440" tIns="45720" rIns="91440" bIns="45720" rtlCol="0" anchor="t">
            <a:spAutoFit/>
          </a:bodyPr>
          <a:lstStyle/>
          <a:p>
            <a:pPr marL="342900" indent="-342900">
              <a:buFont typeface="Arial" panose="020B0604020202020204" pitchFamily="34" charset="0"/>
              <a:buChar char="•"/>
            </a:pPr>
            <a:r>
              <a:rPr lang="en-GB" sz="2000">
                <a:solidFill>
                  <a:srgbClr val="0D0D1D"/>
                </a:solidFill>
                <a:latin typeface="Work Sans"/>
                <a:ea typeface="Calibri"/>
                <a:cs typeface="Calibri"/>
              </a:rPr>
              <a:t>Held over 5 months in Semester 2 of the 23/24 academic year. </a:t>
            </a:r>
            <a:endParaRPr lang="en-US" sz="2000">
              <a:solidFill>
                <a:srgbClr val="000000"/>
              </a:solidFill>
              <a:latin typeface="Work Sans"/>
              <a:ea typeface="Calibri"/>
              <a:cs typeface="Calibri"/>
            </a:endParaRPr>
          </a:p>
          <a:p>
            <a:endParaRPr lang="en-GB" sz="2000">
              <a:solidFill>
                <a:srgbClr val="0D0D1D"/>
              </a:solidFill>
              <a:latin typeface="Work Sans"/>
              <a:ea typeface="Calibri"/>
              <a:cs typeface="Calibri"/>
            </a:endParaRPr>
          </a:p>
          <a:p>
            <a:pPr marL="342900" indent="-342900">
              <a:buFont typeface="Arial"/>
              <a:buChar char="•"/>
            </a:pPr>
            <a:r>
              <a:rPr lang="en-GB" sz="2000">
                <a:solidFill>
                  <a:srgbClr val="0D0D1D"/>
                </a:solidFill>
                <a:latin typeface="Work Sans"/>
                <a:ea typeface="Calibri"/>
                <a:cs typeface="Calibri"/>
              </a:rPr>
              <a:t>Recruited 3 student community leaders for the project from the university</a:t>
            </a:r>
          </a:p>
          <a:p>
            <a:endParaRPr lang="en-GB" sz="2000">
              <a:solidFill>
                <a:srgbClr val="0D0D1D"/>
              </a:solidFill>
              <a:latin typeface="Work Sans"/>
              <a:ea typeface="Calibri"/>
              <a:cs typeface="Calibri"/>
            </a:endParaRPr>
          </a:p>
          <a:p>
            <a:pPr marL="342900" indent="-342900">
              <a:buFont typeface="Arial" panose="020B0604020202020204" pitchFamily="34" charset="0"/>
              <a:buChar char="•"/>
            </a:pPr>
            <a:r>
              <a:rPr lang="en-GB" sz="2000">
                <a:solidFill>
                  <a:srgbClr val="0D0D1D"/>
                </a:solidFill>
                <a:latin typeface="Work Sans"/>
                <a:ea typeface="Calibri"/>
                <a:cs typeface="Calibri"/>
              </a:rPr>
              <a:t>Completed some basic training, including GDPR and safeguarding </a:t>
            </a:r>
            <a:endParaRPr lang="en-US" sz="2000">
              <a:solidFill>
                <a:srgbClr val="000000"/>
              </a:solidFill>
              <a:latin typeface="Work Sans"/>
              <a:ea typeface="Calibri"/>
              <a:cs typeface="Calibri"/>
            </a:endParaRPr>
          </a:p>
          <a:p>
            <a:pPr marL="342900" indent="-342900">
              <a:buFont typeface="Arial" panose="020B0604020202020204" pitchFamily="34" charset="0"/>
              <a:buChar char="•"/>
            </a:pPr>
            <a:endParaRPr lang="en-GB" sz="2000">
              <a:solidFill>
                <a:srgbClr val="0D0D1D"/>
              </a:solidFill>
              <a:latin typeface="Work Sans"/>
              <a:ea typeface="Calibri"/>
              <a:cs typeface="Calibri"/>
            </a:endParaRPr>
          </a:p>
          <a:p>
            <a:pPr marL="342900" indent="-342900">
              <a:buFont typeface="Arial" panose="020B0604020202020204" pitchFamily="34" charset="0"/>
              <a:buChar char="•"/>
            </a:pPr>
            <a:r>
              <a:rPr lang="en-GB" sz="2000">
                <a:solidFill>
                  <a:srgbClr val="0D0D1D"/>
                </a:solidFill>
                <a:latin typeface="Work Sans"/>
                <a:ea typeface="Calibri"/>
                <a:cs typeface="Calibri"/>
              </a:rPr>
              <a:t>Connectors signed a confidentiality agreement</a:t>
            </a:r>
            <a:endParaRPr lang="en-US" sz="2000">
              <a:solidFill>
                <a:srgbClr val="000000"/>
              </a:solidFill>
              <a:latin typeface="Work Sans"/>
              <a:ea typeface="Calibri"/>
              <a:cs typeface="Calibri"/>
            </a:endParaRPr>
          </a:p>
          <a:p>
            <a:endParaRPr lang="en-GB" sz="2000">
              <a:solidFill>
                <a:srgbClr val="0D0D1D"/>
              </a:solidFill>
              <a:latin typeface="Work Sans"/>
              <a:ea typeface="Calibri"/>
              <a:cs typeface="Calibri"/>
            </a:endParaRPr>
          </a:p>
          <a:p>
            <a:pPr marL="342900" indent="-342900">
              <a:buFont typeface="Arial" panose="020B0604020202020204" pitchFamily="34" charset="0"/>
              <a:buChar char="•"/>
            </a:pPr>
            <a:r>
              <a:rPr lang="en-GB" sz="2000">
                <a:solidFill>
                  <a:srgbClr val="0D0D1D"/>
                </a:solidFill>
                <a:latin typeface="Work Sans"/>
                <a:ea typeface="Calibri"/>
                <a:cs typeface="Calibri"/>
              </a:rPr>
              <a:t>Created  a process for referrals and ongoing support for the connectors</a:t>
            </a:r>
            <a:endParaRPr lang="en-US" sz="2000">
              <a:solidFill>
                <a:srgbClr val="000000"/>
              </a:solidFill>
              <a:latin typeface="Work Sans"/>
              <a:ea typeface="Calibri"/>
              <a:cs typeface="Calibri"/>
            </a:endParaRPr>
          </a:p>
          <a:p>
            <a:endParaRPr lang="en-GB" sz="2000">
              <a:solidFill>
                <a:srgbClr val="0D0D1D"/>
              </a:solidFill>
              <a:latin typeface="Work Sans"/>
              <a:ea typeface="Calibri"/>
              <a:cs typeface="Calibri"/>
            </a:endParaRPr>
          </a:p>
          <a:p>
            <a:pPr marL="342900" indent="-342900">
              <a:buFont typeface="Arial" panose="020B0604020202020204" pitchFamily="34" charset="0"/>
              <a:buChar char="•"/>
            </a:pPr>
            <a:r>
              <a:rPr lang="en-GB" sz="2000">
                <a:solidFill>
                  <a:srgbClr val="0D0D1D"/>
                </a:solidFill>
                <a:latin typeface="Work Sans"/>
                <a:ea typeface="Calibri"/>
                <a:cs typeface="Calibri"/>
              </a:rPr>
              <a:t>Advertised the service to Student Wellbeing and there was also a way for student's to directly refer. </a:t>
            </a:r>
            <a:endParaRPr lang="en-GB" sz="2000">
              <a:latin typeface="Work Sans"/>
              <a:ea typeface="Calibri" panose="020F0502020204030204"/>
              <a:cs typeface="Calibri" panose="020F0502020204030204"/>
            </a:endParaRPr>
          </a:p>
        </p:txBody>
      </p:sp>
      <p:pic>
        <p:nvPicPr>
          <p:cNvPr id="7" name="Picture 6" descr="A pink text on a black background&#10;&#10;Description automatically generated">
            <a:extLst>
              <a:ext uri="{FF2B5EF4-FFF2-40B4-BE49-F238E27FC236}">
                <a16:creationId xmlns:a16="http://schemas.microsoft.com/office/drawing/2014/main" id="{17B9585E-1094-29C5-28A6-36CF8623F6D3}"/>
              </a:ext>
            </a:extLst>
          </p:cNvPr>
          <p:cNvPicPr>
            <a:picLocks noChangeAspect="1"/>
          </p:cNvPicPr>
          <p:nvPr/>
        </p:nvPicPr>
        <p:blipFill>
          <a:blip r:embed="rId4"/>
          <a:stretch>
            <a:fillRect/>
          </a:stretch>
        </p:blipFill>
        <p:spPr>
          <a:xfrm>
            <a:off x="1798002" y="6154420"/>
            <a:ext cx="965835" cy="523240"/>
          </a:xfrm>
          <a:prstGeom prst="rect">
            <a:avLst/>
          </a:prstGeom>
        </p:spPr>
      </p:pic>
    </p:spTree>
    <p:extLst>
      <p:ext uri="{BB962C8B-B14F-4D97-AF65-F5344CB8AC3E}">
        <p14:creationId xmlns:p14="http://schemas.microsoft.com/office/powerpoint/2010/main" val="4058488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7786B6-A914-A76D-E1EF-37B3D489186E}"/>
              </a:ext>
            </a:extLst>
          </p:cNvPr>
          <p:cNvSpPr/>
          <p:nvPr/>
        </p:nvSpPr>
        <p:spPr>
          <a:xfrm>
            <a:off x="0" y="0"/>
            <a:ext cx="12192000" cy="6858000"/>
          </a:xfrm>
          <a:prstGeom prst="rect">
            <a:avLst/>
          </a:prstGeom>
          <a:solidFill>
            <a:srgbClr val="F0E8E0"/>
          </a:solidFill>
          <a:ln>
            <a:noFill/>
          </a:ln>
        </p:spPr>
        <p:style>
          <a:lnRef idx="2">
            <a:schemeClr val="accent1">
              <a:shade val="15000"/>
            </a:schemeClr>
          </a:lnRef>
          <a:fillRef idx="1">
            <a:schemeClr val="accent1"/>
          </a:fillRef>
          <a:effectRef idx="0">
            <a:schemeClr val="accent1"/>
          </a:effectRef>
          <a:fontRef idx="minor">
            <a:schemeClr val="lt1"/>
          </a:fontRef>
        </p:style>
        <p:txBody>
          <a:bodyPr lIns="90000" rtlCol="0" anchor="ctr"/>
          <a:lstStyle/>
          <a:p>
            <a:pPr algn="ctr"/>
            <a:endParaRPr lang="en-US"/>
          </a:p>
        </p:txBody>
      </p:sp>
      <p:pic>
        <p:nvPicPr>
          <p:cNvPr id="4" name="Picture 3">
            <a:extLst>
              <a:ext uri="{FF2B5EF4-FFF2-40B4-BE49-F238E27FC236}">
                <a16:creationId xmlns:a16="http://schemas.microsoft.com/office/drawing/2014/main" id="{93E7B6FA-E1BA-CDAD-8C68-B4893A83D073}"/>
              </a:ext>
            </a:extLst>
          </p:cNvPr>
          <p:cNvPicPr>
            <a:picLocks noChangeAspect="1"/>
          </p:cNvPicPr>
          <p:nvPr/>
        </p:nvPicPr>
        <p:blipFill>
          <a:blip r:embed="rId3"/>
          <a:srcRect/>
          <a:stretch/>
        </p:blipFill>
        <p:spPr>
          <a:xfrm>
            <a:off x="370115" y="6095672"/>
            <a:ext cx="1276678" cy="575782"/>
          </a:xfrm>
          <a:prstGeom prst="rect">
            <a:avLst/>
          </a:prstGeom>
        </p:spPr>
      </p:pic>
      <p:cxnSp>
        <p:nvCxnSpPr>
          <p:cNvPr id="8" name="Straight Connector 7">
            <a:extLst>
              <a:ext uri="{FF2B5EF4-FFF2-40B4-BE49-F238E27FC236}">
                <a16:creationId xmlns:a16="http://schemas.microsoft.com/office/drawing/2014/main" id="{821B4302-A7C0-A083-1396-3CD77DE36FF1}"/>
              </a:ext>
            </a:extLst>
          </p:cNvPr>
          <p:cNvCxnSpPr/>
          <p:nvPr/>
        </p:nvCxnSpPr>
        <p:spPr>
          <a:xfrm>
            <a:off x="508000" y="6023429"/>
            <a:ext cx="10994571" cy="0"/>
          </a:xfrm>
          <a:prstGeom prst="line">
            <a:avLst/>
          </a:prstGeom>
          <a:ln w="12700">
            <a:solidFill>
              <a:srgbClr val="0D0D1D"/>
            </a:solidFill>
          </a:ln>
        </p:spPr>
        <p:style>
          <a:lnRef idx="1">
            <a:schemeClr val="accent3"/>
          </a:lnRef>
          <a:fillRef idx="0">
            <a:schemeClr val="accent3"/>
          </a:fillRef>
          <a:effectRef idx="0">
            <a:schemeClr val="accent3"/>
          </a:effectRef>
          <a:fontRef idx="minor">
            <a:schemeClr val="tx1"/>
          </a:fontRef>
        </p:style>
      </p:cxnSp>
      <p:graphicFrame>
        <p:nvGraphicFramePr>
          <p:cNvPr id="3" name="Diagram 2">
            <a:extLst>
              <a:ext uri="{FF2B5EF4-FFF2-40B4-BE49-F238E27FC236}">
                <a16:creationId xmlns:a16="http://schemas.microsoft.com/office/drawing/2014/main" id="{F416CBC4-6612-2B89-42C9-8482C0A0481C}"/>
              </a:ext>
            </a:extLst>
          </p:cNvPr>
          <p:cNvGraphicFramePr>
            <a:graphicFrameLocks noChangeAspect="1"/>
          </p:cNvGraphicFramePr>
          <p:nvPr>
            <p:extLst>
              <p:ext uri="{D42A27DB-BD31-4B8C-83A1-F6EECF244321}">
                <p14:modId xmlns:p14="http://schemas.microsoft.com/office/powerpoint/2010/main" val="410219349"/>
              </p:ext>
            </p:extLst>
          </p:nvPr>
        </p:nvGraphicFramePr>
        <p:xfrm>
          <a:off x="380490" y="-777781"/>
          <a:ext cx="11240679" cy="841049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0698" name="TextBox 20697">
            <a:extLst>
              <a:ext uri="{FF2B5EF4-FFF2-40B4-BE49-F238E27FC236}">
                <a16:creationId xmlns:a16="http://schemas.microsoft.com/office/drawing/2014/main" id="{0443D550-15F1-DA55-41A6-D29E4068C044}"/>
              </a:ext>
            </a:extLst>
          </p:cNvPr>
          <p:cNvSpPr txBox="1"/>
          <p:nvPr/>
        </p:nvSpPr>
        <p:spPr>
          <a:xfrm>
            <a:off x="108645" y="-2461"/>
            <a:ext cx="4327466" cy="830997"/>
          </a:xfrm>
          <a:prstGeom prst="rect">
            <a:avLst/>
          </a:prstGeom>
          <a:noFill/>
        </p:spPr>
        <p:txBody>
          <a:bodyPr wrap="square" lIns="91440" tIns="45720" rIns="91440" bIns="45720" rtlCol="0" anchor="t">
            <a:spAutoFit/>
          </a:bodyPr>
          <a:lstStyle/>
          <a:p>
            <a:r>
              <a:rPr lang="en-US" sz="4800" b="1" spc="-150">
                <a:solidFill>
                  <a:srgbClr val="0D0D1D"/>
                </a:solidFill>
                <a:latin typeface="Work Sans"/>
                <a:ea typeface="Calibri"/>
                <a:cs typeface="Calibri"/>
              </a:rPr>
              <a:t>The process</a:t>
            </a:r>
          </a:p>
        </p:txBody>
      </p:sp>
      <p:pic>
        <p:nvPicPr>
          <p:cNvPr id="20692" name="Picture 20691" descr="A pink text on a black background&#10;&#10;Description automatically generated">
            <a:extLst>
              <a:ext uri="{FF2B5EF4-FFF2-40B4-BE49-F238E27FC236}">
                <a16:creationId xmlns:a16="http://schemas.microsoft.com/office/drawing/2014/main" id="{912F305E-37FD-DAD3-90F5-4BD965E3FBEA}"/>
              </a:ext>
            </a:extLst>
          </p:cNvPr>
          <p:cNvPicPr>
            <a:picLocks noChangeAspect="1"/>
          </p:cNvPicPr>
          <p:nvPr/>
        </p:nvPicPr>
        <p:blipFill>
          <a:blip r:embed="rId9"/>
          <a:stretch>
            <a:fillRect/>
          </a:stretch>
        </p:blipFill>
        <p:spPr>
          <a:xfrm>
            <a:off x="1820612" y="6336871"/>
            <a:ext cx="965835" cy="523240"/>
          </a:xfrm>
          <a:prstGeom prst="rect">
            <a:avLst/>
          </a:prstGeom>
        </p:spPr>
      </p:pic>
    </p:spTree>
    <p:extLst>
      <p:ext uri="{BB962C8B-B14F-4D97-AF65-F5344CB8AC3E}">
        <p14:creationId xmlns:p14="http://schemas.microsoft.com/office/powerpoint/2010/main" val="959773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FE8E0"/>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A3859C1-9E90-6C2D-A12C-4A2A8527D161}"/>
              </a:ext>
            </a:extLst>
          </p:cNvPr>
          <p:cNvSpPr/>
          <p:nvPr/>
        </p:nvSpPr>
        <p:spPr>
          <a:xfrm>
            <a:off x="0" y="0"/>
            <a:ext cx="12192000" cy="1520190"/>
          </a:xfrm>
          <a:prstGeom prst="rect">
            <a:avLst/>
          </a:prstGeom>
          <a:solidFill>
            <a:srgbClr val="0E0E1E"/>
          </a:solidFill>
          <a:ln>
            <a:noFill/>
          </a:ln>
        </p:spPr>
        <p:style>
          <a:lnRef idx="2">
            <a:schemeClr val="accent1">
              <a:shade val="15000"/>
            </a:schemeClr>
          </a:lnRef>
          <a:fillRef idx="1">
            <a:schemeClr val="accent1"/>
          </a:fillRef>
          <a:effectRef idx="0">
            <a:schemeClr val="accent1"/>
          </a:effectRef>
          <a:fontRef idx="minor">
            <a:schemeClr val="lt1"/>
          </a:fontRef>
        </p:style>
        <p:txBody>
          <a:bodyPr lIns="90000" rtlCol="0" anchor="ctr"/>
          <a:lstStyle/>
          <a:p>
            <a:pPr algn="ctr"/>
            <a:endParaRPr lang="en-US"/>
          </a:p>
        </p:txBody>
      </p:sp>
      <p:pic>
        <p:nvPicPr>
          <p:cNvPr id="2" name="Picture 1" descr="A black and white logo&#10;&#10;Description automatically generated with low confidence">
            <a:extLst>
              <a:ext uri="{FF2B5EF4-FFF2-40B4-BE49-F238E27FC236}">
                <a16:creationId xmlns:a16="http://schemas.microsoft.com/office/drawing/2014/main" id="{E4A5C6F8-FF5A-F776-3DE7-193E3D423A79}"/>
              </a:ext>
            </a:extLst>
          </p:cNvPr>
          <p:cNvPicPr>
            <a:picLocks noChangeAspect="1"/>
          </p:cNvPicPr>
          <p:nvPr/>
        </p:nvPicPr>
        <p:blipFill>
          <a:blip r:embed="rId3"/>
          <a:stretch>
            <a:fillRect/>
          </a:stretch>
        </p:blipFill>
        <p:spPr>
          <a:xfrm>
            <a:off x="10005605" y="392375"/>
            <a:ext cx="1630686" cy="735439"/>
          </a:xfrm>
          <a:prstGeom prst="rect">
            <a:avLst/>
          </a:prstGeom>
        </p:spPr>
      </p:pic>
      <p:sp>
        <p:nvSpPr>
          <p:cNvPr id="8" name="TextBox 7">
            <a:extLst>
              <a:ext uri="{FF2B5EF4-FFF2-40B4-BE49-F238E27FC236}">
                <a16:creationId xmlns:a16="http://schemas.microsoft.com/office/drawing/2014/main" id="{4AC29527-CDDF-D8BF-2313-4ADBC204EC37}"/>
              </a:ext>
            </a:extLst>
          </p:cNvPr>
          <p:cNvSpPr txBox="1"/>
          <p:nvPr/>
        </p:nvSpPr>
        <p:spPr>
          <a:xfrm>
            <a:off x="168953" y="296817"/>
            <a:ext cx="9667699" cy="830997"/>
          </a:xfrm>
          <a:prstGeom prst="rect">
            <a:avLst/>
          </a:prstGeom>
          <a:noFill/>
        </p:spPr>
        <p:txBody>
          <a:bodyPr wrap="square" lIns="91440" tIns="45720" rIns="91440" bIns="45720" rtlCol="0" anchor="t">
            <a:spAutoFit/>
          </a:bodyPr>
          <a:lstStyle/>
          <a:p>
            <a:r>
              <a:rPr lang="en-US" sz="4800" b="1" spc="-150">
                <a:solidFill>
                  <a:srgbClr val="F0E8E0"/>
                </a:solidFill>
                <a:latin typeface="Work Sans"/>
                <a:ea typeface="Calibri"/>
                <a:cs typeface="Calibri"/>
              </a:rPr>
              <a:t>How did it go?</a:t>
            </a:r>
          </a:p>
        </p:txBody>
      </p:sp>
      <p:sp>
        <p:nvSpPr>
          <p:cNvPr id="4" name="TextBox 3">
            <a:extLst>
              <a:ext uri="{FF2B5EF4-FFF2-40B4-BE49-F238E27FC236}">
                <a16:creationId xmlns:a16="http://schemas.microsoft.com/office/drawing/2014/main" id="{88B99715-7014-F37B-7439-FD7C738072C9}"/>
              </a:ext>
            </a:extLst>
          </p:cNvPr>
          <p:cNvSpPr txBox="1"/>
          <p:nvPr/>
        </p:nvSpPr>
        <p:spPr>
          <a:xfrm>
            <a:off x="288118" y="2039128"/>
            <a:ext cx="11633790" cy="54476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2400">
                <a:latin typeface="Work Sans"/>
                <a:ea typeface="Calibri"/>
                <a:cs typeface="Calibri"/>
              </a:rPr>
              <a:t>A total of 27 students were referred </a:t>
            </a:r>
            <a:endParaRPr lang="en-US" sz="2400">
              <a:ea typeface="Calibri"/>
              <a:cs typeface="Calibri"/>
            </a:endParaRPr>
          </a:p>
          <a:p>
            <a:endParaRPr lang="en-US" sz="2400">
              <a:latin typeface="Work Sans"/>
              <a:ea typeface="+mn-lt"/>
              <a:cs typeface="+mn-lt"/>
            </a:endParaRPr>
          </a:p>
          <a:p>
            <a:pPr marL="285750" indent="-285750">
              <a:buFont typeface="Arial"/>
              <a:buChar char="•"/>
            </a:pPr>
            <a:r>
              <a:rPr lang="en-US" sz="2400">
                <a:latin typeface="Work Sans"/>
                <a:ea typeface="+mn-lt"/>
                <a:cs typeface="+mn-lt"/>
              </a:rPr>
              <a:t>15 students were matched with a student </a:t>
            </a:r>
          </a:p>
          <a:p>
            <a:pPr marL="285750" indent="-285750">
              <a:buFont typeface="Arial"/>
              <a:buChar char="•"/>
            </a:pPr>
            <a:endParaRPr lang="en-US" sz="2400">
              <a:latin typeface="Work Sans"/>
              <a:ea typeface="+mn-lt"/>
              <a:cs typeface="+mn-lt"/>
            </a:endParaRPr>
          </a:p>
          <a:p>
            <a:pPr marL="285750" indent="-285750">
              <a:buFont typeface="Arial"/>
              <a:buChar char="•"/>
            </a:pPr>
            <a:r>
              <a:rPr lang="en-US" sz="2400" dirty="0">
                <a:latin typeface="Work Sans"/>
                <a:ea typeface="+mn-lt"/>
                <a:cs typeface="+mn-lt"/>
              </a:rPr>
              <a:t>The connectors averaged around 4 hours with each </a:t>
            </a:r>
            <a:r>
              <a:rPr lang="en-US" sz="2400" dirty="0" err="1">
                <a:latin typeface="Work Sans"/>
                <a:ea typeface="+mn-lt"/>
                <a:cs typeface="+mn-lt"/>
              </a:rPr>
              <a:t>connectee</a:t>
            </a:r>
            <a:endParaRPr lang="en-US" sz="2400" dirty="0">
              <a:latin typeface="Work Sans"/>
              <a:ea typeface="+mn-lt"/>
              <a:cs typeface="+mn-lt"/>
            </a:endParaRPr>
          </a:p>
          <a:p>
            <a:pPr marL="285750" indent="-285750">
              <a:buFont typeface="Arial"/>
              <a:buChar char="•"/>
            </a:pPr>
            <a:endParaRPr lang="en-US" sz="2400">
              <a:latin typeface="Work Sans"/>
              <a:ea typeface="+mn-lt"/>
              <a:cs typeface="+mn-lt"/>
            </a:endParaRPr>
          </a:p>
          <a:p>
            <a:pPr marL="285750" indent="-285750">
              <a:buFont typeface="Arial"/>
              <a:buChar char="•"/>
            </a:pPr>
            <a:r>
              <a:rPr lang="en-US" sz="2400">
                <a:latin typeface="Work Sans"/>
                <a:ea typeface="+mn-lt"/>
                <a:cs typeface="+mn-lt"/>
              </a:rPr>
              <a:t>Students took part in a range of activities, from social sport, volunteering, nature walks, ice skating </a:t>
            </a:r>
          </a:p>
          <a:p>
            <a:pPr marL="285750" indent="-285750">
              <a:buFont typeface="Arial"/>
              <a:buChar char="•"/>
            </a:pPr>
            <a:endParaRPr lang="en-US" sz="2400" b="1">
              <a:latin typeface="Work Sans"/>
              <a:ea typeface="Calibri"/>
              <a:cs typeface="Calibri"/>
            </a:endParaRPr>
          </a:p>
          <a:p>
            <a:endParaRPr lang="en-US" sz="2400" b="1">
              <a:latin typeface="Work Sans"/>
              <a:ea typeface="Calibri"/>
              <a:cs typeface="Calibri"/>
            </a:endParaRPr>
          </a:p>
          <a:p>
            <a:pPr marL="285750" indent="-285750">
              <a:buFont typeface="Arial"/>
              <a:buChar char="•"/>
            </a:pPr>
            <a:endParaRPr lang="en-US" b="1">
              <a:latin typeface="Work Sans"/>
              <a:ea typeface="Calibri"/>
              <a:cs typeface="Calibri"/>
            </a:endParaRPr>
          </a:p>
          <a:p>
            <a:pPr marL="285750" indent="-285750">
              <a:buFont typeface="Arial"/>
              <a:buChar char="•"/>
            </a:pPr>
            <a:endParaRPr lang="en-US" b="1">
              <a:latin typeface="Work Sans"/>
              <a:ea typeface="Calibri"/>
              <a:cs typeface="Calibri"/>
            </a:endParaRPr>
          </a:p>
          <a:p>
            <a:endParaRPr lang="en-US" b="1">
              <a:latin typeface="Work Sans"/>
              <a:ea typeface="Calibri"/>
              <a:cs typeface="Calibri"/>
            </a:endParaRPr>
          </a:p>
          <a:p>
            <a:endParaRPr lang="en-US">
              <a:ea typeface="Calibri"/>
              <a:cs typeface="Calibri"/>
            </a:endParaRPr>
          </a:p>
          <a:p>
            <a:endParaRPr lang="en-US" b="1">
              <a:ea typeface="Calibri"/>
              <a:cs typeface="Calibri"/>
            </a:endParaRPr>
          </a:p>
          <a:p>
            <a:endParaRPr lang="en-US">
              <a:ea typeface="Calibri"/>
              <a:cs typeface="Calibri"/>
            </a:endParaRPr>
          </a:p>
        </p:txBody>
      </p:sp>
      <p:pic>
        <p:nvPicPr>
          <p:cNvPr id="6" name="Picture 5" descr="A pink text on a black background&#10;&#10;Description automatically generated">
            <a:extLst>
              <a:ext uri="{FF2B5EF4-FFF2-40B4-BE49-F238E27FC236}">
                <a16:creationId xmlns:a16="http://schemas.microsoft.com/office/drawing/2014/main" id="{9CF854A6-0EC5-CA1A-7851-3C551A9B4618}"/>
              </a:ext>
            </a:extLst>
          </p:cNvPr>
          <p:cNvPicPr>
            <a:picLocks noChangeAspect="1"/>
          </p:cNvPicPr>
          <p:nvPr/>
        </p:nvPicPr>
        <p:blipFill>
          <a:blip r:embed="rId4"/>
          <a:stretch>
            <a:fillRect/>
          </a:stretch>
        </p:blipFill>
        <p:spPr>
          <a:xfrm>
            <a:off x="8869362" y="505460"/>
            <a:ext cx="965835" cy="523240"/>
          </a:xfrm>
          <a:prstGeom prst="rect">
            <a:avLst/>
          </a:prstGeom>
        </p:spPr>
      </p:pic>
    </p:spTree>
    <p:extLst>
      <p:ext uri="{BB962C8B-B14F-4D97-AF65-F5344CB8AC3E}">
        <p14:creationId xmlns:p14="http://schemas.microsoft.com/office/powerpoint/2010/main" val="2336695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FE8E0"/>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A3859C1-9E90-6C2D-A12C-4A2A8527D161}"/>
              </a:ext>
            </a:extLst>
          </p:cNvPr>
          <p:cNvSpPr/>
          <p:nvPr/>
        </p:nvSpPr>
        <p:spPr>
          <a:xfrm>
            <a:off x="0" y="0"/>
            <a:ext cx="12192000" cy="1520190"/>
          </a:xfrm>
          <a:prstGeom prst="rect">
            <a:avLst/>
          </a:prstGeom>
          <a:solidFill>
            <a:srgbClr val="0E0E1E"/>
          </a:solidFill>
          <a:ln>
            <a:noFill/>
          </a:ln>
        </p:spPr>
        <p:style>
          <a:lnRef idx="2">
            <a:schemeClr val="accent1">
              <a:shade val="15000"/>
            </a:schemeClr>
          </a:lnRef>
          <a:fillRef idx="1">
            <a:schemeClr val="accent1"/>
          </a:fillRef>
          <a:effectRef idx="0">
            <a:schemeClr val="accent1"/>
          </a:effectRef>
          <a:fontRef idx="minor">
            <a:schemeClr val="lt1"/>
          </a:fontRef>
        </p:style>
        <p:txBody>
          <a:bodyPr lIns="90000" rtlCol="0" anchor="ctr"/>
          <a:lstStyle/>
          <a:p>
            <a:pPr algn="ctr"/>
            <a:endParaRPr lang="en-US"/>
          </a:p>
        </p:txBody>
      </p:sp>
      <p:pic>
        <p:nvPicPr>
          <p:cNvPr id="2" name="Picture 1" descr="A black and white logo&#10;&#10;Description automatically generated with low confidence">
            <a:extLst>
              <a:ext uri="{FF2B5EF4-FFF2-40B4-BE49-F238E27FC236}">
                <a16:creationId xmlns:a16="http://schemas.microsoft.com/office/drawing/2014/main" id="{E4A5C6F8-FF5A-F776-3DE7-193E3D423A79}"/>
              </a:ext>
            </a:extLst>
          </p:cNvPr>
          <p:cNvPicPr>
            <a:picLocks noChangeAspect="1"/>
          </p:cNvPicPr>
          <p:nvPr/>
        </p:nvPicPr>
        <p:blipFill>
          <a:blip r:embed="rId3"/>
          <a:stretch>
            <a:fillRect/>
          </a:stretch>
        </p:blipFill>
        <p:spPr>
          <a:xfrm>
            <a:off x="10005605" y="392375"/>
            <a:ext cx="1630686" cy="735439"/>
          </a:xfrm>
          <a:prstGeom prst="rect">
            <a:avLst/>
          </a:prstGeom>
        </p:spPr>
      </p:pic>
      <p:sp>
        <p:nvSpPr>
          <p:cNvPr id="8" name="TextBox 7">
            <a:extLst>
              <a:ext uri="{FF2B5EF4-FFF2-40B4-BE49-F238E27FC236}">
                <a16:creationId xmlns:a16="http://schemas.microsoft.com/office/drawing/2014/main" id="{4AC29527-CDDF-D8BF-2313-4ADBC204EC37}"/>
              </a:ext>
            </a:extLst>
          </p:cNvPr>
          <p:cNvSpPr txBox="1"/>
          <p:nvPr/>
        </p:nvSpPr>
        <p:spPr>
          <a:xfrm>
            <a:off x="-1840" y="296817"/>
            <a:ext cx="9667699" cy="830997"/>
          </a:xfrm>
          <a:prstGeom prst="rect">
            <a:avLst/>
          </a:prstGeom>
          <a:noFill/>
        </p:spPr>
        <p:txBody>
          <a:bodyPr wrap="square" lIns="91440" tIns="45720" rIns="91440" bIns="45720" rtlCol="0" anchor="t">
            <a:spAutoFit/>
          </a:bodyPr>
          <a:lstStyle/>
          <a:p>
            <a:r>
              <a:rPr lang="en-US" sz="4800" b="1" spc="-150">
                <a:solidFill>
                  <a:srgbClr val="F0E8E0"/>
                </a:solidFill>
                <a:latin typeface="Work Sans"/>
              </a:rPr>
              <a:t>Does it work? SWEMWBS</a:t>
            </a:r>
          </a:p>
        </p:txBody>
      </p:sp>
      <p:pic>
        <p:nvPicPr>
          <p:cNvPr id="5" name="Picture 4" descr="A graph with blue and orange lines">
            <a:extLst>
              <a:ext uri="{FF2B5EF4-FFF2-40B4-BE49-F238E27FC236}">
                <a16:creationId xmlns:a16="http://schemas.microsoft.com/office/drawing/2014/main" id="{5C9F7CB9-EAD1-D876-C117-4476861106AA}"/>
              </a:ext>
            </a:extLst>
          </p:cNvPr>
          <p:cNvPicPr>
            <a:picLocks noChangeAspect="1"/>
          </p:cNvPicPr>
          <p:nvPr/>
        </p:nvPicPr>
        <p:blipFill>
          <a:blip r:embed="rId4"/>
          <a:stretch>
            <a:fillRect/>
          </a:stretch>
        </p:blipFill>
        <p:spPr>
          <a:xfrm>
            <a:off x="344763" y="1817007"/>
            <a:ext cx="7599643" cy="4280259"/>
          </a:xfrm>
          <a:prstGeom prst="rect">
            <a:avLst/>
          </a:prstGeom>
        </p:spPr>
      </p:pic>
      <p:sp>
        <p:nvSpPr>
          <p:cNvPr id="9" name="TextBox 8">
            <a:extLst>
              <a:ext uri="{FF2B5EF4-FFF2-40B4-BE49-F238E27FC236}">
                <a16:creationId xmlns:a16="http://schemas.microsoft.com/office/drawing/2014/main" id="{2B9C5D3B-B75E-D5C7-425C-EDA651A5CBE2}"/>
              </a:ext>
            </a:extLst>
          </p:cNvPr>
          <p:cNvSpPr txBox="1"/>
          <p:nvPr/>
        </p:nvSpPr>
        <p:spPr>
          <a:xfrm>
            <a:off x="8020666" y="1711904"/>
            <a:ext cx="3811659" cy="5324535"/>
          </a:xfrm>
          <a:prstGeom prst="rect">
            <a:avLst/>
          </a:prstGeom>
          <a:noFill/>
        </p:spPr>
        <p:txBody>
          <a:bodyPr wrap="square" lIns="91440" tIns="45720" rIns="91440" bIns="45720" anchor="t">
            <a:spAutoFit/>
          </a:bodyPr>
          <a:lstStyle/>
          <a:p>
            <a:r>
              <a:rPr lang="en-GB" sz="1600" b="1">
                <a:solidFill>
                  <a:srgbClr val="000000"/>
                </a:solidFill>
                <a:highlight>
                  <a:srgbClr val="EFE8E0"/>
                </a:highlight>
                <a:latin typeface="Work Sans"/>
                <a:cs typeface="Calibri"/>
              </a:rPr>
              <a:t>Short Warwick Edinburgh Mental Well-Being Scale (SWEMWBS):</a:t>
            </a:r>
            <a:endParaRPr lang="en-US" sz="1600" b="1">
              <a:solidFill>
                <a:srgbClr val="000000"/>
              </a:solidFill>
              <a:highlight>
                <a:srgbClr val="EFE8E0"/>
              </a:highlight>
              <a:latin typeface="Work Sans"/>
              <a:ea typeface="Calibri"/>
              <a:cs typeface="Calibri"/>
            </a:endParaRPr>
          </a:p>
          <a:p>
            <a:endParaRPr lang="en-GB" sz="1600">
              <a:solidFill>
                <a:srgbClr val="000000"/>
              </a:solidFill>
              <a:highlight>
                <a:srgbClr val="EFE8E0"/>
              </a:highlight>
              <a:latin typeface="Work Sans"/>
              <a:ea typeface="+mn-lt"/>
              <a:cs typeface="+mn-lt"/>
            </a:endParaRPr>
          </a:p>
          <a:p>
            <a:pPr marL="285750" indent="-285750">
              <a:buFont typeface="Arial"/>
              <a:buChar char="•"/>
            </a:pPr>
            <a:r>
              <a:rPr lang="en-US" sz="1600">
                <a:solidFill>
                  <a:srgbClr val="000000"/>
                </a:solidFill>
                <a:highlight>
                  <a:srgbClr val="EFE8E0"/>
                </a:highlight>
                <a:latin typeface="Work Sans"/>
                <a:ea typeface="+mn-lt"/>
                <a:cs typeface="+mn-lt"/>
              </a:rPr>
              <a:t>SWEMWBS asks the participant to respond to 7 statements relating to wellbeing: a sense of optimism, usefulness, how relaxed they are, how they deal with problems, thinking clearly, feeling close to other people and making their mind up about things. </a:t>
            </a:r>
          </a:p>
          <a:p>
            <a:pPr marL="285750" indent="-285750">
              <a:buFont typeface="Arial"/>
              <a:buChar char="•"/>
            </a:pPr>
            <a:endParaRPr lang="en-US" sz="1600">
              <a:highlight>
                <a:srgbClr val="EFE8E0"/>
              </a:highlight>
              <a:latin typeface="Work Sans"/>
              <a:ea typeface="Calibri"/>
              <a:cs typeface="Calibri"/>
            </a:endParaRPr>
          </a:p>
          <a:p>
            <a:pPr marL="285750" indent="-285750">
              <a:buFont typeface="Arial"/>
              <a:buChar char="•"/>
            </a:pPr>
            <a:r>
              <a:rPr lang="en-GB" sz="1600">
                <a:highlight>
                  <a:srgbClr val="EFE8E0"/>
                </a:highlight>
                <a:latin typeface="Work Sans"/>
              </a:rPr>
              <a:t>73% of students’ wellbeing score improved over the trial.</a:t>
            </a:r>
            <a:endParaRPr lang="en-GB" sz="1600">
              <a:highlight>
                <a:srgbClr val="EFE8E0"/>
              </a:highlight>
              <a:latin typeface="Work Sans"/>
              <a:ea typeface="Calibri" panose="020F0502020204030204"/>
              <a:cs typeface="Calibri" panose="020F0502020204030204"/>
            </a:endParaRPr>
          </a:p>
          <a:p>
            <a:endParaRPr lang="en-GB" sz="1600">
              <a:solidFill>
                <a:srgbClr val="000000"/>
              </a:solidFill>
              <a:highlight>
                <a:srgbClr val="EFE8E0"/>
              </a:highlight>
              <a:latin typeface="Work Sans"/>
              <a:ea typeface="Calibri"/>
              <a:cs typeface="Calibri"/>
            </a:endParaRPr>
          </a:p>
          <a:p>
            <a:pPr marL="285750" indent="-285750">
              <a:buFont typeface="Arial"/>
              <a:buChar char="•"/>
            </a:pPr>
            <a:r>
              <a:rPr lang="en-GB" sz="1600">
                <a:solidFill>
                  <a:srgbClr val="000000"/>
                </a:solidFill>
                <a:highlight>
                  <a:srgbClr val="EFE8E0"/>
                </a:highlight>
                <a:latin typeface="Work Sans"/>
                <a:ea typeface="Calibri"/>
                <a:cs typeface="Calibri"/>
              </a:rPr>
              <a:t>J, K, L and M did not meet up in person with their connector in person</a:t>
            </a:r>
          </a:p>
          <a:p>
            <a:pPr marL="285750" indent="-285750">
              <a:buFont typeface="Arial"/>
              <a:buChar char="•"/>
            </a:pPr>
            <a:endParaRPr lang="en-GB">
              <a:highlight>
                <a:srgbClr val="FFFFFF"/>
              </a:highlight>
              <a:ea typeface="Calibri"/>
              <a:cs typeface="Calibri"/>
            </a:endParaRPr>
          </a:p>
          <a:p>
            <a:pPr marL="285750" indent="-285750">
              <a:buFont typeface="Arial"/>
              <a:buChar char="•"/>
            </a:pPr>
            <a:endParaRPr lang="en-GB">
              <a:highlight>
                <a:srgbClr val="FFFFFF"/>
              </a:highlight>
              <a:ea typeface="Calibri"/>
              <a:cs typeface="Calibri"/>
            </a:endParaRPr>
          </a:p>
        </p:txBody>
      </p:sp>
      <p:pic>
        <p:nvPicPr>
          <p:cNvPr id="6" name="Picture 5" descr="A pink text on a black background&#10;&#10;Description automatically generated">
            <a:extLst>
              <a:ext uri="{FF2B5EF4-FFF2-40B4-BE49-F238E27FC236}">
                <a16:creationId xmlns:a16="http://schemas.microsoft.com/office/drawing/2014/main" id="{745DFA7A-A632-D44C-5E15-B788948827DE}"/>
              </a:ext>
            </a:extLst>
          </p:cNvPr>
          <p:cNvPicPr>
            <a:picLocks noChangeAspect="1"/>
          </p:cNvPicPr>
          <p:nvPr/>
        </p:nvPicPr>
        <p:blipFill>
          <a:blip r:embed="rId5"/>
          <a:stretch>
            <a:fillRect/>
          </a:stretch>
        </p:blipFill>
        <p:spPr>
          <a:xfrm>
            <a:off x="8960802" y="505460"/>
            <a:ext cx="965835" cy="523240"/>
          </a:xfrm>
          <a:prstGeom prst="rect">
            <a:avLst/>
          </a:prstGeom>
        </p:spPr>
      </p:pic>
    </p:spTree>
    <p:extLst>
      <p:ext uri="{BB962C8B-B14F-4D97-AF65-F5344CB8AC3E}">
        <p14:creationId xmlns:p14="http://schemas.microsoft.com/office/powerpoint/2010/main" val="1830437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FE8E0"/>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A3859C1-9E90-6C2D-A12C-4A2A8527D161}"/>
              </a:ext>
            </a:extLst>
          </p:cNvPr>
          <p:cNvSpPr/>
          <p:nvPr/>
        </p:nvSpPr>
        <p:spPr>
          <a:xfrm>
            <a:off x="0" y="0"/>
            <a:ext cx="12192000" cy="1520190"/>
          </a:xfrm>
          <a:prstGeom prst="rect">
            <a:avLst/>
          </a:prstGeom>
          <a:solidFill>
            <a:srgbClr val="0E0E1E"/>
          </a:solidFill>
          <a:ln>
            <a:noFill/>
          </a:ln>
        </p:spPr>
        <p:style>
          <a:lnRef idx="2">
            <a:schemeClr val="accent1">
              <a:shade val="15000"/>
            </a:schemeClr>
          </a:lnRef>
          <a:fillRef idx="1">
            <a:schemeClr val="accent1"/>
          </a:fillRef>
          <a:effectRef idx="0">
            <a:schemeClr val="accent1"/>
          </a:effectRef>
          <a:fontRef idx="minor">
            <a:schemeClr val="lt1"/>
          </a:fontRef>
        </p:style>
        <p:txBody>
          <a:bodyPr lIns="90000" rtlCol="0" anchor="ctr"/>
          <a:lstStyle/>
          <a:p>
            <a:pPr algn="ctr"/>
            <a:endParaRPr lang="en-US"/>
          </a:p>
        </p:txBody>
      </p:sp>
      <p:pic>
        <p:nvPicPr>
          <p:cNvPr id="2" name="Picture 1" descr="A black and white logo&#10;&#10;Description automatically generated with low confidence">
            <a:extLst>
              <a:ext uri="{FF2B5EF4-FFF2-40B4-BE49-F238E27FC236}">
                <a16:creationId xmlns:a16="http://schemas.microsoft.com/office/drawing/2014/main" id="{E4A5C6F8-FF5A-F776-3DE7-193E3D423A79}"/>
              </a:ext>
            </a:extLst>
          </p:cNvPr>
          <p:cNvPicPr>
            <a:picLocks noChangeAspect="1"/>
          </p:cNvPicPr>
          <p:nvPr/>
        </p:nvPicPr>
        <p:blipFill>
          <a:blip r:embed="rId3"/>
          <a:stretch>
            <a:fillRect/>
          </a:stretch>
        </p:blipFill>
        <p:spPr>
          <a:xfrm>
            <a:off x="10564405" y="341575"/>
            <a:ext cx="1630686" cy="735439"/>
          </a:xfrm>
          <a:prstGeom prst="rect">
            <a:avLst/>
          </a:prstGeom>
        </p:spPr>
      </p:pic>
      <p:sp>
        <p:nvSpPr>
          <p:cNvPr id="8" name="TextBox 7">
            <a:extLst>
              <a:ext uri="{FF2B5EF4-FFF2-40B4-BE49-F238E27FC236}">
                <a16:creationId xmlns:a16="http://schemas.microsoft.com/office/drawing/2014/main" id="{4AC29527-CDDF-D8BF-2313-4ADBC204EC37}"/>
              </a:ext>
            </a:extLst>
          </p:cNvPr>
          <p:cNvSpPr txBox="1"/>
          <p:nvPr/>
        </p:nvSpPr>
        <p:spPr>
          <a:xfrm>
            <a:off x="168953" y="296817"/>
            <a:ext cx="9667699" cy="830997"/>
          </a:xfrm>
          <a:prstGeom prst="rect">
            <a:avLst/>
          </a:prstGeom>
          <a:noFill/>
        </p:spPr>
        <p:txBody>
          <a:bodyPr wrap="square" lIns="91440" tIns="45720" rIns="91440" bIns="45720" rtlCol="0" anchor="t">
            <a:spAutoFit/>
          </a:bodyPr>
          <a:lstStyle/>
          <a:p>
            <a:r>
              <a:rPr lang="en-US" sz="4800" b="1" spc="-150" dirty="0">
                <a:solidFill>
                  <a:srgbClr val="F0E8E0"/>
                </a:solidFill>
                <a:latin typeface="Work Sans"/>
              </a:rPr>
              <a:t>Does it work? ONS4:</a:t>
            </a:r>
          </a:p>
        </p:txBody>
      </p:sp>
      <p:pic>
        <p:nvPicPr>
          <p:cNvPr id="12" name="Picture 11" descr="A pink text on a black background&#10;&#10;Description automatically generated">
            <a:extLst>
              <a:ext uri="{FF2B5EF4-FFF2-40B4-BE49-F238E27FC236}">
                <a16:creationId xmlns:a16="http://schemas.microsoft.com/office/drawing/2014/main" id="{0FAE4DF7-9ED7-AB0E-B9DC-ECF243475B91}"/>
              </a:ext>
            </a:extLst>
          </p:cNvPr>
          <p:cNvPicPr>
            <a:picLocks noChangeAspect="1"/>
          </p:cNvPicPr>
          <p:nvPr/>
        </p:nvPicPr>
        <p:blipFill>
          <a:blip r:embed="rId4"/>
          <a:stretch>
            <a:fillRect/>
          </a:stretch>
        </p:blipFill>
        <p:spPr>
          <a:xfrm>
            <a:off x="9600882" y="505460"/>
            <a:ext cx="965835" cy="523240"/>
          </a:xfrm>
          <a:prstGeom prst="rect">
            <a:avLst/>
          </a:prstGeom>
        </p:spPr>
      </p:pic>
      <p:pic>
        <p:nvPicPr>
          <p:cNvPr id="11" name="Picture 10">
            <a:extLst>
              <a:ext uri="{FF2B5EF4-FFF2-40B4-BE49-F238E27FC236}">
                <a16:creationId xmlns:a16="http://schemas.microsoft.com/office/drawing/2014/main" id="{05577D61-58EB-814F-4D81-9C3CEFE4D58B}"/>
              </a:ext>
            </a:extLst>
          </p:cNvPr>
          <p:cNvPicPr>
            <a:picLocks noChangeAspect="1"/>
          </p:cNvPicPr>
          <p:nvPr/>
        </p:nvPicPr>
        <p:blipFill>
          <a:blip r:embed="rId5"/>
          <a:stretch>
            <a:fillRect/>
          </a:stretch>
        </p:blipFill>
        <p:spPr>
          <a:xfrm>
            <a:off x="2764979" y="1713186"/>
            <a:ext cx="6662042" cy="4876799"/>
          </a:xfrm>
          <a:prstGeom prst="rect">
            <a:avLst/>
          </a:prstGeom>
        </p:spPr>
      </p:pic>
    </p:spTree>
    <p:extLst>
      <p:ext uri="{BB962C8B-B14F-4D97-AF65-F5344CB8AC3E}">
        <p14:creationId xmlns:p14="http://schemas.microsoft.com/office/powerpoint/2010/main" val="3308963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7786B6-A914-A76D-E1EF-37B3D489186E}"/>
              </a:ext>
            </a:extLst>
          </p:cNvPr>
          <p:cNvSpPr/>
          <p:nvPr/>
        </p:nvSpPr>
        <p:spPr>
          <a:xfrm>
            <a:off x="-1" y="0"/>
            <a:ext cx="12192000" cy="6858000"/>
          </a:xfrm>
          <a:prstGeom prst="rect">
            <a:avLst/>
          </a:prstGeom>
          <a:solidFill>
            <a:srgbClr val="F0E8E0"/>
          </a:solidFill>
          <a:ln>
            <a:noFill/>
          </a:ln>
        </p:spPr>
        <p:style>
          <a:lnRef idx="2">
            <a:schemeClr val="accent1">
              <a:shade val="15000"/>
            </a:schemeClr>
          </a:lnRef>
          <a:fillRef idx="1">
            <a:schemeClr val="accent1"/>
          </a:fillRef>
          <a:effectRef idx="0">
            <a:schemeClr val="accent1"/>
          </a:effectRef>
          <a:fontRef idx="minor">
            <a:schemeClr val="lt1"/>
          </a:fontRef>
        </p:style>
        <p:txBody>
          <a:bodyPr lIns="90000" rtlCol="0" anchor="ctr"/>
          <a:lstStyle/>
          <a:p>
            <a:pPr algn="ctr"/>
            <a:endParaRPr lang="en-US"/>
          </a:p>
        </p:txBody>
      </p:sp>
      <p:pic>
        <p:nvPicPr>
          <p:cNvPr id="4" name="Picture 3">
            <a:extLst>
              <a:ext uri="{FF2B5EF4-FFF2-40B4-BE49-F238E27FC236}">
                <a16:creationId xmlns:a16="http://schemas.microsoft.com/office/drawing/2014/main" id="{93E7B6FA-E1BA-CDAD-8C68-B4893A83D073}"/>
              </a:ext>
            </a:extLst>
          </p:cNvPr>
          <p:cNvPicPr>
            <a:picLocks noChangeAspect="1"/>
          </p:cNvPicPr>
          <p:nvPr/>
        </p:nvPicPr>
        <p:blipFill>
          <a:blip r:embed="rId3"/>
          <a:srcRect/>
          <a:stretch/>
        </p:blipFill>
        <p:spPr>
          <a:xfrm>
            <a:off x="370115" y="6095672"/>
            <a:ext cx="1276678" cy="575782"/>
          </a:xfrm>
          <a:prstGeom prst="rect">
            <a:avLst/>
          </a:prstGeom>
        </p:spPr>
      </p:pic>
      <p:cxnSp>
        <p:nvCxnSpPr>
          <p:cNvPr id="8" name="Straight Connector 7">
            <a:extLst>
              <a:ext uri="{FF2B5EF4-FFF2-40B4-BE49-F238E27FC236}">
                <a16:creationId xmlns:a16="http://schemas.microsoft.com/office/drawing/2014/main" id="{821B4302-A7C0-A083-1396-3CD77DE36FF1}"/>
              </a:ext>
            </a:extLst>
          </p:cNvPr>
          <p:cNvCxnSpPr/>
          <p:nvPr/>
        </p:nvCxnSpPr>
        <p:spPr>
          <a:xfrm>
            <a:off x="508000" y="6023429"/>
            <a:ext cx="10994571" cy="0"/>
          </a:xfrm>
          <a:prstGeom prst="line">
            <a:avLst/>
          </a:prstGeom>
          <a:ln w="12700">
            <a:solidFill>
              <a:srgbClr val="0D0D1D"/>
            </a:solidFill>
          </a:ln>
        </p:spPr>
        <p:style>
          <a:lnRef idx="1">
            <a:schemeClr val="accent3"/>
          </a:lnRef>
          <a:fillRef idx="0">
            <a:schemeClr val="accent3"/>
          </a:fillRef>
          <a:effectRef idx="0">
            <a:schemeClr val="accent3"/>
          </a:effectRef>
          <a:fontRef idx="minor">
            <a:schemeClr val="tx1"/>
          </a:fontRef>
        </p:style>
      </p:cxnSp>
      <p:sp>
        <p:nvSpPr>
          <p:cNvPr id="5" name="TextBox 4">
            <a:extLst>
              <a:ext uri="{FF2B5EF4-FFF2-40B4-BE49-F238E27FC236}">
                <a16:creationId xmlns:a16="http://schemas.microsoft.com/office/drawing/2014/main" id="{0F246965-53C4-3E4E-6384-2162E8EDBC61}"/>
              </a:ext>
            </a:extLst>
          </p:cNvPr>
          <p:cNvSpPr txBox="1"/>
          <p:nvPr/>
        </p:nvSpPr>
        <p:spPr>
          <a:xfrm>
            <a:off x="366046" y="1524655"/>
            <a:ext cx="11107660" cy="4401205"/>
          </a:xfrm>
          <a:prstGeom prst="rect">
            <a:avLst/>
          </a:prstGeom>
          <a:noFill/>
        </p:spPr>
        <p:txBody>
          <a:bodyPr wrap="square" lIns="91440" tIns="45720" rIns="91440" bIns="45720" rtlCol="0" anchor="t">
            <a:spAutoFit/>
          </a:bodyPr>
          <a:lstStyle/>
          <a:p>
            <a:pPr marL="171450" indent="-171450">
              <a:buFont typeface="Arial" panose="020B0604020202020204" pitchFamily="34" charset="0"/>
              <a:buChar char="•"/>
            </a:pPr>
            <a:r>
              <a:rPr lang="en-GB" sz="2000" dirty="0">
                <a:latin typeface="Work Sans"/>
              </a:rPr>
              <a:t>Student I was an International PGT student, who described themselves as feeling low in mood and missing social networks from home, they wanted to meet more people in Sheffield and feel more involved in a community here. </a:t>
            </a:r>
            <a:endParaRPr lang="en-US" sz="2000" dirty="0">
              <a:latin typeface="Work Sans"/>
            </a:endParaRPr>
          </a:p>
          <a:p>
            <a:pPr marL="171450" indent="-171450">
              <a:buFont typeface="Arial" panose="020B0604020202020204" pitchFamily="34" charset="0"/>
              <a:buChar char="•"/>
            </a:pPr>
            <a:r>
              <a:rPr lang="en-GB" sz="2000" dirty="0">
                <a:latin typeface="Work Sans"/>
              </a:rPr>
              <a:t>Student I decided to book onto a volunteering day at </a:t>
            </a:r>
            <a:r>
              <a:rPr lang="en-GB" sz="2000" dirty="0" err="1">
                <a:latin typeface="Work Sans"/>
              </a:rPr>
              <a:t>Burngreave</a:t>
            </a:r>
            <a:r>
              <a:rPr lang="en-GB" sz="2000" dirty="0">
                <a:latin typeface="Work Sans"/>
              </a:rPr>
              <a:t> library. Although the slots were all full upon trying to book, Hallam SU was able to use their existing volunteering coordinator contacts to get them a space. They now regularly volunteer at </a:t>
            </a:r>
            <a:r>
              <a:rPr lang="en-GB" sz="2000" dirty="0" err="1">
                <a:latin typeface="Work Sans"/>
              </a:rPr>
              <a:t>Burngreave</a:t>
            </a:r>
            <a:r>
              <a:rPr lang="en-GB" sz="2000" dirty="0">
                <a:latin typeface="Work Sans"/>
              </a:rPr>
              <a:t> library</a:t>
            </a:r>
            <a:endParaRPr lang="en-GB" sz="2000" dirty="0">
              <a:latin typeface="Work Sans"/>
              <a:cs typeface="Calibri Light"/>
            </a:endParaRPr>
          </a:p>
          <a:p>
            <a:pPr marL="171450" indent="-171450">
              <a:buFont typeface="Arial" panose="020B0604020202020204" pitchFamily="34" charset="0"/>
              <a:buChar char="•"/>
            </a:pPr>
            <a:r>
              <a:rPr lang="en-GB" sz="2000" dirty="0">
                <a:latin typeface="Work Sans"/>
              </a:rPr>
              <a:t>They stated in the evaluation that the presentation of activities of interest by the Connector was really helpful and having options isolated down helped them. </a:t>
            </a:r>
          </a:p>
          <a:p>
            <a:pPr marL="171450" indent="-171450">
              <a:buFont typeface="Arial" panose="020B0604020202020204" pitchFamily="34" charset="0"/>
              <a:buChar char="•"/>
            </a:pPr>
            <a:r>
              <a:rPr lang="en-GB" sz="2000" dirty="0">
                <a:latin typeface="Work Sans"/>
              </a:rPr>
              <a:t>They stated their connector was calm, approachable and made the process relaxed. </a:t>
            </a:r>
          </a:p>
          <a:p>
            <a:pPr marL="171450" indent="-171450">
              <a:buFont typeface="Arial" panose="020B0604020202020204" pitchFamily="34" charset="0"/>
              <a:buChar char="•"/>
            </a:pPr>
            <a:r>
              <a:rPr lang="en-GB" sz="2000" dirty="0">
                <a:latin typeface="Work Sans"/>
              </a:rPr>
              <a:t>They felt more sociable, less lonely and that it felt good to get a volunteering opportunity. </a:t>
            </a:r>
          </a:p>
          <a:p>
            <a:pPr marL="171450" indent="-171450">
              <a:buFont typeface="Arial" panose="020B0604020202020204" pitchFamily="34" charset="0"/>
              <a:buChar char="•"/>
            </a:pPr>
            <a:r>
              <a:rPr lang="en-GB" sz="2000" dirty="0">
                <a:latin typeface="Work Sans"/>
              </a:rPr>
              <a:t>This was our first and only self-referral student. </a:t>
            </a:r>
          </a:p>
          <a:p>
            <a:pPr marL="171450" indent="-171450">
              <a:buFont typeface="Arial" panose="020B0604020202020204" pitchFamily="34" charset="0"/>
              <a:buChar char="•"/>
            </a:pPr>
            <a:r>
              <a:rPr lang="en-GB" sz="2000" dirty="0">
                <a:solidFill>
                  <a:srgbClr val="0D0D1D"/>
                </a:solidFill>
                <a:latin typeface="Work Sans"/>
              </a:rPr>
              <a:t>Their SWEMWBS score went from 15 to 24.</a:t>
            </a:r>
          </a:p>
        </p:txBody>
      </p:sp>
      <p:pic>
        <p:nvPicPr>
          <p:cNvPr id="7" name="Picture 6" descr="A pink text on a black background&#10;&#10;Description automatically generated">
            <a:extLst>
              <a:ext uri="{FF2B5EF4-FFF2-40B4-BE49-F238E27FC236}">
                <a16:creationId xmlns:a16="http://schemas.microsoft.com/office/drawing/2014/main" id="{4A924A4E-958A-7F84-E59B-A4C5C612D9B4}"/>
              </a:ext>
            </a:extLst>
          </p:cNvPr>
          <p:cNvPicPr>
            <a:picLocks noChangeAspect="1"/>
          </p:cNvPicPr>
          <p:nvPr/>
        </p:nvPicPr>
        <p:blipFill>
          <a:blip r:embed="rId4"/>
          <a:stretch>
            <a:fillRect/>
          </a:stretch>
        </p:blipFill>
        <p:spPr>
          <a:xfrm>
            <a:off x="1787842" y="6154420"/>
            <a:ext cx="965835" cy="523240"/>
          </a:xfrm>
          <a:prstGeom prst="rect">
            <a:avLst/>
          </a:prstGeom>
        </p:spPr>
      </p:pic>
      <p:sp>
        <p:nvSpPr>
          <p:cNvPr id="11" name="Rectangle 10">
            <a:extLst>
              <a:ext uri="{FF2B5EF4-FFF2-40B4-BE49-F238E27FC236}">
                <a16:creationId xmlns:a16="http://schemas.microsoft.com/office/drawing/2014/main" id="{DC5F4BF5-3084-98A8-0A9F-5B0B65E5E79C}"/>
              </a:ext>
            </a:extLst>
          </p:cNvPr>
          <p:cNvSpPr/>
          <p:nvPr/>
        </p:nvSpPr>
        <p:spPr>
          <a:xfrm>
            <a:off x="-1" y="0"/>
            <a:ext cx="12192000" cy="1520190"/>
          </a:xfrm>
          <a:prstGeom prst="rect">
            <a:avLst/>
          </a:prstGeom>
          <a:solidFill>
            <a:srgbClr val="0E0E1E"/>
          </a:solidFill>
          <a:ln>
            <a:noFill/>
          </a:ln>
        </p:spPr>
        <p:style>
          <a:lnRef idx="2">
            <a:schemeClr val="accent1">
              <a:shade val="15000"/>
            </a:schemeClr>
          </a:lnRef>
          <a:fillRef idx="1">
            <a:schemeClr val="accent1"/>
          </a:fillRef>
          <a:effectRef idx="0">
            <a:schemeClr val="accent1"/>
          </a:effectRef>
          <a:fontRef idx="minor">
            <a:schemeClr val="lt1"/>
          </a:fontRef>
        </p:style>
        <p:txBody>
          <a:bodyPr lIns="90000" rtlCol="0" anchor="ctr"/>
          <a:lstStyle/>
          <a:p>
            <a:pPr algn="ctr"/>
            <a:endParaRPr lang="en-US"/>
          </a:p>
        </p:txBody>
      </p:sp>
      <p:sp>
        <p:nvSpPr>
          <p:cNvPr id="3" name="TextBox 2">
            <a:extLst>
              <a:ext uri="{FF2B5EF4-FFF2-40B4-BE49-F238E27FC236}">
                <a16:creationId xmlns:a16="http://schemas.microsoft.com/office/drawing/2014/main" id="{162261FB-A99A-3CD7-0545-4DAC4B47F1E5}"/>
              </a:ext>
            </a:extLst>
          </p:cNvPr>
          <p:cNvSpPr txBox="1"/>
          <p:nvPr/>
        </p:nvSpPr>
        <p:spPr>
          <a:xfrm>
            <a:off x="367932" y="352810"/>
            <a:ext cx="10062645" cy="830997"/>
          </a:xfrm>
          <a:prstGeom prst="rect">
            <a:avLst/>
          </a:prstGeom>
          <a:noFill/>
        </p:spPr>
        <p:txBody>
          <a:bodyPr wrap="square" lIns="91440" tIns="45720" rIns="91440" bIns="45720" rtlCol="0" anchor="t">
            <a:spAutoFit/>
          </a:bodyPr>
          <a:lstStyle/>
          <a:p>
            <a:r>
              <a:rPr lang="en-US" sz="4800" b="1" spc="-150">
                <a:solidFill>
                  <a:srgbClr val="EFE8E0"/>
                </a:solidFill>
                <a:latin typeface="Work Sans"/>
              </a:rPr>
              <a:t>Student Case Studies – Student I</a:t>
            </a:r>
            <a:endParaRPr lang="en-US">
              <a:solidFill>
                <a:srgbClr val="EFE8E0"/>
              </a:solidFill>
              <a:latin typeface="Work Sans"/>
            </a:endParaRPr>
          </a:p>
        </p:txBody>
      </p:sp>
    </p:spTree>
    <p:extLst>
      <p:ext uri="{BB962C8B-B14F-4D97-AF65-F5344CB8AC3E}">
        <p14:creationId xmlns:p14="http://schemas.microsoft.com/office/powerpoint/2010/main" val="396354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E0E1E"/>
        </a:solidFill>
        <a:ln>
          <a:noFill/>
        </a:ln>
      </a:spPr>
      <a:bodyPr lIns="90000" rtlCol="0" anchor="ctr"/>
      <a:lstStyle>
        <a:defPPr algn="ctr">
          <a:defRPr/>
        </a:defPPr>
      </a:lstStyle>
      <a:style>
        <a:lnRef idx="2">
          <a:schemeClr val="accent1">
            <a:shade val="15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EB47DF6A2E80458617139DCB31904B" ma:contentTypeVersion="10" ma:contentTypeDescription="Create a new document." ma:contentTypeScope="" ma:versionID="721cf7e12242acd314578671aec3e1ee">
  <xsd:schema xmlns:xsd="http://www.w3.org/2001/XMLSchema" xmlns:xs="http://www.w3.org/2001/XMLSchema" xmlns:p="http://schemas.microsoft.com/office/2006/metadata/properties" xmlns:ns2="bb2e6d0c-ee69-42dd-bf20-022007a6fcf5" xmlns:ns3="07e60bad-5275-4c71-8da1-d50b6585844a" targetNamespace="http://schemas.microsoft.com/office/2006/metadata/properties" ma:root="true" ma:fieldsID="097aac35653bde2e03f4f562e325bf43" ns2:_="" ns3:_="">
    <xsd:import namespace="bb2e6d0c-ee69-42dd-bf20-022007a6fcf5"/>
    <xsd:import namespace="07e60bad-5275-4c71-8da1-d50b6585844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2e6d0c-ee69-42dd-bf20-022007a6fc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7e60bad-5275-4c71-8da1-d50b6585844a"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07e60bad-5275-4c71-8da1-d50b6585844a">
      <UserInfo>
        <DisplayName>Adegbola, Andrew</DisplayName>
        <AccountId>27</AccountId>
        <AccountType/>
      </UserInfo>
      <UserInfo>
        <DisplayName>Everyone</DisplayName>
        <AccountId>10</AccountId>
        <AccountType/>
      </UserInfo>
      <UserInfo>
        <DisplayName>Peppit, Catherine</DisplayName>
        <AccountId>1124</AccountId>
        <AccountType/>
      </UserInfo>
    </SharedWithUsers>
    <MediaLengthInSeconds xmlns="bb2e6d0c-ee69-42dd-bf20-022007a6fcf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0126395-ADFD-4E91-9A74-6EE17F061DCF}"/>
</file>

<file path=customXml/itemProps2.xml><?xml version="1.0" encoding="utf-8"?>
<ds:datastoreItem xmlns:ds="http://schemas.openxmlformats.org/officeDocument/2006/customXml" ds:itemID="{43637977-C27F-4A08-A438-C6ECA8364BC8}">
  <ds:schemaRefs>
    <ds:schemaRef ds:uri="6f57a695-2504-44f1-b6a6-113db491f1fc"/>
    <ds:schemaRef ds:uri="98dc54cf-4e32-42d9-976f-10890d966c55"/>
    <ds:schemaRef ds:uri="bc0c25a5-0009-471e-b7c5-76f14afdd2bc"/>
    <ds:schemaRef ds:uri="dcf5e154-6dd7-42a0-afd6-9b68c01487d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71EBE91A-ECB9-4A4D-AB92-A2A2802BDCC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18</Slides>
  <Notes>18</Notes>
  <HiddenSlides>0</HiddenSlide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Jackson, Daniel</dc:creator>
  <cp:revision>223</cp:revision>
  <cp:lastPrinted>2024-05-22T07:59:36Z</cp:lastPrinted>
  <dcterms:created xsi:type="dcterms:W3CDTF">2023-03-30T13:23:59Z</dcterms:created>
  <dcterms:modified xsi:type="dcterms:W3CDTF">2024-08-09T14:42:05Z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0x0101005AEB47DF6A2E80458617139DCB31904B</vt:lpwstr>
  </property>
  <property fmtid="{D5CDD505-2E9C-101B-9397-08002B2CF9AE}" pid="3" name="MediaServiceImageTags">
    <vt:lpwstr/>
  </property>
  <property fmtid="{D5CDD505-2E9C-101B-9397-08002B2CF9AE}" pid="4" name="Order">
    <vt:r8>8450800</vt:r8>
  </property>
  <property fmtid="{D5CDD505-2E9C-101B-9397-08002B2CF9AE}" pid="5" name="_SourceUrl">
    <vt:lpwstr/>
  </property>
  <property fmtid="{D5CDD505-2E9C-101B-9397-08002B2CF9AE}" pid="6" name="_SharedFileIndex">
    <vt:lpwstr/>
  </property>
  <property fmtid="{D5CDD505-2E9C-101B-9397-08002B2CF9AE}" pid="7" name="ComplianceAssetId">
    <vt:lpwstr/>
  </property>
  <property fmtid="{D5CDD505-2E9C-101B-9397-08002B2CF9AE}" pid="8" name="_ExtendedDescription">
    <vt:lpwstr/>
  </property>
  <property fmtid="{D5CDD505-2E9C-101B-9397-08002B2CF9AE}" pid="9" name="TriggerFlowInfo">
    <vt:lpwstr/>
  </property>
</Properties>
</file>