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6"/>
  </p:notesMasterIdLst>
  <p:sldIdLst>
    <p:sldId id="256" r:id="rId4"/>
    <p:sldId id="257" r:id="rId5"/>
    <p:sldId id="270" r:id="rId6"/>
    <p:sldId id="271" r:id="rId7"/>
    <p:sldId id="274" r:id="rId8"/>
    <p:sldId id="313" r:id="rId9"/>
    <p:sldId id="277" r:id="rId10"/>
    <p:sldId id="278" r:id="rId11"/>
    <p:sldId id="302" r:id="rId12"/>
    <p:sldId id="305" r:id="rId13"/>
    <p:sldId id="314" r:id="rId14"/>
    <p:sldId id="312" r:id="rId15"/>
  </p:sldIdLst>
  <p:sldSz cx="18288000" cy="10287000"/>
  <p:notesSz cx="6858000" cy="9144000"/>
  <p:embeddedFontLst>
    <p:embeddedFont>
      <p:font typeface="More Sugar" panose="020B0604020202020204" charset="0"/>
      <p:regular r:id="rId17"/>
    </p:embeddedFont>
    <p:embeddedFont>
      <p:font typeface="More Sugar Thin" panose="020B0604020202020204" charset="0"/>
      <p:regular r:id="rId18"/>
    </p:embeddedFont>
    <p:embeddedFont>
      <p:font typeface="Nunito SemiBold" pitchFamily="2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57"/>
    <a:srgbClr val="4D419A"/>
    <a:srgbClr val="EDEBFF"/>
    <a:srgbClr val="D4D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886-DD07-47B3-BDF2-98F28701F7F2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F6E0-0D9F-4F9F-8E44-B24026DA4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iff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3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9.sv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42.svg"/><Relationship Id="rId12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28.svg"/><Relationship Id="rId10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sv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6245">
            <a:off x="2404169" y="2132014"/>
            <a:ext cx="14079494" cy="3302281"/>
          </a:xfrm>
          <a:custGeom>
            <a:avLst/>
            <a:gdLst/>
            <a:ahLst/>
            <a:cxnLst/>
            <a:rect l="l" t="t" r="r" b="b"/>
            <a:pathLst>
              <a:path w="14079494" h="3302281">
                <a:moveTo>
                  <a:pt x="0" y="0"/>
                </a:moveTo>
                <a:lnTo>
                  <a:pt x="14079494" y="0"/>
                </a:lnTo>
                <a:lnTo>
                  <a:pt x="14079494" y="3302281"/>
                </a:lnTo>
                <a:lnTo>
                  <a:pt x="0" y="3302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-234792">
            <a:off x="3119785" y="2668844"/>
            <a:ext cx="12951557" cy="254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9600" dirty="0">
                <a:solidFill>
                  <a:schemeClr val="bg1"/>
                </a:solidFill>
                <a:latin typeface="Nunito SemiBold" panose="020F0502020204030204" pitchFamily="2" charset="0"/>
              </a:rPr>
              <a:t>Train</a:t>
            </a:r>
            <a:r>
              <a:rPr lang="en-US" sz="9600" dirty="0">
                <a:solidFill>
                  <a:schemeClr val="bg1"/>
                </a:solidFill>
                <a:latin typeface="More Sugar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Nunito SemiBold" panose="020F0502020204030204" pitchFamily="2" charset="0"/>
              </a:rPr>
              <a:t>the Trainer</a:t>
            </a:r>
          </a:p>
          <a:p>
            <a:pPr algn="ctr">
              <a:lnSpc>
                <a:spcPts val="9748"/>
              </a:lnSpc>
            </a:pPr>
            <a:r>
              <a:rPr lang="en-US" sz="9600" dirty="0">
                <a:solidFill>
                  <a:schemeClr val="bg1"/>
                </a:solidFill>
                <a:latin typeface="Nunito SemiBold" panose="020F0502020204030204" pitchFamily="2" charset="0"/>
              </a:rPr>
              <a:t>Bite size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9F7D06-0AF2-5911-DC71-77BFB745F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7" name="Picture 16" descr="A yellow heart on a black background&#10;&#10;Description automatically generated">
            <a:extLst>
              <a:ext uri="{FF2B5EF4-FFF2-40B4-BE49-F238E27FC236}">
                <a16:creationId xmlns:a16="http://schemas.microsoft.com/office/drawing/2014/main" id="{E784C1BB-19F8-E86A-09BA-C1D04E6E3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85">
            <a:off x="14151163" y="1707465"/>
            <a:ext cx="3406770" cy="3406770"/>
          </a:xfrm>
          <a:prstGeom prst="rect">
            <a:avLst/>
          </a:prstGeom>
        </p:spPr>
      </p:pic>
      <p:pic>
        <p:nvPicPr>
          <p:cNvPr id="19" name="Picture 18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48FD30EE-C5EC-AD75-DAC8-36017A80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1" y="1915626"/>
            <a:ext cx="3697234" cy="3697234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42C44256-0FBC-319F-257B-44A1CEC492B3}"/>
              </a:ext>
            </a:extLst>
          </p:cNvPr>
          <p:cNvSpPr/>
          <p:nvPr/>
        </p:nvSpPr>
        <p:spPr>
          <a:xfrm rot="21443755">
            <a:off x="4849613" y="7255107"/>
            <a:ext cx="9136797" cy="1764860"/>
          </a:xfrm>
          <a:custGeom>
            <a:avLst/>
            <a:gdLst/>
            <a:ahLst/>
            <a:cxnLst/>
            <a:rect l="l" t="t" r="r" b="b"/>
            <a:pathLst>
              <a:path w="14079494" h="3302281">
                <a:moveTo>
                  <a:pt x="0" y="0"/>
                </a:moveTo>
                <a:lnTo>
                  <a:pt x="14079494" y="0"/>
                </a:lnTo>
                <a:lnTo>
                  <a:pt x="14079494" y="3302281"/>
                </a:lnTo>
                <a:lnTo>
                  <a:pt x="0" y="3302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FBD205-96DB-A032-430F-7D55E0E8D901}"/>
              </a:ext>
            </a:extLst>
          </p:cNvPr>
          <p:cNvSpPr txBox="1"/>
          <p:nvPr/>
        </p:nvSpPr>
        <p:spPr>
          <a:xfrm rot="21365208">
            <a:off x="2925890" y="7047093"/>
            <a:ext cx="12951557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4000" dirty="0">
                <a:solidFill>
                  <a:schemeClr val="bg1"/>
                </a:solidFill>
                <a:latin typeface="Nunito SemiBold" panose="020F0502020204030204" pitchFamily="2" charset="0"/>
              </a:rPr>
              <a:t>Sarah Ellis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unito SemiBold" panose="020F0502020204030204" pitchFamily="2" charset="0"/>
              </a:rPr>
              <a:t>(she/her)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327121" y="994529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3984719" y="990587"/>
            <a:ext cx="13407007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58860" y="1288286"/>
            <a:ext cx="13407009" cy="102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12"/>
              </a:lnSpc>
            </a:pPr>
            <a:r>
              <a:rPr lang="en-US" sz="7101" dirty="0">
                <a:solidFill>
                  <a:srgbClr val="000000"/>
                </a:solidFill>
                <a:latin typeface="Nunito SemiBold" pitchFamily="2" charset="0"/>
              </a:rPr>
              <a:t>What do you want to achieve?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78A960-3BFA-BA11-9207-59B3C7FCD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8" name="Picture 7" descr="A yellow dart in a bullseye&#10;&#10;Description automatically generated">
            <a:extLst>
              <a:ext uri="{FF2B5EF4-FFF2-40B4-BE49-F238E27FC236}">
                <a16:creationId xmlns:a16="http://schemas.microsoft.com/office/drawing/2014/main" id="{39A2B977-BAC4-C19B-0A71-8DF482326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791">
            <a:off x="13314509" y="3558567"/>
            <a:ext cx="4764034" cy="476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218F5-9819-8841-241B-62EA3F65E19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2600283"/>
            <a:ext cx="9448800" cy="63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008021" y="896665"/>
            <a:ext cx="16611601" cy="1915108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395783" y="1075951"/>
            <a:ext cx="13496433" cy="1306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200" dirty="0">
                <a:solidFill>
                  <a:srgbClr val="000000"/>
                </a:solidFill>
                <a:latin typeface="Nunito SemiBold" pitchFamily="2" charset="0"/>
              </a:rPr>
              <a:t>What have you learned today?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21" y="4864039"/>
            <a:ext cx="3697164" cy="186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Arrange yourselves small groups</a:t>
            </a:r>
          </a:p>
        </p:txBody>
      </p:sp>
      <p:sp>
        <p:nvSpPr>
          <p:cNvPr id="10" name="Freeform 10"/>
          <p:cNvSpPr/>
          <p:nvPr/>
        </p:nvSpPr>
        <p:spPr>
          <a:xfrm rot="7602524">
            <a:off x="1894498" y="3612930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514602-6C3F-8A16-1484-9D18C3C20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6" name="Picture 15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55F3A902-E2DF-70E2-28C6-92CC353E62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026">
            <a:off x="7178242" y="3469647"/>
            <a:ext cx="3525017" cy="352501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6C3722B-A6A8-0D7E-4ABF-FB1D04518B5C}"/>
              </a:ext>
            </a:extLst>
          </p:cNvPr>
          <p:cNvSpPr txBox="1"/>
          <p:nvPr/>
        </p:nvSpPr>
        <p:spPr>
          <a:xfrm>
            <a:off x="3499097" y="5067664"/>
            <a:ext cx="3697164" cy="186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What is your key takeaway from this?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6441C105-4FD3-AB09-8C8C-60C413FB5564}"/>
              </a:ext>
            </a:extLst>
          </p:cNvPr>
          <p:cNvSpPr/>
          <p:nvPr/>
        </p:nvSpPr>
        <p:spPr>
          <a:xfrm rot="6834368">
            <a:off x="4929619" y="3924643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09A86B8-015A-2E65-70DF-BB4A4DF15DC0}"/>
              </a:ext>
            </a:extLst>
          </p:cNvPr>
          <p:cNvSpPr txBox="1"/>
          <p:nvPr/>
        </p:nvSpPr>
        <p:spPr>
          <a:xfrm>
            <a:off x="10900496" y="5335221"/>
            <a:ext cx="3697164" cy="186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How will you use it in your next training?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6F8DDB82-60C1-1B97-4C65-BE8A0DFD4824}"/>
              </a:ext>
            </a:extLst>
          </p:cNvPr>
          <p:cNvSpPr/>
          <p:nvPr/>
        </p:nvSpPr>
        <p:spPr>
          <a:xfrm rot="4426837">
            <a:off x="11899953" y="4075963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22B907F-D343-858D-1601-F525930CCA69}"/>
              </a:ext>
            </a:extLst>
          </p:cNvPr>
          <p:cNvSpPr txBox="1"/>
          <p:nvPr/>
        </p:nvSpPr>
        <p:spPr>
          <a:xfrm>
            <a:off x="14597660" y="5320164"/>
            <a:ext cx="3697164" cy="12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Take notes, and feedback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B1A9F55-4A78-86FB-A117-A4D731CEDF37}"/>
              </a:ext>
            </a:extLst>
          </p:cNvPr>
          <p:cNvSpPr/>
          <p:nvPr/>
        </p:nvSpPr>
        <p:spPr>
          <a:xfrm rot="3617992">
            <a:off x="15606187" y="3998299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6245">
            <a:off x="2346728" y="1993128"/>
            <a:ext cx="14079494" cy="3302281"/>
          </a:xfrm>
          <a:custGeom>
            <a:avLst/>
            <a:gdLst/>
            <a:ahLst/>
            <a:cxnLst/>
            <a:rect l="l" t="t" r="r" b="b"/>
            <a:pathLst>
              <a:path w="14079494" h="3302281">
                <a:moveTo>
                  <a:pt x="0" y="0"/>
                </a:moveTo>
                <a:lnTo>
                  <a:pt x="14079494" y="0"/>
                </a:lnTo>
                <a:lnTo>
                  <a:pt x="14079494" y="3302281"/>
                </a:lnTo>
                <a:lnTo>
                  <a:pt x="0" y="330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-234792">
            <a:off x="3195606" y="2993128"/>
            <a:ext cx="12951557" cy="130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9600" dirty="0">
                <a:solidFill>
                  <a:schemeClr val="bg1"/>
                </a:solidFill>
                <a:latin typeface="Nunito SemiBold" panose="020F0502020204030204" pitchFamily="2" charset="0"/>
              </a:rPr>
              <a:t>Thank you!!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9F7D06-0AF2-5911-DC71-77BFB745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7" name="Picture 16" descr="A yellow heart on a black background&#10;&#10;Description automatically generated">
            <a:extLst>
              <a:ext uri="{FF2B5EF4-FFF2-40B4-BE49-F238E27FC236}">
                <a16:creationId xmlns:a16="http://schemas.microsoft.com/office/drawing/2014/main" id="{E784C1BB-19F8-E86A-09BA-C1D04E6E3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85">
            <a:off x="14305637" y="1632776"/>
            <a:ext cx="3406770" cy="3406770"/>
          </a:xfrm>
          <a:prstGeom prst="rect">
            <a:avLst/>
          </a:prstGeom>
        </p:spPr>
      </p:pic>
      <p:pic>
        <p:nvPicPr>
          <p:cNvPr id="19" name="Picture 18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48FD30EE-C5EC-AD75-DAC8-36017A803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7" y="1966905"/>
            <a:ext cx="3697234" cy="3697234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1D9A435A-354D-812D-968C-5F28ACB455FC}"/>
              </a:ext>
            </a:extLst>
          </p:cNvPr>
          <p:cNvSpPr/>
          <p:nvPr/>
        </p:nvSpPr>
        <p:spPr>
          <a:xfrm rot="-156245">
            <a:off x="2346729" y="5982279"/>
            <a:ext cx="14079494" cy="3302281"/>
          </a:xfrm>
          <a:custGeom>
            <a:avLst/>
            <a:gdLst/>
            <a:ahLst/>
            <a:cxnLst/>
            <a:rect l="l" t="t" r="r" b="b"/>
            <a:pathLst>
              <a:path w="14079494" h="3302281">
                <a:moveTo>
                  <a:pt x="0" y="0"/>
                </a:moveTo>
                <a:lnTo>
                  <a:pt x="14079494" y="0"/>
                </a:lnTo>
                <a:lnTo>
                  <a:pt x="14079494" y="3302281"/>
                </a:lnTo>
                <a:lnTo>
                  <a:pt x="0" y="330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E0150-11CD-D13F-2929-06534708BD5A}"/>
              </a:ext>
            </a:extLst>
          </p:cNvPr>
          <p:cNvSpPr txBox="1"/>
          <p:nvPr/>
        </p:nvSpPr>
        <p:spPr>
          <a:xfrm rot="-234792">
            <a:off x="3195607" y="6406480"/>
            <a:ext cx="12951557" cy="245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6000" dirty="0">
                <a:solidFill>
                  <a:schemeClr val="bg1"/>
                </a:solidFill>
                <a:latin typeface="Nunito SemiBold" panose="020F0502020204030204" pitchFamily="2" charset="0"/>
              </a:rPr>
              <a:t>Stay in this room for a session on inclusive training</a:t>
            </a:r>
          </a:p>
        </p:txBody>
      </p:sp>
    </p:spTree>
    <p:extLst>
      <p:ext uri="{BB962C8B-B14F-4D97-AF65-F5344CB8AC3E}">
        <p14:creationId xmlns:p14="http://schemas.microsoft.com/office/powerpoint/2010/main" val="56359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327121" y="994529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3984721" y="990587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 rot="10285099" flipV="1">
            <a:off x="1271051" y="3700348"/>
            <a:ext cx="2006389" cy="908347"/>
          </a:xfrm>
          <a:custGeom>
            <a:avLst/>
            <a:gdLst/>
            <a:ahLst/>
            <a:cxnLst/>
            <a:rect l="l" t="t" r="r" b="b"/>
            <a:pathLst>
              <a:path w="2006389" h="908347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58860" y="1288286"/>
            <a:ext cx="13407009" cy="102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12"/>
              </a:lnSpc>
            </a:pPr>
            <a:r>
              <a:rPr lang="en-US" sz="7101" dirty="0">
                <a:solidFill>
                  <a:srgbClr val="000000"/>
                </a:solidFill>
                <a:latin typeface="Nunito SemiBold" pitchFamily="2" charset="0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3926" y="3912724"/>
            <a:ext cx="7776791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5"/>
              </a:lnSpc>
            </a:pPr>
            <a:r>
              <a:rPr lang="en-US" sz="3741" dirty="0">
                <a:solidFill>
                  <a:srgbClr val="FFFFFF"/>
                </a:solidFill>
                <a:latin typeface="Nunito SemiBold" pitchFamily="2" charset="0"/>
              </a:rPr>
              <a:t>Who am I?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53926" y="4752738"/>
            <a:ext cx="9132351" cy="165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1"/>
              </a:lnSpc>
            </a:pPr>
            <a:r>
              <a:rPr lang="en-US" sz="2659" spc="-79" dirty="0">
                <a:solidFill>
                  <a:srgbClr val="FFFFFF"/>
                </a:solidFill>
                <a:latin typeface="More Sugar Thin" panose="020B0604020202020204" charset="0"/>
              </a:rPr>
              <a:t>People &amp; Development Consultant at Atkinson HR</a:t>
            </a:r>
          </a:p>
          <a:p>
            <a:pPr>
              <a:lnSpc>
                <a:spcPts val="4361"/>
              </a:lnSpc>
            </a:pPr>
            <a:r>
              <a:rPr lang="en-US" sz="2659" spc="-79" dirty="0">
                <a:solidFill>
                  <a:srgbClr val="FFFFFF"/>
                </a:solidFill>
                <a:latin typeface="More Sugar Thin" panose="020B0604020202020204" charset="0"/>
              </a:rPr>
              <a:t>15 years experience in students’ unions, from being an elected officer to a CEO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78A960-3BFA-BA11-9207-59B3C7FCD7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0" name="Picture 9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39A6CAB2-4312-609B-4FDE-2E88E35ED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271">
            <a:off x="12514456" y="2469638"/>
            <a:ext cx="4764034" cy="476403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D931DFF9-EC5D-6544-9BCD-6269E41265E6}"/>
              </a:ext>
            </a:extLst>
          </p:cNvPr>
          <p:cNvSpPr/>
          <p:nvPr/>
        </p:nvSpPr>
        <p:spPr>
          <a:xfrm rot="10285099" flipV="1">
            <a:off x="1174725" y="6553233"/>
            <a:ext cx="2006389" cy="908347"/>
          </a:xfrm>
          <a:custGeom>
            <a:avLst/>
            <a:gdLst/>
            <a:ahLst/>
            <a:cxnLst/>
            <a:rect l="l" t="t" r="r" b="b"/>
            <a:pathLst>
              <a:path w="2006389" h="908347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16F3751-8EBE-3B6C-2ED9-D642F7952ADA}"/>
              </a:ext>
            </a:extLst>
          </p:cNvPr>
          <p:cNvSpPr txBox="1"/>
          <p:nvPr/>
        </p:nvSpPr>
        <p:spPr>
          <a:xfrm>
            <a:off x="3657600" y="6765609"/>
            <a:ext cx="7776791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5"/>
              </a:lnSpc>
            </a:pPr>
            <a:r>
              <a:rPr lang="en-US" sz="3741" dirty="0">
                <a:solidFill>
                  <a:srgbClr val="FFFFFF"/>
                </a:solidFill>
                <a:latin typeface="Nunito SemiBold" pitchFamily="2" charset="0"/>
              </a:rPr>
              <a:t>What is this session?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65733E5-2AFE-887D-0E04-099EB6D49E80}"/>
              </a:ext>
            </a:extLst>
          </p:cNvPr>
          <p:cNvSpPr txBox="1"/>
          <p:nvPr/>
        </p:nvSpPr>
        <p:spPr>
          <a:xfrm>
            <a:off x="3657600" y="7605623"/>
            <a:ext cx="9132351" cy="49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1"/>
              </a:lnSpc>
            </a:pPr>
            <a:r>
              <a:rPr lang="en-US" sz="2659" spc="-79" dirty="0">
                <a:solidFill>
                  <a:srgbClr val="FFFFFF"/>
                </a:solidFill>
                <a:latin typeface="More Sugar Thin" panose="020B0604020202020204" charset="0"/>
              </a:rPr>
              <a:t>Usually a 2 day course, this will focus on one key aspect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81248">
            <a:off x="4758918" y="4147943"/>
            <a:ext cx="1719613" cy="879611"/>
          </a:xfrm>
          <a:custGeom>
            <a:avLst/>
            <a:gdLst/>
            <a:ahLst/>
            <a:cxnLst/>
            <a:rect l="l" t="t" r="r" b="b"/>
            <a:pathLst>
              <a:path w="2153525" h="861410">
                <a:moveTo>
                  <a:pt x="0" y="0"/>
                </a:moveTo>
                <a:lnTo>
                  <a:pt x="2153525" y="0"/>
                </a:lnTo>
                <a:lnTo>
                  <a:pt x="2153525" y="861410"/>
                </a:lnTo>
                <a:lnTo>
                  <a:pt x="0" y="861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21077679" flipV="1">
            <a:off x="1070838" y="474408"/>
            <a:ext cx="9158928" cy="2764331"/>
          </a:xfrm>
          <a:custGeom>
            <a:avLst/>
            <a:gdLst/>
            <a:ahLst/>
            <a:cxnLst/>
            <a:rect l="l" t="t" r="r" b="b"/>
            <a:pathLst>
              <a:path w="9158928" h="2764331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3864238"/>
            <a:ext cx="273633" cy="2388858"/>
          </a:xfrm>
          <a:custGeom>
            <a:avLst/>
            <a:gdLst/>
            <a:ahLst/>
            <a:cxnLst/>
            <a:rect l="l" t="t" r="r" b="b"/>
            <a:pathLst>
              <a:path w="273633" h="2388858">
                <a:moveTo>
                  <a:pt x="0" y="0"/>
                </a:moveTo>
                <a:lnTo>
                  <a:pt x="273633" y="0"/>
                </a:lnTo>
                <a:lnTo>
                  <a:pt x="273633" y="2388858"/>
                </a:lnTo>
                <a:lnTo>
                  <a:pt x="0" y="2388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0811040" y="6392913"/>
            <a:ext cx="273633" cy="2388858"/>
          </a:xfrm>
          <a:custGeom>
            <a:avLst/>
            <a:gdLst/>
            <a:ahLst/>
            <a:cxnLst/>
            <a:rect l="l" t="t" r="r" b="b"/>
            <a:pathLst>
              <a:path w="273633" h="2388858">
                <a:moveTo>
                  <a:pt x="273633" y="0"/>
                </a:moveTo>
                <a:lnTo>
                  <a:pt x="0" y="0"/>
                </a:lnTo>
                <a:lnTo>
                  <a:pt x="0" y="2388858"/>
                </a:lnTo>
                <a:lnTo>
                  <a:pt x="273633" y="2388858"/>
                </a:lnTo>
                <a:lnTo>
                  <a:pt x="27363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 rot="21163574">
            <a:off x="3078039" y="1197343"/>
            <a:ext cx="7572048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14"/>
              </a:lnSpc>
            </a:pPr>
            <a:r>
              <a:rPr lang="en-US" sz="8436" dirty="0">
                <a:solidFill>
                  <a:schemeClr val="bg1"/>
                </a:solidFill>
                <a:latin typeface="Nunito SemiBold" pitchFamily="2" charset="0"/>
              </a:rPr>
              <a:t>Ice breaker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8735" y="4327553"/>
            <a:ext cx="10102452" cy="113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More Sugar Thin" panose="020B0604020202020204" charset="0"/>
              </a:rPr>
              <a:t>Split into pairs, ideally someone you don’t work with day to 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2182" y="6559346"/>
            <a:ext cx="9276691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More Sugar Thin" panose="020B0604020202020204" charset="0"/>
              </a:rPr>
              <a:t>Talk to the other person about something you’re passionate about (one minute!), they’ll then report back to the group...depending on numbers</a:t>
            </a:r>
          </a:p>
          <a:p>
            <a:pPr algn="r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More Sugar Thin" panose="020B060402020202020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415656" y="8781771"/>
            <a:ext cx="4925478" cy="250752"/>
          </a:xfrm>
          <a:custGeom>
            <a:avLst/>
            <a:gdLst/>
            <a:ahLst/>
            <a:cxnLst/>
            <a:rect l="l" t="t" r="r" b="b"/>
            <a:pathLst>
              <a:path w="4925478" h="250752">
                <a:moveTo>
                  <a:pt x="0" y="0"/>
                </a:moveTo>
                <a:lnTo>
                  <a:pt x="4925478" y="0"/>
                </a:lnTo>
                <a:lnTo>
                  <a:pt x="4925478" y="250751"/>
                </a:lnTo>
                <a:lnTo>
                  <a:pt x="0" y="250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9932B2-B8CC-B592-CC8F-95AFE09809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2" name="Picture 11" descr="A diamond with rays of light&#10;&#10;Description automatically generated">
            <a:extLst>
              <a:ext uri="{FF2B5EF4-FFF2-40B4-BE49-F238E27FC236}">
                <a16:creationId xmlns:a16="http://schemas.microsoft.com/office/drawing/2014/main" id="{EF2BAA87-A2DE-AEB3-0B06-51CF71025A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79" y="2216276"/>
            <a:ext cx="6200384" cy="62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8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986581">
            <a:off x="7697207" y="4812504"/>
            <a:ext cx="1217187" cy="408855"/>
          </a:xfrm>
          <a:custGeom>
            <a:avLst/>
            <a:gdLst/>
            <a:ahLst/>
            <a:cxnLst/>
            <a:rect l="l" t="t" r="r" b="b"/>
            <a:pathLst>
              <a:path w="2153525" h="861410">
                <a:moveTo>
                  <a:pt x="0" y="0"/>
                </a:moveTo>
                <a:lnTo>
                  <a:pt x="2153525" y="0"/>
                </a:lnTo>
                <a:lnTo>
                  <a:pt x="2153525" y="861410"/>
                </a:lnTo>
                <a:lnTo>
                  <a:pt x="0" y="861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21077679" flipV="1">
            <a:off x="1070838" y="474408"/>
            <a:ext cx="9158928" cy="2764331"/>
          </a:xfrm>
          <a:custGeom>
            <a:avLst/>
            <a:gdLst/>
            <a:ahLst/>
            <a:cxnLst/>
            <a:rect l="l" t="t" r="r" b="b"/>
            <a:pathLst>
              <a:path w="9158928" h="2764331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3864238"/>
            <a:ext cx="273633" cy="2388858"/>
          </a:xfrm>
          <a:custGeom>
            <a:avLst/>
            <a:gdLst/>
            <a:ahLst/>
            <a:cxnLst/>
            <a:rect l="l" t="t" r="r" b="b"/>
            <a:pathLst>
              <a:path w="273633" h="2388858">
                <a:moveTo>
                  <a:pt x="0" y="0"/>
                </a:moveTo>
                <a:lnTo>
                  <a:pt x="273633" y="0"/>
                </a:lnTo>
                <a:lnTo>
                  <a:pt x="273633" y="2388858"/>
                </a:lnTo>
                <a:lnTo>
                  <a:pt x="0" y="2388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1672689" y="6253096"/>
            <a:ext cx="273633" cy="2388858"/>
          </a:xfrm>
          <a:custGeom>
            <a:avLst/>
            <a:gdLst/>
            <a:ahLst/>
            <a:cxnLst/>
            <a:rect l="l" t="t" r="r" b="b"/>
            <a:pathLst>
              <a:path w="273633" h="2388858">
                <a:moveTo>
                  <a:pt x="273633" y="0"/>
                </a:moveTo>
                <a:lnTo>
                  <a:pt x="0" y="0"/>
                </a:lnTo>
                <a:lnTo>
                  <a:pt x="0" y="2388858"/>
                </a:lnTo>
                <a:lnTo>
                  <a:pt x="273633" y="2388858"/>
                </a:lnTo>
                <a:lnTo>
                  <a:pt x="27363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 rot="21163574">
            <a:off x="3078039" y="1197343"/>
            <a:ext cx="7572048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14"/>
              </a:lnSpc>
            </a:pPr>
            <a:r>
              <a:rPr lang="en-US" sz="8436" dirty="0">
                <a:solidFill>
                  <a:schemeClr val="bg1"/>
                </a:solidFill>
                <a:latin typeface="Nunito SemiBold" pitchFamily="2" charset="0"/>
              </a:rPr>
              <a:t>Ice breaker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4887" y="4785541"/>
            <a:ext cx="10102452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More Sugar Thin" panose="020B0604020202020204" charset="0"/>
              </a:rPr>
              <a:t>Why do we have ice breakers?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7031" y="7263674"/>
            <a:ext cx="10917473" cy="57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More Sugar Thin" panose="020B0604020202020204" charset="0"/>
              </a:rPr>
              <a:t>What are the qualities of a good icebreaker?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54708" y="7898115"/>
            <a:ext cx="4925478" cy="250752"/>
          </a:xfrm>
          <a:custGeom>
            <a:avLst/>
            <a:gdLst/>
            <a:ahLst/>
            <a:cxnLst/>
            <a:rect l="l" t="t" r="r" b="b"/>
            <a:pathLst>
              <a:path w="4925478" h="250752">
                <a:moveTo>
                  <a:pt x="0" y="0"/>
                </a:moveTo>
                <a:lnTo>
                  <a:pt x="4925478" y="0"/>
                </a:lnTo>
                <a:lnTo>
                  <a:pt x="4925478" y="250751"/>
                </a:lnTo>
                <a:lnTo>
                  <a:pt x="0" y="250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9932B2-B8CC-B592-CC8F-95AFE09809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2" name="Picture 11" descr="A yellow dart in a bullseye&#10;&#10;Description automatically generated">
            <a:extLst>
              <a:ext uri="{FF2B5EF4-FFF2-40B4-BE49-F238E27FC236}">
                <a16:creationId xmlns:a16="http://schemas.microsoft.com/office/drawing/2014/main" id="{7AD87837-57FF-E2D1-1EE3-5C2887E3A3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621">
            <a:off x="12637544" y="2403524"/>
            <a:ext cx="4764034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BAD3D7E5-4711-0C7C-E769-4D5939C6D4B2}"/>
              </a:ext>
            </a:extLst>
          </p:cNvPr>
          <p:cNvSpPr/>
          <p:nvPr/>
        </p:nvSpPr>
        <p:spPr>
          <a:xfrm rot="21297493" flipH="1">
            <a:off x="972066" y="758936"/>
            <a:ext cx="5965909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40EDF398-7BC0-2413-B157-30EFFC3B5ECD}"/>
              </a:ext>
            </a:extLst>
          </p:cNvPr>
          <p:cNvSpPr/>
          <p:nvPr/>
        </p:nvSpPr>
        <p:spPr>
          <a:xfrm rot="21297493" flipH="1">
            <a:off x="4425538" y="449248"/>
            <a:ext cx="6877691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0F5BC9EF-F9B4-A7B7-C031-AF8BB0F1A9DD}"/>
              </a:ext>
            </a:extLst>
          </p:cNvPr>
          <p:cNvSpPr/>
          <p:nvPr/>
        </p:nvSpPr>
        <p:spPr>
          <a:xfrm rot="21297493" flipH="1">
            <a:off x="2703930" y="5751390"/>
            <a:ext cx="4282727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B02179F5-D524-2A71-0CC9-15DC9A13814E}"/>
              </a:ext>
            </a:extLst>
          </p:cNvPr>
          <p:cNvSpPr/>
          <p:nvPr/>
        </p:nvSpPr>
        <p:spPr>
          <a:xfrm rot="21297493" flipH="1">
            <a:off x="6270578" y="7641048"/>
            <a:ext cx="4498006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A573CB99-1EF0-5602-3378-4F95B700FC24}"/>
              </a:ext>
            </a:extLst>
          </p:cNvPr>
          <p:cNvSpPr/>
          <p:nvPr/>
        </p:nvSpPr>
        <p:spPr>
          <a:xfrm rot="21297493" flipH="1">
            <a:off x="10973501" y="6337712"/>
            <a:ext cx="4025517" cy="1564346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C238EFC6-5F28-BF2C-5A56-310C7EDEA243}"/>
              </a:ext>
            </a:extLst>
          </p:cNvPr>
          <p:cNvSpPr/>
          <p:nvPr/>
        </p:nvSpPr>
        <p:spPr>
          <a:xfrm rot="21297493" flipH="1">
            <a:off x="3653310" y="2718965"/>
            <a:ext cx="5314180" cy="17275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21297493" flipH="1">
            <a:off x="819666" y="606536"/>
            <a:ext cx="5965909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21368224" flipH="1">
            <a:off x="10425379" y="3252057"/>
            <a:ext cx="5076287" cy="1539997"/>
          </a:xfrm>
          <a:custGeom>
            <a:avLst/>
            <a:gdLst/>
            <a:ahLst/>
            <a:cxnLst/>
            <a:rect l="l" t="t" r="r" b="b"/>
            <a:pathLst>
              <a:path w="5409711" h="1268823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 rot="21354217">
            <a:off x="1981443" y="802673"/>
            <a:ext cx="9772466" cy="1030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5"/>
              </a:lnSpc>
            </a:pPr>
            <a:r>
              <a:rPr lang="en-US" sz="7204" dirty="0">
                <a:solidFill>
                  <a:srgbClr val="000000"/>
                </a:solidFill>
                <a:latin typeface="Nunito SemiBold" pitchFamily="2" charset="0"/>
              </a:rPr>
              <a:t>The Training Cycle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D8A6BA1-9C19-BCA1-C3CB-BB0FB22ED0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sp>
        <p:nvSpPr>
          <p:cNvPr id="27" name="Freeform 17">
            <a:extLst>
              <a:ext uri="{FF2B5EF4-FFF2-40B4-BE49-F238E27FC236}">
                <a16:creationId xmlns:a16="http://schemas.microsoft.com/office/drawing/2014/main" id="{F836299F-9958-70D2-784A-2656B84510D6}"/>
              </a:ext>
            </a:extLst>
          </p:cNvPr>
          <p:cNvSpPr/>
          <p:nvPr/>
        </p:nvSpPr>
        <p:spPr>
          <a:xfrm rot="20140369" flipV="1">
            <a:off x="9072263" y="3220113"/>
            <a:ext cx="1076276" cy="969076"/>
          </a:xfrm>
          <a:custGeom>
            <a:avLst/>
            <a:gdLst/>
            <a:ahLst/>
            <a:cxnLst/>
            <a:rect l="l" t="t" r="r" b="b"/>
            <a:pathLst>
              <a:path w="1076276" h="839495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2FA5F40-4CB9-24A2-E8E5-E3D66820D581}"/>
              </a:ext>
            </a:extLst>
          </p:cNvPr>
          <p:cNvSpPr txBox="1"/>
          <p:nvPr/>
        </p:nvSpPr>
        <p:spPr>
          <a:xfrm>
            <a:off x="2480642" y="3104896"/>
            <a:ext cx="4929616" cy="1107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 dirty="0">
                <a:latin typeface="More Sugar"/>
              </a:rPr>
              <a:t>Review &amp; </a:t>
            </a:r>
          </a:p>
          <a:p>
            <a:pPr algn="r">
              <a:lnSpc>
                <a:spcPts val="4260"/>
              </a:lnSpc>
            </a:pPr>
            <a:r>
              <a:rPr lang="en-US" sz="3873" dirty="0">
                <a:latin typeface="More Sugar"/>
              </a:rPr>
              <a:t>Evaluation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ECE989F5-6FAD-A8BF-ADD9-75644E18029B}"/>
              </a:ext>
            </a:extLst>
          </p:cNvPr>
          <p:cNvSpPr txBox="1"/>
          <p:nvPr/>
        </p:nvSpPr>
        <p:spPr>
          <a:xfrm>
            <a:off x="9078262" y="3543382"/>
            <a:ext cx="4929616" cy="1082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200" dirty="0">
                <a:solidFill>
                  <a:srgbClr val="000000"/>
                </a:solidFill>
                <a:latin typeface="More Sugar"/>
              </a:rPr>
              <a:t>Identify needs</a:t>
            </a:r>
          </a:p>
          <a:p>
            <a:pPr algn="r">
              <a:lnSpc>
                <a:spcPts val="4260"/>
              </a:lnSpc>
            </a:pPr>
            <a:r>
              <a:rPr lang="en-US" sz="3200" dirty="0">
                <a:solidFill>
                  <a:srgbClr val="000000"/>
                </a:solidFill>
                <a:latin typeface="More Sugar"/>
              </a:rPr>
              <a:t> &amp; planning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447A188A-7CE7-04AF-05B1-8CCCBB2079E5}"/>
              </a:ext>
            </a:extLst>
          </p:cNvPr>
          <p:cNvSpPr txBox="1"/>
          <p:nvPr/>
        </p:nvSpPr>
        <p:spPr>
          <a:xfrm>
            <a:off x="8946599" y="6545036"/>
            <a:ext cx="4929616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Designing </a:t>
            </a:r>
          </a:p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training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1109E1E1-200B-B177-2B97-82E9157BA604}"/>
              </a:ext>
            </a:extLst>
          </p:cNvPr>
          <p:cNvSpPr txBox="1"/>
          <p:nvPr/>
        </p:nvSpPr>
        <p:spPr>
          <a:xfrm>
            <a:off x="4878169" y="7906429"/>
            <a:ext cx="4929616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Facilitating </a:t>
            </a:r>
          </a:p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learning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A767B241-1334-EF03-11F8-D167122DE986}"/>
              </a:ext>
            </a:extLst>
          </p:cNvPr>
          <p:cNvSpPr txBox="1"/>
          <p:nvPr/>
        </p:nvSpPr>
        <p:spPr>
          <a:xfrm>
            <a:off x="974161" y="6003381"/>
            <a:ext cx="4929616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Assessing </a:t>
            </a:r>
          </a:p>
          <a:p>
            <a:pPr algn="r">
              <a:lnSpc>
                <a:spcPts val="4260"/>
              </a:lnSpc>
            </a:pPr>
            <a:r>
              <a:rPr lang="en-US" sz="3873" dirty="0">
                <a:solidFill>
                  <a:srgbClr val="000000"/>
                </a:solidFill>
                <a:latin typeface="More Sugar"/>
              </a:rPr>
              <a:t>learning</a:t>
            </a: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7B0929F8-4DB4-79E8-759C-E317E1BF82E6}"/>
              </a:ext>
            </a:extLst>
          </p:cNvPr>
          <p:cNvSpPr/>
          <p:nvPr/>
        </p:nvSpPr>
        <p:spPr>
          <a:xfrm rot="14987173" flipH="1">
            <a:off x="13499680" y="5106114"/>
            <a:ext cx="1024916" cy="839495"/>
          </a:xfrm>
          <a:custGeom>
            <a:avLst/>
            <a:gdLst/>
            <a:ahLst/>
            <a:cxnLst/>
            <a:rect l="l" t="t" r="r" b="b"/>
            <a:pathLst>
              <a:path w="1076276" h="839495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9DE34B75-BBCC-F1BE-9330-C08FC9586491}"/>
              </a:ext>
            </a:extLst>
          </p:cNvPr>
          <p:cNvSpPr/>
          <p:nvPr/>
        </p:nvSpPr>
        <p:spPr>
          <a:xfrm rot="2262004" flipH="1">
            <a:off x="5089787" y="7727560"/>
            <a:ext cx="1076276" cy="839495"/>
          </a:xfrm>
          <a:custGeom>
            <a:avLst/>
            <a:gdLst/>
            <a:ahLst/>
            <a:cxnLst/>
            <a:rect l="l" t="t" r="r" b="b"/>
            <a:pathLst>
              <a:path w="1076276" h="839495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966FD205-0A93-47E9-B06C-1E9FBC5D302F}"/>
              </a:ext>
            </a:extLst>
          </p:cNvPr>
          <p:cNvSpPr/>
          <p:nvPr/>
        </p:nvSpPr>
        <p:spPr>
          <a:xfrm rot="17799474" flipH="1">
            <a:off x="11137536" y="8094337"/>
            <a:ext cx="1076276" cy="839495"/>
          </a:xfrm>
          <a:custGeom>
            <a:avLst/>
            <a:gdLst/>
            <a:ahLst/>
            <a:cxnLst/>
            <a:rect l="l" t="t" r="r" b="b"/>
            <a:pathLst>
              <a:path w="1076276" h="839495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32DD08C8-BD57-001B-4A87-8F8A0CFD49B4}"/>
              </a:ext>
            </a:extLst>
          </p:cNvPr>
          <p:cNvSpPr/>
          <p:nvPr/>
        </p:nvSpPr>
        <p:spPr>
          <a:xfrm rot="4877943" flipH="1">
            <a:off x="5586112" y="4723752"/>
            <a:ext cx="1076276" cy="839495"/>
          </a:xfrm>
          <a:custGeom>
            <a:avLst/>
            <a:gdLst/>
            <a:ahLst/>
            <a:cxnLst/>
            <a:rect l="l" t="t" r="r" b="b"/>
            <a:pathLst>
              <a:path w="1076276" h="839495">
                <a:moveTo>
                  <a:pt x="0" y="0"/>
                </a:moveTo>
                <a:lnTo>
                  <a:pt x="1076275" y="0"/>
                </a:lnTo>
                <a:lnTo>
                  <a:pt x="1076275" y="839495"/>
                </a:lnTo>
                <a:lnTo>
                  <a:pt x="0" y="83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pic>
        <p:nvPicPr>
          <p:cNvPr id="45" name="Picture 44" descr="A yellow heart on a black background&#10;&#10;Description automatically generated">
            <a:extLst>
              <a:ext uri="{FF2B5EF4-FFF2-40B4-BE49-F238E27FC236}">
                <a16:creationId xmlns:a16="http://schemas.microsoft.com/office/drawing/2014/main" id="{9706F54C-9F82-44A8-3B06-104EB2325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35" y="5166397"/>
            <a:ext cx="2084012" cy="2084012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AEF909A4-DBCB-61AE-ED23-24C0FF1C5B33}"/>
              </a:ext>
            </a:extLst>
          </p:cNvPr>
          <p:cNvSpPr txBox="1"/>
          <p:nvPr/>
        </p:nvSpPr>
        <p:spPr>
          <a:xfrm>
            <a:off x="13553998" y="2308895"/>
            <a:ext cx="3260772" cy="105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2400" dirty="0">
                <a:solidFill>
                  <a:schemeClr val="bg1"/>
                </a:solidFill>
                <a:latin typeface="More Sugar"/>
              </a:rPr>
              <a:t>What are you trying to achieve?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85AFB1F-3305-64B0-1057-496AC9EF52D2}"/>
              </a:ext>
            </a:extLst>
          </p:cNvPr>
          <p:cNvSpPr txBox="1"/>
          <p:nvPr/>
        </p:nvSpPr>
        <p:spPr>
          <a:xfrm>
            <a:off x="14394616" y="7689591"/>
            <a:ext cx="3260772" cy="105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2400" dirty="0">
                <a:solidFill>
                  <a:schemeClr val="bg1"/>
                </a:solidFill>
                <a:latin typeface="More Sugar"/>
              </a:rPr>
              <a:t>Where, when, what, who, how?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CEBDD03-991D-EB2A-010E-6B0FE526823C}"/>
              </a:ext>
            </a:extLst>
          </p:cNvPr>
          <p:cNvSpPr txBox="1"/>
          <p:nvPr/>
        </p:nvSpPr>
        <p:spPr>
          <a:xfrm>
            <a:off x="7261282" y="9110162"/>
            <a:ext cx="2454697" cy="105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2400" dirty="0">
                <a:solidFill>
                  <a:schemeClr val="bg1"/>
                </a:solidFill>
                <a:latin typeface="More Sugar"/>
              </a:rPr>
              <a:t>What methods are you using?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8F5DE72-613E-D7E5-F129-A09BDA91598B}"/>
              </a:ext>
            </a:extLst>
          </p:cNvPr>
          <p:cNvSpPr txBox="1"/>
          <p:nvPr/>
        </p:nvSpPr>
        <p:spPr>
          <a:xfrm>
            <a:off x="173035" y="5650292"/>
            <a:ext cx="2317809" cy="2156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2400" dirty="0">
                <a:solidFill>
                  <a:schemeClr val="bg1"/>
                </a:solidFill>
                <a:latin typeface="More Sugar"/>
              </a:rPr>
              <a:t>How do you know your learners have learned?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BE17FCC4-A7D7-BCB3-45FA-B118D8BD8E7A}"/>
              </a:ext>
            </a:extLst>
          </p:cNvPr>
          <p:cNvSpPr txBox="1"/>
          <p:nvPr/>
        </p:nvSpPr>
        <p:spPr>
          <a:xfrm>
            <a:off x="77945" y="2898560"/>
            <a:ext cx="3260772" cy="105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60"/>
              </a:lnSpc>
            </a:pPr>
            <a:r>
              <a:rPr lang="en-US" sz="2400" dirty="0">
                <a:solidFill>
                  <a:schemeClr val="bg1"/>
                </a:solidFill>
                <a:latin typeface="More Sugar"/>
              </a:rPr>
              <a:t>Continuous improvement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6E047F59-A1DE-596F-1DF0-F68C5594AD51}"/>
              </a:ext>
            </a:extLst>
          </p:cNvPr>
          <p:cNvSpPr/>
          <p:nvPr/>
        </p:nvSpPr>
        <p:spPr>
          <a:xfrm rot="-281248">
            <a:off x="6253892" y="6752073"/>
            <a:ext cx="4942814" cy="4174237"/>
          </a:xfrm>
          <a:custGeom>
            <a:avLst/>
            <a:gdLst/>
            <a:ahLst/>
            <a:cxnLst/>
            <a:rect l="l" t="t" r="r" b="b"/>
            <a:pathLst>
              <a:path w="1196590" h="478636">
                <a:moveTo>
                  <a:pt x="0" y="0"/>
                </a:moveTo>
                <a:lnTo>
                  <a:pt x="1196589" y="0"/>
                </a:lnTo>
                <a:lnTo>
                  <a:pt x="1196589" y="478636"/>
                </a:lnTo>
                <a:lnTo>
                  <a:pt x="0" y="478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1600" y="1353679"/>
            <a:ext cx="14773025" cy="3330311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060536" y="1649679"/>
            <a:ext cx="11395151" cy="2678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200" dirty="0">
                <a:solidFill>
                  <a:srgbClr val="000000"/>
                </a:solidFill>
                <a:latin typeface="Nunito SemiBold" pitchFamily="2" charset="0"/>
              </a:rPr>
              <a:t>What are some of the subjects you train on?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514602-6C3F-8A16-1484-9D18C3C20D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6" name="Picture 15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55F3A902-E2DF-70E2-28C6-92CC353E6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026">
            <a:off x="7082843" y="4857620"/>
            <a:ext cx="3525017" cy="35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801493">
            <a:off x="439917" y="421996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0" y="0"/>
                </a:lnTo>
                <a:lnTo>
                  <a:pt x="4982890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801493">
            <a:off x="223215" y="649624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0" y="0"/>
                </a:lnTo>
                <a:lnTo>
                  <a:pt x="4982890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801493">
            <a:off x="3931996" y="528197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801493">
            <a:off x="4680490" y="550330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155366" y="1323705"/>
            <a:ext cx="9760766" cy="108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5"/>
              </a:lnSpc>
            </a:pPr>
            <a:r>
              <a:rPr lang="en-US" sz="7897" dirty="0">
                <a:solidFill>
                  <a:srgbClr val="000000"/>
                </a:solidFill>
                <a:latin typeface="Nunito SemiBold" pitchFamily="2" charset="0"/>
              </a:rPr>
              <a:t>Training methods</a:t>
            </a:r>
          </a:p>
        </p:txBody>
      </p:sp>
      <p:sp>
        <p:nvSpPr>
          <p:cNvPr id="9" name="TextBox 9"/>
          <p:cNvSpPr txBox="1"/>
          <p:nvPr/>
        </p:nvSpPr>
        <p:spPr>
          <a:xfrm rot="309170">
            <a:off x="10319469" y="1127565"/>
            <a:ext cx="7721251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200" spc="-76" dirty="0">
                <a:solidFill>
                  <a:srgbClr val="FFFFFF"/>
                </a:solidFill>
                <a:latin typeface="More Sugar Thin"/>
              </a:rPr>
              <a:t>.Learning objectives:</a:t>
            </a:r>
          </a:p>
          <a:p>
            <a:pPr marL="457200" indent="-457200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en-US" sz="3200" spc="-76" dirty="0">
                <a:solidFill>
                  <a:srgbClr val="FFFFFF"/>
                </a:solidFill>
                <a:latin typeface="More Sugar Thin"/>
              </a:rPr>
              <a:t>Name a range of training methods</a:t>
            </a:r>
          </a:p>
          <a:p>
            <a:pPr marL="457200" indent="-457200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en-US" sz="3200" spc="-76" dirty="0" err="1">
                <a:solidFill>
                  <a:srgbClr val="FFFFFF"/>
                </a:solidFill>
                <a:latin typeface="More Sugar Thin"/>
              </a:rPr>
              <a:t>Analyse</a:t>
            </a:r>
            <a:r>
              <a:rPr lang="en-US" sz="3200" spc="-76" dirty="0">
                <a:solidFill>
                  <a:srgbClr val="FFFFFF"/>
                </a:solidFill>
                <a:latin typeface="More Sugar Thin"/>
              </a:rPr>
              <a:t> and critique a variety of training methods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259604" y="4702829"/>
            <a:ext cx="377229" cy="3516537"/>
          </a:xfrm>
          <a:custGeom>
            <a:avLst/>
            <a:gdLst/>
            <a:ahLst/>
            <a:cxnLst/>
            <a:rect l="l" t="t" r="r" b="b"/>
            <a:pathLst>
              <a:path w="377229" h="3516537">
                <a:moveTo>
                  <a:pt x="377228" y="0"/>
                </a:moveTo>
                <a:lnTo>
                  <a:pt x="0" y="0"/>
                </a:lnTo>
                <a:lnTo>
                  <a:pt x="0" y="3516537"/>
                </a:lnTo>
                <a:lnTo>
                  <a:pt x="377228" y="3516537"/>
                </a:lnTo>
                <a:lnTo>
                  <a:pt x="3772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6472349" flipH="1">
            <a:off x="9943337" y="3177976"/>
            <a:ext cx="1574282" cy="1227940"/>
          </a:xfrm>
          <a:custGeom>
            <a:avLst/>
            <a:gdLst/>
            <a:ahLst/>
            <a:cxnLst/>
            <a:rect l="l" t="t" r="r" b="b"/>
            <a:pathLst>
              <a:path w="1574282" h="1227940">
                <a:moveTo>
                  <a:pt x="1574282" y="0"/>
                </a:moveTo>
                <a:lnTo>
                  <a:pt x="0" y="0"/>
                </a:lnTo>
                <a:lnTo>
                  <a:pt x="0" y="1227940"/>
                </a:lnTo>
                <a:lnTo>
                  <a:pt x="1574282" y="1227940"/>
                </a:lnTo>
                <a:lnTo>
                  <a:pt x="15742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549574">
            <a:off x="4534582" y="7887747"/>
            <a:ext cx="1384931" cy="196408"/>
          </a:xfrm>
          <a:custGeom>
            <a:avLst/>
            <a:gdLst/>
            <a:ahLst/>
            <a:cxnLst/>
            <a:rect l="l" t="t" r="r" b="b"/>
            <a:pathLst>
              <a:path w="1384931" h="196408">
                <a:moveTo>
                  <a:pt x="0" y="0"/>
                </a:moveTo>
                <a:lnTo>
                  <a:pt x="1384932" y="0"/>
                </a:lnTo>
                <a:lnTo>
                  <a:pt x="1384932" y="196408"/>
                </a:lnTo>
                <a:lnTo>
                  <a:pt x="0" y="196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549574">
            <a:off x="14482590" y="2653299"/>
            <a:ext cx="1384931" cy="196408"/>
          </a:xfrm>
          <a:custGeom>
            <a:avLst/>
            <a:gdLst/>
            <a:ahLst/>
            <a:cxnLst/>
            <a:rect l="l" t="t" r="r" b="b"/>
            <a:pathLst>
              <a:path w="1384931" h="196408">
                <a:moveTo>
                  <a:pt x="0" y="0"/>
                </a:moveTo>
                <a:lnTo>
                  <a:pt x="1384931" y="0"/>
                </a:lnTo>
                <a:lnTo>
                  <a:pt x="1384931" y="196408"/>
                </a:lnTo>
                <a:lnTo>
                  <a:pt x="0" y="196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2C35DF-1A0F-83C0-1381-EF0C7D913D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64FA6DB6-B401-3DE6-2F2A-2B23EC7BDA33}"/>
              </a:ext>
            </a:extLst>
          </p:cNvPr>
          <p:cNvSpPr txBox="1">
            <a:spLocks/>
          </p:cNvSpPr>
          <p:nvPr/>
        </p:nvSpPr>
        <p:spPr>
          <a:xfrm>
            <a:off x="1893867" y="4585891"/>
            <a:ext cx="4032448" cy="370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Case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Demonstration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Game/quiz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Energisers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Icebreaker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ore Sugar Thin" panose="020B0604020202020204" charset="0"/>
              </a:rPr>
              <a:t>Idea storming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latin typeface="More Sugar Thin" panose="020B0604020202020204" charset="0"/>
              </a:rPr>
              <a:t>Simulation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More Sugar Thin" panose="020B060402020202020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39A9C43-7103-477D-71DB-7F4AC04A339A}"/>
              </a:ext>
            </a:extLst>
          </p:cNvPr>
          <p:cNvSpPr txBox="1">
            <a:spLocks/>
          </p:cNvSpPr>
          <p:nvPr/>
        </p:nvSpPr>
        <p:spPr bwMode="auto">
          <a:xfrm>
            <a:off x="6224600" y="4551321"/>
            <a:ext cx="4032448" cy="37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Lecture/presentation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Media clip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Pair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Project/assignment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Question and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Role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bg1"/>
                </a:solidFill>
                <a:latin typeface="More Sugar Thin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Skills practice</a:t>
            </a:r>
          </a:p>
          <a:p>
            <a:endParaRPr lang="en-GB" kern="0" dirty="0">
              <a:solidFill>
                <a:schemeClr val="bg1"/>
              </a:solidFill>
              <a:latin typeface="More Sugar Thin" panose="020B0604020202020204" charset="0"/>
            </a:endParaRPr>
          </a:p>
        </p:txBody>
      </p:sp>
      <p:pic>
        <p:nvPicPr>
          <p:cNvPr id="23" name="Picture 22" descr="A diamond with rays of light&#10;&#10;Description automatically generated">
            <a:extLst>
              <a:ext uri="{FF2B5EF4-FFF2-40B4-BE49-F238E27FC236}">
                <a16:creationId xmlns:a16="http://schemas.microsoft.com/office/drawing/2014/main" id="{0A10D47D-F529-3EE2-7E68-586DAF35FD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077" y="4357734"/>
            <a:ext cx="4764034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2240126" y="1279789"/>
            <a:ext cx="14773025" cy="1915108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616248" y="1482648"/>
            <a:ext cx="11395151" cy="1306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200" dirty="0">
                <a:solidFill>
                  <a:srgbClr val="000000"/>
                </a:solidFill>
                <a:latin typeface="Nunito SemiBold" pitchFamily="2" charset="0"/>
              </a:rPr>
              <a:t>Training methods- activity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21" y="4864039"/>
            <a:ext cx="3697164" cy="186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Arrange yourselves small groups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2678" y="7447123"/>
            <a:ext cx="7562289" cy="2003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800" spc="-73" dirty="0">
                <a:solidFill>
                  <a:srgbClr val="FFFFFF"/>
                </a:solidFill>
                <a:latin typeface="More Sugar Thin"/>
              </a:rPr>
              <a:t>In small groups answer the following questions; </a:t>
            </a:r>
          </a:p>
          <a:p>
            <a:pPr marL="457200" indent="-457200" algn="ctr">
              <a:lnSpc>
                <a:spcPts val="4040"/>
              </a:lnSpc>
              <a:buAutoNum type="arabicParenR"/>
            </a:pPr>
            <a:r>
              <a:rPr lang="en-US" sz="2800" spc="-73" dirty="0">
                <a:solidFill>
                  <a:srgbClr val="FFFFFF"/>
                </a:solidFill>
                <a:latin typeface="More Sugar Thin"/>
              </a:rPr>
              <a:t>Why would you choose this method? </a:t>
            </a:r>
          </a:p>
          <a:p>
            <a:pPr marL="457200" indent="-457200" algn="ctr">
              <a:lnSpc>
                <a:spcPts val="4040"/>
              </a:lnSpc>
              <a:buAutoNum type="arabicParenR"/>
            </a:pPr>
            <a:r>
              <a:rPr lang="en-US" sz="2800" spc="-73" dirty="0">
                <a:solidFill>
                  <a:srgbClr val="FFFFFF"/>
                </a:solidFill>
                <a:latin typeface="More Sugar Thin"/>
              </a:rPr>
              <a:t>How would you use it? </a:t>
            </a:r>
          </a:p>
          <a:p>
            <a:pPr marL="457200" indent="-457200" algn="ctr">
              <a:lnSpc>
                <a:spcPts val="4040"/>
              </a:lnSpc>
              <a:buAutoNum type="arabicParenR"/>
            </a:pPr>
            <a:r>
              <a:rPr lang="en-US" sz="2800" spc="-73" dirty="0">
                <a:solidFill>
                  <a:srgbClr val="FFFFFF"/>
                </a:solidFill>
                <a:latin typeface="More Sugar Thin"/>
              </a:rPr>
              <a:t>When would you not choose this method?</a:t>
            </a:r>
          </a:p>
        </p:txBody>
      </p:sp>
      <p:sp>
        <p:nvSpPr>
          <p:cNvPr id="8" name="Freeform 8"/>
          <p:cNvSpPr/>
          <p:nvPr/>
        </p:nvSpPr>
        <p:spPr>
          <a:xfrm rot="-281248">
            <a:off x="6767028" y="7828389"/>
            <a:ext cx="1094767" cy="728614"/>
          </a:xfrm>
          <a:custGeom>
            <a:avLst/>
            <a:gdLst/>
            <a:ahLst/>
            <a:cxnLst/>
            <a:rect l="l" t="t" r="r" b="b"/>
            <a:pathLst>
              <a:path w="1196590" h="478636">
                <a:moveTo>
                  <a:pt x="0" y="0"/>
                </a:moveTo>
                <a:lnTo>
                  <a:pt x="1196589" y="0"/>
                </a:lnTo>
                <a:lnTo>
                  <a:pt x="1196589" y="478636"/>
                </a:lnTo>
                <a:lnTo>
                  <a:pt x="0" y="478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7602524">
            <a:off x="1894498" y="3612930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890618" y="7298418"/>
            <a:ext cx="513237" cy="2539822"/>
          </a:xfrm>
          <a:custGeom>
            <a:avLst/>
            <a:gdLst/>
            <a:ahLst/>
            <a:cxnLst/>
            <a:rect l="l" t="t" r="r" b="b"/>
            <a:pathLst>
              <a:path w="312008" h="1699052">
                <a:moveTo>
                  <a:pt x="0" y="0"/>
                </a:moveTo>
                <a:lnTo>
                  <a:pt x="312008" y="0"/>
                </a:lnTo>
                <a:lnTo>
                  <a:pt x="312008" y="1699053"/>
                </a:lnTo>
                <a:lnTo>
                  <a:pt x="0" y="1699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flipH="1">
            <a:off x="13233702" y="7298418"/>
            <a:ext cx="461296" cy="2539822"/>
          </a:xfrm>
          <a:custGeom>
            <a:avLst/>
            <a:gdLst/>
            <a:ahLst/>
            <a:cxnLst/>
            <a:rect l="l" t="t" r="r" b="b"/>
            <a:pathLst>
              <a:path w="312008" h="1699052">
                <a:moveTo>
                  <a:pt x="312008" y="0"/>
                </a:moveTo>
                <a:lnTo>
                  <a:pt x="0" y="0"/>
                </a:lnTo>
                <a:lnTo>
                  <a:pt x="0" y="1699052"/>
                </a:lnTo>
                <a:lnTo>
                  <a:pt x="312008" y="1699052"/>
                </a:lnTo>
                <a:lnTo>
                  <a:pt x="31200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8331238" y="8867719"/>
            <a:ext cx="1295400" cy="897798"/>
          </a:xfrm>
          <a:custGeom>
            <a:avLst/>
            <a:gdLst/>
            <a:ahLst/>
            <a:cxnLst/>
            <a:rect l="l" t="t" r="r" b="b"/>
            <a:pathLst>
              <a:path w="2368580" h="383279">
                <a:moveTo>
                  <a:pt x="0" y="0"/>
                </a:moveTo>
                <a:lnTo>
                  <a:pt x="2368580" y="0"/>
                </a:lnTo>
                <a:lnTo>
                  <a:pt x="2368580" y="383279"/>
                </a:lnTo>
                <a:lnTo>
                  <a:pt x="0" y="383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514602-6C3F-8A16-1484-9D18C3C20D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pic>
        <p:nvPicPr>
          <p:cNvPr id="16" name="Picture 15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55F3A902-E2DF-70E2-28C6-92CC353E62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026">
            <a:off x="7178242" y="3469647"/>
            <a:ext cx="3525017" cy="352501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6C3722B-A6A8-0D7E-4ABF-FB1D04518B5C}"/>
              </a:ext>
            </a:extLst>
          </p:cNvPr>
          <p:cNvSpPr txBox="1"/>
          <p:nvPr/>
        </p:nvSpPr>
        <p:spPr>
          <a:xfrm>
            <a:off x="3499097" y="5067664"/>
            <a:ext cx="3697164" cy="12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Collect training cards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6441C105-4FD3-AB09-8C8C-60C413FB5564}"/>
              </a:ext>
            </a:extLst>
          </p:cNvPr>
          <p:cNvSpPr/>
          <p:nvPr/>
        </p:nvSpPr>
        <p:spPr>
          <a:xfrm rot="6834368">
            <a:off x="4929619" y="3924643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09A86B8-015A-2E65-70DF-BB4A4DF15DC0}"/>
              </a:ext>
            </a:extLst>
          </p:cNvPr>
          <p:cNvSpPr txBox="1"/>
          <p:nvPr/>
        </p:nvSpPr>
        <p:spPr>
          <a:xfrm>
            <a:off x="10900496" y="5335221"/>
            <a:ext cx="3697164" cy="12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Discuss your training methods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6F8DDB82-60C1-1B97-4C65-BE8A0DFD4824}"/>
              </a:ext>
            </a:extLst>
          </p:cNvPr>
          <p:cNvSpPr/>
          <p:nvPr/>
        </p:nvSpPr>
        <p:spPr>
          <a:xfrm rot="4426837">
            <a:off x="11899953" y="4075963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22B907F-D343-858D-1601-F525930CCA69}"/>
              </a:ext>
            </a:extLst>
          </p:cNvPr>
          <p:cNvSpPr txBox="1"/>
          <p:nvPr/>
        </p:nvSpPr>
        <p:spPr>
          <a:xfrm>
            <a:off x="14597660" y="5320164"/>
            <a:ext cx="3697164" cy="12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600" dirty="0">
                <a:solidFill>
                  <a:srgbClr val="FFFFFF"/>
                </a:solidFill>
                <a:latin typeface="More Sugar Thin" panose="020B0604020202020204" charset="0"/>
              </a:rPr>
              <a:t>Take notes, and feedback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B1A9F55-4A78-86FB-A117-A4D731CEDF37}"/>
              </a:ext>
            </a:extLst>
          </p:cNvPr>
          <p:cNvSpPr/>
          <p:nvPr/>
        </p:nvSpPr>
        <p:spPr>
          <a:xfrm rot="3617992">
            <a:off x="15606187" y="3998299"/>
            <a:ext cx="1657364" cy="615296"/>
          </a:xfrm>
          <a:custGeom>
            <a:avLst/>
            <a:gdLst/>
            <a:ahLst/>
            <a:cxnLst/>
            <a:rect l="l" t="t" r="r" b="b"/>
            <a:pathLst>
              <a:path w="1657364" h="615296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ECB677-386C-E846-B231-B5C7D3BE66CA}"/>
              </a:ext>
            </a:extLst>
          </p:cNvPr>
          <p:cNvSpPr txBox="1"/>
          <p:nvPr/>
        </p:nvSpPr>
        <p:spPr>
          <a:xfrm>
            <a:off x="5943600" y="2945874"/>
            <a:ext cx="9150824" cy="570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EDEBFF"/>
                </a:solidFill>
                <a:latin typeface="More Sugar Thin" panose="020B0604020202020204" charset="0"/>
              </a:rPr>
              <a:t>What I mean…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000" dirty="0">
              <a:solidFill>
                <a:srgbClr val="EDEBFF"/>
              </a:solidFill>
              <a:latin typeface="More Sugar Thin" panose="020B060402020202020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EDEBFF"/>
                </a:solidFill>
                <a:latin typeface="More Sugar Thin" panose="020B0604020202020204" charset="0"/>
              </a:rPr>
              <a:t>What I say…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000" dirty="0">
              <a:solidFill>
                <a:srgbClr val="EDEBFF"/>
              </a:solidFill>
              <a:latin typeface="More Sugar Thin" panose="020B060402020202020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EDEBFF"/>
                </a:solidFill>
                <a:latin typeface="More Sugar Thin" panose="020B0604020202020204" charset="0"/>
              </a:rPr>
              <a:t>What they hear…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000" dirty="0">
              <a:solidFill>
                <a:srgbClr val="EDEBFF"/>
              </a:solidFill>
              <a:latin typeface="More Sugar Thin" panose="020B060402020202020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EDEBFF"/>
                </a:solidFill>
                <a:latin typeface="More Sugar Thin" panose="020B0604020202020204" charset="0"/>
              </a:rPr>
              <a:t>What they understand.</a:t>
            </a:r>
            <a:r>
              <a:rPr lang="en-GB" sz="3600" dirty="0">
                <a:solidFill>
                  <a:srgbClr val="EDEBFF"/>
                </a:solidFill>
                <a:latin typeface="More Sugar Thin" panose="020B0604020202020204" charset="0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327121" y="994529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4556833" y="973607"/>
            <a:ext cx="14258619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 rot="15201812" flipV="1">
            <a:off x="10157450" y="3833294"/>
            <a:ext cx="1083467" cy="570529"/>
          </a:xfrm>
          <a:custGeom>
            <a:avLst/>
            <a:gdLst/>
            <a:ahLst/>
            <a:cxnLst/>
            <a:rect l="l" t="t" r="r" b="b"/>
            <a:pathLst>
              <a:path w="2006389" h="908347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6400" y="1229149"/>
            <a:ext cx="14652740" cy="2023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2"/>
              </a:lnSpc>
            </a:pPr>
            <a:r>
              <a:rPr lang="en-US" sz="7101" dirty="0">
                <a:solidFill>
                  <a:srgbClr val="000000"/>
                </a:solidFill>
                <a:latin typeface="Nunito SemiBold" pitchFamily="2" charset="0"/>
              </a:rPr>
              <a:t>Effective, relevant communication</a:t>
            </a:r>
          </a:p>
          <a:p>
            <a:pPr>
              <a:lnSpc>
                <a:spcPts val="7812"/>
              </a:lnSpc>
            </a:pPr>
            <a:endParaRPr lang="en-US" sz="7101" dirty="0">
              <a:solidFill>
                <a:srgbClr val="000000"/>
              </a:solidFill>
              <a:latin typeface="Nunito SemiBold" pitchFamily="2" charset="0"/>
            </a:endParaRP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78A960-3BFA-BA11-9207-59B3C7FCD7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 b="42371"/>
          <a:stretch/>
        </p:blipFill>
        <p:spPr>
          <a:xfrm>
            <a:off x="-11755" y="9375714"/>
            <a:ext cx="4572000" cy="779607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2E22D5A7-E6CA-AD7F-CB45-DD3176DA4605}"/>
              </a:ext>
            </a:extLst>
          </p:cNvPr>
          <p:cNvSpPr/>
          <p:nvPr/>
        </p:nvSpPr>
        <p:spPr>
          <a:xfrm rot="15201812" flipV="1">
            <a:off x="10137508" y="5466928"/>
            <a:ext cx="1083467" cy="570529"/>
          </a:xfrm>
          <a:custGeom>
            <a:avLst/>
            <a:gdLst/>
            <a:ahLst/>
            <a:cxnLst/>
            <a:rect l="l" t="t" r="r" b="b"/>
            <a:pathLst>
              <a:path w="2006389" h="908347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Nunito SemiBold" pitchFamily="2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00E2A7-1807-0133-FF65-D9C582AE7F1B}"/>
              </a:ext>
            </a:extLst>
          </p:cNvPr>
          <p:cNvSpPr/>
          <p:nvPr/>
        </p:nvSpPr>
        <p:spPr>
          <a:xfrm rot="15201812" flipV="1">
            <a:off x="10110210" y="7160042"/>
            <a:ext cx="1083467" cy="570529"/>
          </a:xfrm>
          <a:custGeom>
            <a:avLst/>
            <a:gdLst/>
            <a:ahLst/>
            <a:cxnLst/>
            <a:rect l="l" t="t" r="r" b="b"/>
            <a:pathLst>
              <a:path w="2006389" h="908347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Nunito SemiBold" pitchFamily="2" charset="0"/>
            </a:endParaRPr>
          </a:p>
        </p:txBody>
      </p:sp>
      <p:pic>
        <p:nvPicPr>
          <p:cNvPr id="18" name="Picture 17" descr="A yellow heart on a black background&#10;&#10;Description automatically generated">
            <a:extLst>
              <a:ext uri="{FF2B5EF4-FFF2-40B4-BE49-F238E27FC236}">
                <a16:creationId xmlns:a16="http://schemas.microsoft.com/office/drawing/2014/main" id="{D125865E-43C0-DB23-120C-78F931933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519">
            <a:off x="12476981" y="3414349"/>
            <a:ext cx="4764034" cy="4764034"/>
          </a:xfrm>
          <a:prstGeom prst="rect">
            <a:avLst/>
          </a:prstGeom>
        </p:spPr>
      </p:pic>
      <p:pic>
        <p:nvPicPr>
          <p:cNvPr id="1026" name="Picture 2" descr="THE INCREDIBLE HULK COASTER ROARS BACK TO LIFE AT UNIVERSAL ORLANDO ...">
            <a:extLst>
              <a:ext uri="{FF2B5EF4-FFF2-40B4-BE49-F238E27FC236}">
                <a16:creationId xmlns:a16="http://schemas.microsoft.com/office/drawing/2014/main" id="{4E73C5C7-2FDB-DF92-E905-96D12D93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834">
            <a:off x="459358" y="3378836"/>
            <a:ext cx="6634675" cy="442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5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b2e6d0c-ee69-42dd-bf20-022007a6fcf5" xsi:nil="true"/>
    <SharedWithUsers xmlns="07e60bad-5275-4c71-8da1-d50b6585844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0EEDE9-9E5A-4309-BE56-DF31361B7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E2C79-8009-4E89-9C3A-0F010F978148}"/>
</file>

<file path=customXml/itemProps3.xml><?xml version="1.0" encoding="utf-8"?>
<ds:datastoreItem xmlns:ds="http://schemas.openxmlformats.org/officeDocument/2006/customXml" ds:itemID="{D2D1EFF5-AAE3-4452-8DB0-C40569A09F5A}"/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347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Aptos</vt:lpstr>
      <vt:lpstr>More Sugar</vt:lpstr>
      <vt:lpstr>More Sugar Thin</vt:lpstr>
      <vt:lpstr>Nunito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Light Blue Pink Customer Journey Map Brainstorm Sleek Digitalism Whiteboard Presentation</dc:title>
  <dc:creator>Sarah Ellis</dc:creator>
  <cp:lastModifiedBy>Sarah Ellis</cp:lastModifiedBy>
  <cp:revision>17</cp:revision>
  <dcterms:created xsi:type="dcterms:W3CDTF">2006-08-16T00:00:00Z</dcterms:created>
  <dcterms:modified xsi:type="dcterms:W3CDTF">2024-08-06T13:15:07Z</dcterms:modified>
  <dc:identifier>DAF_MbVTuro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8443700</vt:r8>
  </property>
  <property fmtid="{D5CDD505-2E9C-101B-9397-08002B2CF9AE}" pid="3" name="ContentTypeId">
    <vt:lpwstr>0x0101005AEB47DF6A2E80458617139DCB31904B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