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8" r:id="rId3"/>
    <p:sldId id="257" r:id="rId4"/>
    <p:sldId id="260" r:id="rId5"/>
    <p:sldId id="259" r:id="rId6"/>
    <p:sldId id="261" r:id="rId7"/>
    <p:sldId id="262" r:id="rId8"/>
    <p:sldId id="263" r:id="rId9"/>
    <p:sldId id="264" r:id="rId10"/>
    <p:sldId id="266" r:id="rId11"/>
    <p:sldId id="270" r:id="rId12"/>
    <p:sldId id="272" r:id="rId13"/>
    <p:sldId id="268" r:id="rId14"/>
    <p:sldId id="275" r:id="rId15"/>
    <p:sldId id="276" r:id="rId16"/>
    <p:sldId id="269" r:id="rId17"/>
    <p:sldId id="273" r:id="rId18"/>
    <p:sldId id="274" r:id="rId19"/>
    <p:sldId id="267" r:id="rId20"/>
    <p:sldId id="271"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AC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FFD428-992F-BF14-5CBC-2A0AA1C42450}" v="82" dt="2024-08-07T14:34:42.116"/>
    <p1510:client id="{AF5F01D9-0FF6-F17F-4ECF-A00722F8096F}" v="20" dt="2024-08-08T15:39:31.313"/>
    <p1510:client id="{D90A320C-BC89-6FF0-615B-61CDD03429B6}" v="287" dt="2024-08-07T14:52:01.449"/>
    <p1510:client id="{F4FFA180-70C4-E133-C2B4-1BF28AFEBD9B}" v="87" dt="2024-08-07T14:20:28.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F5E6DC-0297-494D-A867-AF3065B590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8E27485-DC52-3D44-A0E1-17C4761604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C043BA-7D87-274C-8DBD-C8EC659A664A}" type="datetimeFigureOut">
              <a:rPr lang="en-US" smtClean="0"/>
              <a:t>8/8/2024</a:t>
            </a:fld>
            <a:endParaRPr lang="en-US"/>
          </a:p>
        </p:txBody>
      </p:sp>
      <p:sp>
        <p:nvSpPr>
          <p:cNvPr id="4" name="Footer Placeholder 3">
            <a:extLst>
              <a:ext uri="{FF2B5EF4-FFF2-40B4-BE49-F238E27FC236}">
                <a16:creationId xmlns:a16="http://schemas.microsoft.com/office/drawing/2014/main" id="{84DEBC74-0B36-1A4C-9B11-0B386C6713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EAFE1A6-F0A2-4849-BB25-51180A962A1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7410F8-FB21-C347-9F89-C10428761898}" type="slidenum">
              <a:rPr lang="en-US" smtClean="0"/>
              <a:t>‹#›</a:t>
            </a:fld>
            <a:endParaRPr lang="en-US"/>
          </a:p>
        </p:txBody>
      </p:sp>
    </p:spTree>
    <p:extLst>
      <p:ext uri="{BB962C8B-B14F-4D97-AF65-F5344CB8AC3E}">
        <p14:creationId xmlns:p14="http://schemas.microsoft.com/office/powerpoint/2010/main" val="653955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2E457-76C8-4442-8579-B4238C93223D}" type="datetimeFigureOut">
              <a:rPr lang="en-US" smtClean="0"/>
              <a:t>8/8/2024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120A9-BA02-DD43-A5D3-233AD72A6FA8}" type="slidenum">
              <a:rPr lang="en-US" smtClean="0"/>
              <a:t>‹#›</a:t>
            </a:fld>
            <a:endParaRPr lang="en-US"/>
          </a:p>
        </p:txBody>
      </p:sp>
    </p:spTree>
    <p:extLst>
      <p:ext uri="{BB962C8B-B14F-4D97-AF65-F5344CB8AC3E}">
        <p14:creationId xmlns:p14="http://schemas.microsoft.com/office/powerpoint/2010/main" val="16964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buFont typeface="Symbol" panose="05050102010706020507" pitchFamily="18" charset="2"/>
              <a:buNone/>
            </a:pPr>
            <a:r>
              <a:rPr lang="en-GB" sz="1100" u="sng">
                <a:effectLst/>
                <a:latin typeface="Calibri" panose="020F0502020204030204" pitchFamily="34" charset="0"/>
                <a:ea typeface="Times New Roman" panose="02020603050405020304" pitchFamily="18" charset="0"/>
                <a:cs typeface="Times New Roman" panose="02020603050405020304" pitchFamily="18" charset="0"/>
              </a:rPr>
              <a:t>Clear home for Lina’s work</a:t>
            </a:r>
          </a:p>
          <a:p>
            <a:pPr marL="0" lvl="0" indent="0">
              <a:lnSpc>
                <a:spcPct val="107000"/>
              </a:lnSpc>
              <a:buFont typeface="Symbol" panose="05050102010706020507" pitchFamily="18" charset="2"/>
              <a:buNone/>
            </a:pPr>
            <a:r>
              <a:rPr lang="en-GB" sz="1100" u="sng">
                <a:effectLst/>
                <a:latin typeface="Calibri" panose="020F0502020204030204" pitchFamily="34" charset="0"/>
                <a:ea typeface="Times New Roman" panose="02020603050405020304" pitchFamily="18" charset="0"/>
                <a:cs typeface="Times New Roman" panose="02020603050405020304" pitchFamily="18" charset="0"/>
              </a:rPr>
              <a:t>Addition of the Decolonising Criteria:</a:t>
            </a:r>
          </a:p>
          <a:p>
            <a:pPr marL="0" lvl="0" indent="0">
              <a:lnSpc>
                <a:spcPct val="107000"/>
              </a:lnSpc>
              <a:buFont typeface="Symbol" panose="05050102010706020507" pitchFamily="18" charset="2"/>
              <a:buNone/>
            </a:pPr>
            <a:endParaRPr lang="en-GB" sz="1100" u="sng">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Symbol" panose="05050102010706020507" pitchFamily="18" charset="2"/>
              <a:buNone/>
            </a:pPr>
            <a:r>
              <a:rPr lang="en-GB" sz="1100" u="sng">
                <a:effectLst/>
                <a:latin typeface="Calibri" panose="020F0502020204030204" pitchFamily="34" charset="0"/>
                <a:ea typeface="Calibri" panose="020F0502020204030204" pitchFamily="34" charset="0"/>
                <a:cs typeface="Times New Roman" panose="02020603050405020304" pitchFamily="18" charset="0"/>
              </a:rPr>
              <a:t>- 1</a:t>
            </a:r>
            <a:r>
              <a:rPr lang="en-GB" sz="1100" u="sng" baseline="30000">
                <a:effectLst/>
                <a:latin typeface="Calibri" panose="020F0502020204030204" pitchFamily="34" charset="0"/>
                <a:ea typeface="Calibri" panose="020F0502020204030204" pitchFamily="34" charset="0"/>
                <a:cs typeface="Times New Roman" panose="02020603050405020304" pitchFamily="18" charset="0"/>
              </a:rPr>
              <a:t>st</a:t>
            </a:r>
            <a:r>
              <a:rPr lang="en-GB" sz="1100" u="sng">
                <a:effectLst/>
                <a:latin typeface="Calibri" panose="020F0502020204030204" pitchFamily="34" charset="0"/>
                <a:ea typeface="Calibri" panose="020F0502020204030204" pitchFamily="34" charset="0"/>
                <a:cs typeface="Times New Roman" panose="02020603050405020304" pitchFamily="18" charset="0"/>
              </a:rPr>
              <a:t> SU to pilot this work with SOS-UK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Work with students and SOS-UK to develop cross cutting decolonising criteria for students to map the current curricula against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Use the data as a springboard to investigate and tackle the Awarding Gap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Ensure findings from the curriculum mapping project are applied to the curriculum. </a:t>
            </a:r>
            <a:r>
              <a:rPr lang="en-GB" sz="110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It is crucial that this is incorporated into the University Curriculum Review.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Identify new routes to disseminate information to academics and key stakeholders such as working in collaboration with the University’s sustainability team and the CIE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Key people to inform include the Directors of Education, APVCs and Directors of Teaching, Deans of Schools, staff involved in Student Staff Liaison Committees, curriculum managers and other relevant colleagues. </a:t>
            </a:r>
          </a:p>
          <a:p>
            <a:pPr marL="742950" lvl="1" indent="-285750">
              <a:lnSpc>
                <a:spcPct val="107000"/>
              </a:lnSpc>
              <a:spcAft>
                <a:spcPts val="800"/>
              </a:spcAft>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Relationships development with individual academics </a:t>
            </a:r>
          </a:p>
          <a:p>
            <a:pPr marL="742950" lvl="1" indent="-285750">
              <a:lnSpc>
                <a:spcPct val="107000"/>
              </a:lnSpc>
              <a:spcAft>
                <a:spcPts val="800"/>
              </a:spcAft>
              <a:buFont typeface="Courier New" panose="02070309020205020404" pitchFamily="49" charset="0"/>
              <a:buChar char="o"/>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GB" sz="1100">
                <a:effectLst/>
                <a:latin typeface="Calibri" panose="020F0502020204030204" pitchFamily="34" charset="0"/>
                <a:ea typeface="Calibri" panose="020F0502020204030204" pitchFamily="34" charset="0"/>
                <a:cs typeface="Times New Roman" panose="02020603050405020304" pitchFamily="18" charset="0"/>
              </a:rPr>
              <a:t>Jump in budget – total now approx. £5000, but included additional training/workshops/criteria development </a:t>
            </a:r>
          </a:p>
          <a:p>
            <a:endParaRPr lang="en-GB"/>
          </a:p>
        </p:txBody>
      </p:sp>
      <p:sp>
        <p:nvSpPr>
          <p:cNvPr id="4" name="Slide Number Placeholder 3"/>
          <p:cNvSpPr>
            <a:spLocks noGrp="1"/>
          </p:cNvSpPr>
          <p:nvPr>
            <p:ph type="sldNum" sz="quarter" idx="5"/>
          </p:nvPr>
        </p:nvSpPr>
        <p:spPr/>
        <p:txBody>
          <a:bodyPr/>
          <a:lstStyle/>
          <a:p>
            <a:fld id="{8B6120A9-BA02-DD43-A5D3-233AD72A6FA8}" type="slidenum">
              <a:rPr lang="en-US" smtClean="0"/>
              <a:t>2</a:t>
            </a:fld>
            <a:endParaRPr lang="en-US"/>
          </a:p>
        </p:txBody>
      </p:sp>
    </p:spTree>
    <p:extLst>
      <p:ext uri="{BB962C8B-B14F-4D97-AF65-F5344CB8AC3E}">
        <p14:creationId xmlns:p14="http://schemas.microsoft.com/office/powerpoint/2010/main" val="2498043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Officer led work </a:t>
            </a:r>
          </a:p>
        </p:txBody>
      </p:sp>
      <p:sp>
        <p:nvSpPr>
          <p:cNvPr id="4" name="Slide Number Placeholder 3"/>
          <p:cNvSpPr>
            <a:spLocks noGrp="1"/>
          </p:cNvSpPr>
          <p:nvPr>
            <p:ph type="sldNum" sz="quarter" idx="5"/>
          </p:nvPr>
        </p:nvSpPr>
        <p:spPr/>
        <p:txBody>
          <a:bodyPr/>
          <a:lstStyle/>
          <a:p>
            <a:fld id="{8B6120A9-BA02-DD43-A5D3-233AD72A6FA8}" type="slidenum">
              <a:rPr lang="en-US" smtClean="0"/>
              <a:t>3</a:t>
            </a:fld>
            <a:endParaRPr lang="en-US"/>
          </a:p>
        </p:txBody>
      </p:sp>
    </p:spTree>
    <p:extLst>
      <p:ext uri="{BB962C8B-B14F-4D97-AF65-F5344CB8AC3E}">
        <p14:creationId xmlns:p14="http://schemas.microsoft.com/office/powerpoint/2010/main" val="133380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endParaRPr lang="en-GB" sz="1100">
              <a:cs typeface="Calibri"/>
            </a:endParaRPr>
          </a:p>
        </p:txBody>
      </p:sp>
      <p:sp>
        <p:nvSpPr>
          <p:cNvPr id="4" name="Slide Number Placeholder 3"/>
          <p:cNvSpPr>
            <a:spLocks noGrp="1"/>
          </p:cNvSpPr>
          <p:nvPr>
            <p:ph type="sldNum" sz="quarter" idx="5"/>
          </p:nvPr>
        </p:nvSpPr>
        <p:spPr/>
        <p:txBody>
          <a:bodyPr/>
          <a:lstStyle/>
          <a:p>
            <a:fld id="{8B6120A9-BA02-DD43-A5D3-233AD72A6FA8}" type="slidenum">
              <a:rPr lang="en-US" smtClean="0"/>
              <a:t>5</a:t>
            </a:fld>
            <a:endParaRPr lang="en-US"/>
          </a:p>
        </p:txBody>
      </p:sp>
    </p:spTree>
    <p:extLst>
      <p:ext uri="{BB962C8B-B14F-4D97-AF65-F5344CB8AC3E}">
        <p14:creationId xmlns:p14="http://schemas.microsoft.com/office/powerpoint/2010/main" val="286924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7000"/>
              </a:lnSpc>
              <a:buFont typeface="Symbol,Sans-Serif"/>
              <a:buChar char=""/>
            </a:pPr>
            <a:r>
              <a:rPr lang="en-GB" u="sng"/>
              <a:t>Addition of the Decolonising Criteria </a:t>
            </a:r>
            <a:r>
              <a:rPr lang="en-GB"/>
              <a:t>– </a:t>
            </a:r>
          </a:p>
          <a:p>
            <a:pPr marL="742950" lvl="1" indent="-285750">
              <a:lnSpc>
                <a:spcPct val="107000"/>
              </a:lnSpc>
              <a:buFont typeface="Courier New,monospace"/>
              <a:buChar char="o"/>
            </a:pPr>
            <a:r>
              <a:rPr lang="en-GB"/>
              <a:t>Work with students and SOS-UK to develop cross cutting decolonising criteria for students to map the current curricula against </a:t>
            </a:r>
          </a:p>
          <a:p>
            <a:pPr marL="742950" lvl="1" indent="-285750">
              <a:lnSpc>
                <a:spcPct val="107000"/>
              </a:lnSpc>
              <a:spcAft>
                <a:spcPts val="800"/>
              </a:spcAft>
              <a:buFont typeface="Courier New,monospace"/>
              <a:buChar char="o"/>
            </a:pPr>
            <a:r>
              <a:rPr lang="en-GB"/>
              <a:t>Use the data as a springboard to investigate and tackle the Awarding Gap</a:t>
            </a:r>
          </a:p>
          <a:p>
            <a:endParaRPr lang="en-GB"/>
          </a:p>
          <a:p>
            <a:r>
              <a:rPr lang="en-GB"/>
              <a:t>Developed with students in workshops led by SOS-UK </a:t>
            </a:r>
            <a:endParaRPr lang="en-GB">
              <a:ea typeface="Calibri"/>
              <a:cs typeface="Calibri"/>
            </a:endParaRPr>
          </a:p>
        </p:txBody>
      </p:sp>
      <p:sp>
        <p:nvSpPr>
          <p:cNvPr id="4" name="Slide Number Placeholder 3"/>
          <p:cNvSpPr>
            <a:spLocks noGrp="1"/>
          </p:cNvSpPr>
          <p:nvPr>
            <p:ph type="sldNum" sz="quarter" idx="5"/>
          </p:nvPr>
        </p:nvSpPr>
        <p:spPr/>
        <p:txBody>
          <a:bodyPr/>
          <a:lstStyle/>
          <a:p>
            <a:fld id="{8B6120A9-BA02-DD43-A5D3-233AD72A6FA8}" type="slidenum">
              <a:rPr lang="en-US" smtClean="0"/>
              <a:t>6</a:t>
            </a:fld>
            <a:endParaRPr lang="en-US"/>
          </a:p>
        </p:txBody>
      </p:sp>
    </p:spTree>
    <p:extLst>
      <p:ext uri="{BB962C8B-B14F-4D97-AF65-F5344CB8AC3E}">
        <p14:creationId xmlns:p14="http://schemas.microsoft.com/office/powerpoint/2010/main" val="3219830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Workshops:</a:t>
            </a:r>
            <a:br>
              <a:rPr lang="en-GB"/>
            </a:br>
            <a:r>
              <a:rPr lang="en-GB"/>
              <a:t>Advertised to all student leaders &amp; across the Uni </a:t>
            </a:r>
          </a:p>
          <a:p>
            <a:r>
              <a:rPr lang="en-GB"/>
              <a:t>Also developed survey for those who couldn’t attend workshop</a:t>
            </a:r>
          </a:p>
          <a:p>
            <a:endParaRPr lang="en-GB"/>
          </a:p>
          <a:p>
            <a:r>
              <a:rPr lang="en-GB"/>
              <a:t>Recruitment:</a:t>
            </a:r>
            <a:br>
              <a:rPr lang="en-GB"/>
            </a:br>
            <a:r>
              <a:rPr lang="en-GB"/>
              <a:t>Volunteer platform</a:t>
            </a:r>
          </a:p>
          <a:p>
            <a:r>
              <a:rPr lang="en-GB"/>
              <a:t>Refreshers Fair &amp; Training/SLC/SVW/Sustainability Week: Sem 2 </a:t>
            </a:r>
            <a:endParaRPr lang="en-GB">
              <a:ea typeface="Calibri"/>
              <a:cs typeface="Calibri"/>
            </a:endParaRPr>
          </a:p>
          <a:p>
            <a:r>
              <a:rPr lang="en-GB">
                <a:ea typeface="Calibri"/>
                <a:cs typeface="Calibri"/>
              </a:rPr>
              <a:t>HLS </a:t>
            </a:r>
          </a:p>
          <a:p>
            <a:endParaRPr lang="en-GB"/>
          </a:p>
          <a:p>
            <a:r>
              <a:rPr lang="en-GB"/>
              <a:t>Training:</a:t>
            </a:r>
          </a:p>
          <a:p>
            <a:r>
              <a:rPr lang="en-GB"/>
              <a:t>SOS-UK 3 hour session on how to map</a:t>
            </a:r>
          </a:p>
          <a:p>
            <a:r>
              <a:rPr lang="en-GB"/>
              <a:t>Guild in attendance to provide context, </a:t>
            </a:r>
            <a:r>
              <a:rPr lang="en-GB" sz="1800">
                <a:effectLst/>
                <a:latin typeface="Calibri" panose="020F0502020204030204" pitchFamily="34" charset="0"/>
                <a:ea typeface="Calibri" panose="020F0502020204030204" pitchFamily="34" charset="0"/>
              </a:rPr>
              <a:t>explaining the wider support that is available for students as volunteers and both the Guild and University’s current approach to sustainability and decolonising the curriculum. The Guild covered the principles, background and importance of decolonising the curriculum as well as our specific criteria</a:t>
            </a:r>
          </a:p>
          <a:p>
            <a:endParaRPr lang="en-GB" sz="1800">
              <a:effectLst/>
              <a:latin typeface="Calibri" panose="020F0502020204030204" pitchFamily="34" charset="0"/>
            </a:endParaRPr>
          </a:p>
          <a:p>
            <a:r>
              <a:rPr lang="en-GB" sz="1800">
                <a:effectLst/>
                <a:latin typeface="Calibri" panose="020F0502020204030204" pitchFamily="34" charset="0"/>
              </a:rPr>
              <a:t>Support:</a:t>
            </a:r>
          </a:p>
          <a:p>
            <a:r>
              <a:rPr lang="en-GB" sz="1800">
                <a:effectLst/>
                <a:latin typeface="Calibri" panose="020F0502020204030204" pitchFamily="34" charset="0"/>
              </a:rPr>
              <a:t>High level of staff support, networking and further leadership opportunities</a:t>
            </a:r>
          </a:p>
          <a:p>
            <a:r>
              <a:rPr lang="en-GB" sz="1800">
                <a:effectLst/>
                <a:latin typeface="Calibri" panose="020F0502020204030204" pitchFamily="34" charset="0"/>
              </a:rPr>
              <a:t>Regular in person mapping sessions</a:t>
            </a:r>
          </a:p>
          <a:p>
            <a:r>
              <a:rPr lang="en-GB" sz="1800">
                <a:effectLst/>
                <a:latin typeface="Calibri" panose="020F0502020204030204" pitchFamily="34" charset="0"/>
              </a:rPr>
              <a:t>HEAR</a:t>
            </a:r>
          </a:p>
          <a:p>
            <a:endParaRPr lang="en-GB" sz="1800">
              <a:effectLst/>
              <a:latin typeface="Calibri" panose="020F0502020204030204" pitchFamily="34" charset="0"/>
            </a:endParaRPr>
          </a:p>
          <a:p>
            <a:r>
              <a:rPr lang="en-GB" sz="1800">
                <a:effectLst/>
                <a:latin typeface="Calibri" panose="020F0502020204030204" pitchFamily="34" charset="0"/>
              </a:rPr>
              <a:t>University support:</a:t>
            </a:r>
          </a:p>
          <a:p>
            <a:r>
              <a:rPr lang="en-GB" sz="1800">
                <a:effectLst/>
                <a:latin typeface="Calibri" panose="020F0502020204030204" pitchFamily="34" charset="0"/>
              </a:rPr>
              <a:t>Sustainability Team</a:t>
            </a:r>
          </a:p>
          <a:p>
            <a:r>
              <a:rPr lang="en-GB" sz="1800">
                <a:effectLst/>
                <a:latin typeface="Calibri" panose="020F0502020204030204" pitchFamily="34" charset="0"/>
              </a:rPr>
              <a:t>CIE/Curriculum Review/Responsible Futures </a:t>
            </a:r>
          </a:p>
          <a:p>
            <a:r>
              <a:rPr lang="en-GB" sz="1800">
                <a:latin typeface="Calibri"/>
                <a:ea typeface="Calibri"/>
                <a:cs typeface="Calibri"/>
              </a:rPr>
              <a:t>Individual academics championing the work</a:t>
            </a:r>
            <a:endParaRPr lang="en-GB" sz="1800">
              <a:effectLst/>
              <a:latin typeface="Calibri" panose="020F0502020204030204" pitchFamily="34" charset="0"/>
              <a:ea typeface="Calibri"/>
              <a:cs typeface="Calibri"/>
            </a:endParaRPr>
          </a:p>
          <a:p>
            <a:endParaRPr lang="en-GB" sz="1800">
              <a:latin typeface="Calibri" panose="020F0502020204030204" pitchFamily="34" charset="0"/>
            </a:endParaRPr>
          </a:p>
          <a:p>
            <a:r>
              <a:rPr lang="en-GB" sz="1800">
                <a:effectLst/>
                <a:latin typeface="Calibri" panose="020F0502020204030204" pitchFamily="34" charset="0"/>
              </a:rPr>
              <a:t>Mapping:</a:t>
            </a:r>
          </a:p>
          <a:p>
            <a:r>
              <a:rPr lang="en-GB" sz="1800">
                <a:effectLst/>
                <a:latin typeface="Calibri" panose="020F0502020204030204" pitchFamily="34" charset="0"/>
              </a:rPr>
              <a:t>Weekly </a:t>
            </a:r>
          </a:p>
          <a:p>
            <a:r>
              <a:rPr lang="en-GB" sz="1800">
                <a:effectLst/>
                <a:latin typeface="Calibri" panose="020F0502020204030204" pitchFamily="34" charset="0"/>
              </a:rPr>
              <a:t>Enhancement Projects </a:t>
            </a:r>
          </a:p>
          <a:p>
            <a:endParaRPr lang="en-GB" sz="1800">
              <a:effectLst/>
              <a:latin typeface="Calibri" panose="020F0502020204030204" pitchFamily="34" charset="0"/>
            </a:endParaRPr>
          </a:p>
          <a:p>
            <a:r>
              <a:rPr lang="en-GB" sz="4400"/>
              <a:t>Results, analysis &amp; dissemination </a:t>
            </a:r>
          </a:p>
          <a:p>
            <a:pPr marL="285750" indent="-285750">
              <a:buFontTx/>
              <a:buChar char="-"/>
            </a:pPr>
            <a:r>
              <a:rPr lang="en-GB" sz="1800">
                <a:effectLst/>
                <a:latin typeface="Calibri" panose="020F0502020204030204" pitchFamily="34" charset="0"/>
              </a:rPr>
              <a:t>Student-staff discussion: develop this idea, about whether students will want to present findings &amp; suggestions to staff/tutors/module leaders themselves </a:t>
            </a:r>
          </a:p>
          <a:p>
            <a:pPr marL="285750" indent="-285750">
              <a:buFontTx/>
              <a:buChar char="-"/>
            </a:pPr>
            <a:r>
              <a:rPr lang="en-GB" sz="1800">
                <a:effectLst/>
                <a:latin typeface="Calibri" panose="020F0502020204030204" pitchFamily="34" charset="0"/>
              </a:rPr>
              <a:t>Where to present the project: EDI Committee, Sustainability Board, Student Success Board, Uni’s Education Leadership Team, statement to APVCs, presentations at SSLCs, reporting to all student volunteers involved in the project, all staff whose modules have been mapped etc. </a:t>
            </a:r>
          </a:p>
          <a:p>
            <a:endParaRPr lang="en-GB" sz="1800">
              <a:effectLst/>
              <a:latin typeface="Calibri" panose="020F0502020204030204" pitchFamily="34" charset="0"/>
              <a:ea typeface="Calibri" panose="020F0502020204030204" pitchFamily="34" charset="0"/>
              <a:cs typeface="Calibri" panose="020F0502020204030204" pitchFamily="34" charset="0"/>
            </a:endParaRPr>
          </a:p>
          <a:p>
            <a:pPr marL="171450" indent="-171450">
              <a:buFontTx/>
              <a:buChar char="-"/>
            </a:pPr>
            <a:endParaRPr lang="en-GB">
              <a:effectLst/>
              <a:latin typeface="Calibri" panose="020F0502020204030204" pitchFamily="34" charset="0"/>
              <a:ea typeface="Calibri"/>
              <a:cs typeface="Calibri"/>
            </a:endParaRPr>
          </a:p>
          <a:p>
            <a:endParaRPr lang="en-GB">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8B6120A9-BA02-DD43-A5D3-233AD72A6FA8}" type="slidenum">
              <a:rPr lang="en-US" smtClean="0"/>
              <a:t>9</a:t>
            </a:fld>
            <a:endParaRPr lang="en-US"/>
          </a:p>
        </p:txBody>
      </p:sp>
    </p:spTree>
    <p:extLst>
      <p:ext uri="{BB962C8B-B14F-4D97-AF65-F5344CB8AC3E}">
        <p14:creationId xmlns:p14="http://schemas.microsoft.com/office/powerpoint/2010/main" val="238512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Sustainability out of 64</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8B6120A9-BA02-DD43-A5D3-233AD72A6FA8}" type="slidenum">
              <a:rPr lang="en-US" smtClean="0"/>
              <a:t>10</a:t>
            </a:fld>
            <a:endParaRPr lang="en-US"/>
          </a:p>
        </p:txBody>
      </p:sp>
    </p:spTree>
    <p:extLst>
      <p:ext uri="{BB962C8B-B14F-4D97-AF65-F5344CB8AC3E}">
        <p14:creationId xmlns:p14="http://schemas.microsoft.com/office/powerpoint/2010/main" val="2550164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Sustainability out of 64</a:t>
            </a:r>
          </a:p>
          <a:p>
            <a:endParaRPr lang="en-US">
              <a:ea typeface="Calibri"/>
              <a:cs typeface="Calibri"/>
            </a:endParaRPr>
          </a:p>
          <a:p>
            <a:r>
              <a:rPr lang="en-US">
                <a:ea typeface="Calibri"/>
                <a:cs typeface="Calibri"/>
              </a:rPr>
              <a:t>*Lowest scoring modules*</a:t>
            </a:r>
          </a:p>
        </p:txBody>
      </p:sp>
      <p:sp>
        <p:nvSpPr>
          <p:cNvPr id="4" name="Slide Number Placeholder 3"/>
          <p:cNvSpPr>
            <a:spLocks noGrp="1"/>
          </p:cNvSpPr>
          <p:nvPr>
            <p:ph type="sldNum" sz="quarter" idx="5"/>
          </p:nvPr>
        </p:nvSpPr>
        <p:spPr/>
        <p:txBody>
          <a:bodyPr/>
          <a:lstStyle/>
          <a:p>
            <a:fld id="{8B6120A9-BA02-DD43-A5D3-233AD72A6FA8}" type="slidenum">
              <a:rPr lang="en-US" smtClean="0"/>
              <a:t>11</a:t>
            </a:fld>
            <a:endParaRPr lang="en-US"/>
          </a:p>
        </p:txBody>
      </p:sp>
    </p:spTree>
    <p:extLst>
      <p:ext uri="{BB962C8B-B14F-4D97-AF65-F5344CB8AC3E}">
        <p14:creationId xmlns:p14="http://schemas.microsoft.com/office/powerpoint/2010/main" val="3956141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Sustainability out of 64</a:t>
            </a:r>
          </a:p>
          <a:p>
            <a:endParaRPr lang="en-US">
              <a:ea typeface="Calibri"/>
              <a:cs typeface="Calibri"/>
            </a:endParaRPr>
          </a:p>
          <a:p>
            <a:r>
              <a:rPr lang="en-US">
                <a:ea typeface="Calibri"/>
                <a:cs typeface="Calibri"/>
              </a:rPr>
              <a:t>*Lowest scoring modules*</a:t>
            </a:r>
          </a:p>
        </p:txBody>
      </p:sp>
      <p:sp>
        <p:nvSpPr>
          <p:cNvPr id="4" name="Slide Number Placeholder 3"/>
          <p:cNvSpPr>
            <a:spLocks noGrp="1"/>
          </p:cNvSpPr>
          <p:nvPr>
            <p:ph type="sldNum" sz="quarter" idx="5"/>
          </p:nvPr>
        </p:nvSpPr>
        <p:spPr/>
        <p:txBody>
          <a:bodyPr/>
          <a:lstStyle/>
          <a:p>
            <a:fld id="{8B6120A9-BA02-DD43-A5D3-233AD72A6FA8}" type="slidenum">
              <a:rPr lang="en-US" smtClean="0"/>
              <a:t>12</a:t>
            </a:fld>
            <a:endParaRPr lang="en-US"/>
          </a:p>
        </p:txBody>
      </p:sp>
    </p:spTree>
    <p:extLst>
      <p:ext uri="{BB962C8B-B14F-4D97-AF65-F5344CB8AC3E}">
        <p14:creationId xmlns:p14="http://schemas.microsoft.com/office/powerpoint/2010/main" val="2837650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*lowest scoring modules* </a:t>
            </a:r>
          </a:p>
        </p:txBody>
      </p:sp>
      <p:sp>
        <p:nvSpPr>
          <p:cNvPr id="4" name="Slide Number Placeholder 3"/>
          <p:cNvSpPr>
            <a:spLocks noGrp="1"/>
          </p:cNvSpPr>
          <p:nvPr>
            <p:ph type="sldNum" sz="quarter" idx="5"/>
          </p:nvPr>
        </p:nvSpPr>
        <p:spPr/>
        <p:txBody>
          <a:bodyPr/>
          <a:lstStyle/>
          <a:p>
            <a:fld id="{8B6120A9-BA02-DD43-A5D3-233AD72A6FA8}" type="slidenum">
              <a:rPr lang="en-US" smtClean="0"/>
              <a:t>14</a:t>
            </a:fld>
            <a:endParaRPr lang="en-US"/>
          </a:p>
        </p:txBody>
      </p:sp>
    </p:spTree>
    <p:extLst>
      <p:ext uri="{BB962C8B-B14F-4D97-AF65-F5344CB8AC3E}">
        <p14:creationId xmlns:p14="http://schemas.microsoft.com/office/powerpoint/2010/main" val="1021070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Tree>
    <p:extLst>
      <p:ext uri="{BB962C8B-B14F-4D97-AF65-F5344CB8AC3E}">
        <p14:creationId xmlns:p14="http://schemas.microsoft.com/office/powerpoint/2010/main" val="2024208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1502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28400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1493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405432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1"/>
            <a:ext cx="4038600" cy="41330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1"/>
            <a:ext cx="4038600" cy="41330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1527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24188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ECC6217-1452-4891-B020-D25D8A2D583F}" type="datetimeFigureOut">
              <a:rPr lang="en-GB" smtClean="0"/>
              <a:t>08/08/2024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C35EC56-590B-4FB5-AD6F-D016DA1B9CB3}" type="slidenum">
              <a:rPr lang="en-GB" smtClean="0"/>
              <a:t>‹#›</a:t>
            </a:fld>
            <a:endParaRPr lang="en-GB"/>
          </a:p>
        </p:txBody>
      </p:sp>
    </p:spTree>
    <p:extLst>
      <p:ext uri="{BB962C8B-B14F-4D97-AF65-F5344CB8AC3E}">
        <p14:creationId xmlns:p14="http://schemas.microsoft.com/office/powerpoint/2010/main" val="20188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ECC6217-1452-4891-B020-D25D8A2D583F}" type="datetimeFigureOut">
              <a:rPr lang="en-GB" smtClean="0"/>
              <a:t>08/08/2024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C35EC56-590B-4FB5-AD6F-D016DA1B9CB3}" type="slidenum">
              <a:rPr lang="en-GB" smtClean="0"/>
              <a:t>‹#›</a:t>
            </a:fld>
            <a:endParaRPr lang="en-GB"/>
          </a:p>
        </p:txBody>
      </p:sp>
    </p:spTree>
    <p:extLst>
      <p:ext uri="{BB962C8B-B14F-4D97-AF65-F5344CB8AC3E}">
        <p14:creationId xmlns:p14="http://schemas.microsoft.com/office/powerpoint/2010/main" val="297691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CC6217-1452-4891-B020-D25D8A2D583F}" type="datetimeFigureOut">
              <a:rPr lang="en-GB" smtClean="0"/>
              <a:t>08/08/2024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35EC56-590B-4FB5-AD6F-D016DA1B9CB3}" type="slidenum">
              <a:rPr lang="en-GB" smtClean="0"/>
              <a:t>‹#›</a:t>
            </a:fld>
            <a:endParaRPr lang="en-GB"/>
          </a:p>
        </p:txBody>
      </p:sp>
    </p:spTree>
    <p:extLst>
      <p:ext uri="{BB962C8B-B14F-4D97-AF65-F5344CB8AC3E}">
        <p14:creationId xmlns:p14="http://schemas.microsoft.com/office/powerpoint/2010/main" val="321244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CC6217-1452-4891-B020-D25D8A2D583F}" type="datetimeFigureOut">
              <a:rPr lang="en-GB" smtClean="0"/>
              <a:t>08/08/2024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35EC56-590B-4FB5-AD6F-D016DA1B9CB3}" type="slidenum">
              <a:rPr lang="en-GB" smtClean="0"/>
              <a:t>‹#›</a:t>
            </a:fld>
            <a:endParaRPr lang="en-GB"/>
          </a:p>
        </p:txBody>
      </p:sp>
    </p:spTree>
    <p:extLst>
      <p:ext uri="{BB962C8B-B14F-4D97-AF65-F5344CB8AC3E}">
        <p14:creationId xmlns:p14="http://schemas.microsoft.com/office/powerpoint/2010/main" val="136829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0AC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8024"/>
            <a:ext cx="8229600" cy="1143000"/>
          </a:xfrm>
          <a:prstGeom prst="rect">
            <a:avLst/>
          </a:prstGeom>
        </p:spPr>
        <p:txBody>
          <a:bodyPr vert="horz" lIns="91440" tIns="45720" rIns="91440" bIns="45720" rtlCol="0" anchor="ctr">
            <a:normAutofit/>
          </a:bodyPr>
          <a:lstStyle/>
          <a:p>
            <a:r>
              <a:rPr lang="en-GB"/>
              <a:t>Keep font as Arial</a:t>
            </a:r>
          </a:p>
        </p:txBody>
      </p:sp>
      <p:sp>
        <p:nvSpPr>
          <p:cNvPr id="3" name="Text Placeholder 2"/>
          <p:cNvSpPr>
            <a:spLocks noGrp="1"/>
          </p:cNvSpPr>
          <p:nvPr>
            <p:ph type="body" idx="1"/>
          </p:nvPr>
        </p:nvSpPr>
        <p:spPr>
          <a:xfrm>
            <a:off x="457200" y="2378298"/>
            <a:ext cx="8229600" cy="420506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Rectangle 7"/>
          <p:cNvSpPr/>
          <p:nvPr userDrawn="1"/>
        </p:nvSpPr>
        <p:spPr>
          <a:xfrm>
            <a:off x="5651724" y="251423"/>
            <a:ext cx="3035076" cy="492443"/>
          </a:xfrm>
          <a:prstGeom prst="rect">
            <a:avLst/>
          </a:prstGeom>
        </p:spPr>
        <p:txBody>
          <a:bodyPr wrap="square" lIns="0" tIns="0" rIns="0" bIns="0">
            <a:noAutofit/>
          </a:bodyPr>
          <a:lstStyle/>
          <a:p>
            <a:r>
              <a:rPr lang="en-GB" sz="700" kern="1200" baseline="0">
                <a:solidFill>
                  <a:schemeClr val="bg1"/>
                </a:solidFill>
                <a:effectLst/>
                <a:latin typeface="Arial" panose="020B0604020202020204" pitchFamily="34" charset="0"/>
                <a:ea typeface="+mn-ea"/>
                <a:cs typeface="Arial" panose="020B0604020202020204" pitchFamily="34" charset="0"/>
              </a:rPr>
              <a:t>Liverpool Guild of Students	Charity Number: 1137398</a:t>
            </a:r>
          </a:p>
          <a:p>
            <a:r>
              <a:rPr lang="en-GB" sz="700" kern="1200" baseline="0">
                <a:solidFill>
                  <a:schemeClr val="bg1"/>
                </a:solidFill>
                <a:effectLst/>
                <a:latin typeface="Arial" panose="020B0604020202020204" pitchFamily="34" charset="0"/>
                <a:ea typeface="+mn-ea"/>
                <a:cs typeface="Arial" panose="020B0604020202020204" pitchFamily="34" charset="0"/>
              </a:rPr>
              <a:t>160 Mount Pleasant, L3 5TR	Company Number: 07324992</a:t>
            </a:r>
          </a:p>
          <a:p>
            <a:r>
              <a:rPr lang="en-GB" sz="700" kern="1200" baseline="0">
                <a:solidFill>
                  <a:schemeClr val="bg1"/>
                </a:solidFill>
                <a:effectLst/>
                <a:latin typeface="Arial" panose="020B0604020202020204" pitchFamily="34" charset="0"/>
                <a:ea typeface="+mn-ea"/>
                <a:cs typeface="Arial" panose="020B0604020202020204" pitchFamily="34" charset="0"/>
              </a:rPr>
              <a:t>+44 (0) 151 794 6868	</a:t>
            </a:r>
          </a:p>
          <a:p>
            <a:r>
              <a:rPr lang="en-GB" sz="700" kern="1200" baseline="0">
                <a:solidFill>
                  <a:schemeClr val="bg1"/>
                </a:solidFill>
                <a:effectLst/>
                <a:latin typeface="Arial" panose="020B0604020202020204" pitchFamily="34" charset="0"/>
                <a:ea typeface="+mn-ea"/>
                <a:cs typeface="Arial" panose="020B0604020202020204" pitchFamily="34" charset="0"/>
              </a:rPr>
              <a:t>www.liverpoolguild.org</a:t>
            </a:r>
            <a:endParaRPr lang="en-GB" sz="700" baseline="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8EF5C67-23AA-964D-A01D-AFE3753F67FC}"/>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457200" y="244318"/>
            <a:ext cx="954917" cy="456158"/>
          </a:xfrm>
          <a:prstGeom prst="rect">
            <a:avLst/>
          </a:prstGeom>
        </p:spPr>
      </p:pic>
    </p:spTree>
    <p:extLst>
      <p:ext uri="{BB962C8B-B14F-4D97-AF65-F5344CB8AC3E}">
        <p14:creationId xmlns:p14="http://schemas.microsoft.com/office/powerpoint/2010/main" val="3769130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dalton@liverpool.ac.uk" TargetMode="External"/><Relationship Id="rId2" Type="http://schemas.openxmlformats.org/officeDocument/2006/relationships/hyperlink" Target="mailto:e.rodulson@liverpool.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D817F-66DD-8A40-8F9D-8CB9393B0E59}"/>
              </a:ext>
            </a:extLst>
          </p:cNvPr>
          <p:cNvSpPr>
            <a:spLocks noGrp="1"/>
          </p:cNvSpPr>
          <p:nvPr>
            <p:ph type="ctrTitle"/>
          </p:nvPr>
        </p:nvSpPr>
        <p:spPr>
          <a:xfrm>
            <a:off x="685800" y="1959227"/>
            <a:ext cx="7772400" cy="1470025"/>
          </a:xfrm>
        </p:spPr>
        <p:txBody>
          <a:bodyPr>
            <a:normAutofit fontScale="90000"/>
          </a:bodyPr>
          <a:lstStyle/>
          <a:p>
            <a:r>
              <a:rPr lang="en-GB"/>
              <a:t>Mapping for the Future - Curriculum and Decolonisation Mapping</a:t>
            </a:r>
            <a:endParaRPr lang="en-US"/>
          </a:p>
        </p:txBody>
      </p:sp>
      <p:sp>
        <p:nvSpPr>
          <p:cNvPr id="3" name="Subtitle 2">
            <a:extLst>
              <a:ext uri="{FF2B5EF4-FFF2-40B4-BE49-F238E27FC236}">
                <a16:creationId xmlns:a16="http://schemas.microsoft.com/office/drawing/2014/main" id="{EDBDC705-3C35-C149-A213-A4926FD43B2C}"/>
              </a:ext>
            </a:extLst>
          </p:cNvPr>
          <p:cNvSpPr>
            <a:spLocks noGrp="1"/>
          </p:cNvSpPr>
          <p:nvPr>
            <p:ph type="subTitle" idx="1"/>
          </p:nvPr>
        </p:nvSpPr>
        <p:spPr>
          <a:xfrm>
            <a:off x="1371600" y="3956693"/>
            <a:ext cx="6400800" cy="1752600"/>
          </a:xfrm>
        </p:spPr>
        <p:txBody>
          <a:bodyPr vert="horz" lIns="91440" tIns="45720" rIns="91440" bIns="45720" rtlCol="0" anchor="t">
            <a:normAutofit/>
          </a:bodyPr>
          <a:lstStyle/>
          <a:p>
            <a:r>
              <a:rPr lang="en-US">
                <a:solidFill>
                  <a:schemeClr val="bg1"/>
                </a:solidFill>
              </a:rPr>
              <a:t>Lizzie Rodulson &amp; Ruth Dalton</a:t>
            </a:r>
          </a:p>
          <a:p>
            <a:r>
              <a:rPr lang="en-US">
                <a:solidFill>
                  <a:schemeClr val="bg1"/>
                </a:solidFill>
              </a:rPr>
              <a:t>Liverpool Guild of Students</a:t>
            </a:r>
          </a:p>
        </p:txBody>
      </p:sp>
    </p:spTree>
    <p:extLst>
      <p:ext uri="{BB962C8B-B14F-4D97-AF65-F5344CB8AC3E}">
        <p14:creationId xmlns:p14="http://schemas.microsoft.com/office/powerpoint/2010/main" val="2230359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B7DF-D720-A025-733B-F34A35E21D0D}"/>
              </a:ext>
            </a:extLst>
          </p:cNvPr>
          <p:cNvSpPr>
            <a:spLocks noGrp="1"/>
          </p:cNvSpPr>
          <p:nvPr>
            <p:ph type="title"/>
          </p:nvPr>
        </p:nvSpPr>
        <p:spPr/>
        <p:txBody>
          <a:bodyPr/>
          <a:lstStyle/>
          <a:p>
            <a:r>
              <a:rPr lang="en-US">
                <a:latin typeface="Arial"/>
                <a:cs typeface="Arial"/>
              </a:rPr>
              <a:t>2023/24 Statistics: Overall</a:t>
            </a:r>
            <a:endParaRPr lang="en-US"/>
          </a:p>
        </p:txBody>
      </p:sp>
      <p:sp>
        <p:nvSpPr>
          <p:cNvPr id="3" name="Content Placeholder 2">
            <a:extLst>
              <a:ext uri="{FF2B5EF4-FFF2-40B4-BE49-F238E27FC236}">
                <a16:creationId xmlns:a16="http://schemas.microsoft.com/office/drawing/2014/main" id="{9F18470A-86CC-DCB0-B6A9-22D5DEE9ACEC}"/>
              </a:ext>
            </a:extLst>
          </p:cNvPr>
          <p:cNvSpPr>
            <a:spLocks noGrp="1"/>
          </p:cNvSpPr>
          <p:nvPr>
            <p:ph idx="1"/>
          </p:nvPr>
        </p:nvSpPr>
        <p:spPr/>
        <p:txBody>
          <a:bodyPr vert="horz" lIns="91440" tIns="45720" rIns="91440" bIns="45720" rtlCol="0" anchor="t">
            <a:normAutofit fontScale="77500" lnSpcReduction="20000"/>
          </a:bodyPr>
          <a:lstStyle/>
          <a:p>
            <a:r>
              <a:rPr lang="en-US">
                <a:ea typeface="+mn-lt"/>
                <a:cs typeface="+mn-lt"/>
              </a:rPr>
              <a:t>Number of mappers: 14</a:t>
            </a:r>
            <a:endParaRPr lang="en-US"/>
          </a:p>
          <a:p>
            <a:r>
              <a:rPr lang="en-US">
                <a:ea typeface="+mn-lt"/>
                <a:cs typeface="+mn-lt"/>
              </a:rPr>
              <a:t>Number of modules mapped: 48</a:t>
            </a:r>
            <a:endParaRPr lang="en-US"/>
          </a:p>
          <a:p>
            <a:r>
              <a:rPr lang="en-US">
                <a:ea typeface="+mn-lt"/>
                <a:cs typeface="+mn-lt"/>
              </a:rPr>
              <a:t>Total number of submissions: 241</a:t>
            </a:r>
            <a:endParaRPr lang="en-US"/>
          </a:p>
          <a:p>
            <a:r>
              <a:rPr lang="en-US">
                <a:ea typeface="+mn-lt"/>
                <a:cs typeface="+mn-lt"/>
              </a:rPr>
              <a:t>Department coverage: Humanities and Social Sciences greatest number of submissions (125), then Science and Engineering (70) and finally Health and Life Sciences (46).</a:t>
            </a:r>
            <a:endParaRPr lang="en-US"/>
          </a:p>
          <a:p>
            <a:r>
              <a:rPr lang="en-US">
                <a:ea typeface="+mn-lt"/>
                <a:cs typeface="+mn-lt"/>
              </a:rPr>
              <a:t>Level of study coverage: First year (94), Second year (67), Masters (29), Third year (7).</a:t>
            </a:r>
            <a:endParaRPr lang="en-US"/>
          </a:p>
          <a:p>
            <a:r>
              <a:rPr lang="en-US">
                <a:ea typeface="+mn-lt"/>
                <a:cs typeface="+mn-lt"/>
              </a:rPr>
              <a:t>High scoring modules measured as inclusion of SDGs and a variety of teaching methods (not including </a:t>
            </a:r>
            <a:r>
              <a:rPr lang="en-US" err="1">
                <a:ea typeface="+mn-lt"/>
                <a:cs typeface="+mn-lt"/>
              </a:rPr>
              <a:t>decol</a:t>
            </a:r>
            <a:r>
              <a:rPr lang="en-US">
                <a:ea typeface="+mn-lt"/>
                <a:cs typeface="+mn-lt"/>
              </a:rPr>
              <a:t>): </a:t>
            </a:r>
            <a:endParaRPr lang="en-US"/>
          </a:p>
          <a:p>
            <a:pPr lvl="1"/>
            <a:r>
              <a:rPr lang="en-US">
                <a:ea typeface="+mn-lt"/>
                <a:cs typeface="+mn-lt"/>
              </a:rPr>
              <a:t>Introduction to German Studies 2 (43.5), Big Data – Algorithms and Platforms (39.8), Data </a:t>
            </a:r>
            <a:r>
              <a:rPr lang="en-US" err="1">
                <a:ea typeface="+mn-lt"/>
                <a:cs typeface="+mn-lt"/>
              </a:rPr>
              <a:t>Visualisation</a:t>
            </a:r>
            <a:r>
              <a:rPr lang="en-US">
                <a:ea typeface="+mn-lt"/>
                <a:cs typeface="+mn-lt"/>
              </a:rPr>
              <a:t> (37.5). </a:t>
            </a:r>
            <a:endParaRPr lang="en-US"/>
          </a:p>
          <a:p>
            <a:endParaRPr lang="en-US"/>
          </a:p>
        </p:txBody>
      </p:sp>
    </p:spTree>
    <p:extLst>
      <p:ext uri="{BB962C8B-B14F-4D97-AF65-F5344CB8AC3E}">
        <p14:creationId xmlns:p14="http://schemas.microsoft.com/office/powerpoint/2010/main" val="242554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B7DF-D720-A025-733B-F34A35E21D0D}"/>
              </a:ext>
            </a:extLst>
          </p:cNvPr>
          <p:cNvSpPr>
            <a:spLocks noGrp="1"/>
          </p:cNvSpPr>
          <p:nvPr>
            <p:ph type="title"/>
          </p:nvPr>
        </p:nvSpPr>
        <p:spPr/>
        <p:txBody>
          <a:bodyPr/>
          <a:lstStyle/>
          <a:p>
            <a:r>
              <a:rPr lang="en-US">
                <a:latin typeface="Arial"/>
                <a:cs typeface="Arial"/>
              </a:rPr>
              <a:t>2023/24 Statistics: SDGs</a:t>
            </a:r>
            <a:endParaRPr lang="en-US"/>
          </a:p>
        </p:txBody>
      </p:sp>
      <p:sp>
        <p:nvSpPr>
          <p:cNvPr id="3" name="Content Placeholder 2">
            <a:extLst>
              <a:ext uri="{FF2B5EF4-FFF2-40B4-BE49-F238E27FC236}">
                <a16:creationId xmlns:a16="http://schemas.microsoft.com/office/drawing/2014/main" id="{9F18470A-86CC-DCB0-B6A9-22D5DEE9ACEC}"/>
              </a:ext>
            </a:extLst>
          </p:cNvPr>
          <p:cNvSpPr>
            <a:spLocks noGrp="1"/>
          </p:cNvSpPr>
          <p:nvPr>
            <p:ph idx="1"/>
          </p:nvPr>
        </p:nvSpPr>
        <p:spPr>
          <a:xfrm>
            <a:off x="457200" y="2215786"/>
            <a:ext cx="8229600" cy="1377359"/>
          </a:xfrm>
        </p:spPr>
        <p:txBody>
          <a:bodyPr vert="horz" lIns="91440" tIns="45720" rIns="91440" bIns="45720" rtlCol="0" anchor="t">
            <a:normAutofit/>
          </a:bodyPr>
          <a:lstStyle/>
          <a:p>
            <a:r>
              <a:rPr lang="en-US">
                <a:ea typeface="+mn-lt"/>
                <a:cs typeface="+mn-lt"/>
              </a:rPr>
              <a:t>High scoring modules measured as inclusion of SDGs and a variety of teaching methods:</a:t>
            </a:r>
            <a:endParaRPr lang="en-US"/>
          </a:p>
          <a:p>
            <a:pPr marL="457200" lvl="1" indent="0">
              <a:buNone/>
            </a:pPr>
            <a:endParaRPr lang="en-US"/>
          </a:p>
          <a:p>
            <a:pPr lvl="1"/>
            <a:endParaRPr lang="en-US"/>
          </a:p>
          <a:p>
            <a:pPr marL="457200" lvl="1" indent="0">
              <a:buNone/>
            </a:pPr>
            <a:endParaRPr lang="en-US"/>
          </a:p>
          <a:p>
            <a:endParaRPr lang="en-US"/>
          </a:p>
        </p:txBody>
      </p:sp>
      <p:graphicFrame>
        <p:nvGraphicFramePr>
          <p:cNvPr id="5" name="Table 4">
            <a:extLst>
              <a:ext uri="{FF2B5EF4-FFF2-40B4-BE49-F238E27FC236}">
                <a16:creationId xmlns:a16="http://schemas.microsoft.com/office/drawing/2014/main" id="{ED2A7DFB-FEBE-264C-CB14-3C55BB1F74F9}"/>
              </a:ext>
            </a:extLst>
          </p:cNvPr>
          <p:cNvGraphicFramePr>
            <a:graphicFrameLocks noGrp="1"/>
          </p:cNvGraphicFramePr>
          <p:nvPr>
            <p:extLst>
              <p:ext uri="{D42A27DB-BD31-4B8C-83A1-F6EECF244321}">
                <p14:modId xmlns:p14="http://schemas.microsoft.com/office/powerpoint/2010/main" val="1668960583"/>
              </p:ext>
            </p:extLst>
          </p:nvPr>
        </p:nvGraphicFramePr>
        <p:xfrm>
          <a:off x="660881" y="3412748"/>
          <a:ext cx="7971345" cy="3127030"/>
        </p:xfrm>
        <a:graphic>
          <a:graphicData uri="http://schemas.openxmlformats.org/drawingml/2006/table">
            <a:tbl>
              <a:tblPr firstRow="1" bandRow="1">
                <a:tableStyleId>{5C22544A-7EE6-4342-B048-85BDC9FD1C3A}</a:tableStyleId>
              </a:tblPr>
              <a:tblGrid>
                <a:gridCol w="2657115">
                  <a:extLst>
                    <a:ext uri="{9D8B030D-6E8A-4147-A177-3AD203B41FA5}">
                      <a16:colId xmlns:a16="http://schemas.microsoft.com/office/drawing/2014/main" val="1403991962"/>
                    </a:ext>
                  </a:extLst>
                </a:gridCol>
                <a:gridCol w="2657115">
                  <a:extLst>
                    <a:ext uri="{9D8B030D-6E8A-4147-A177-3AD203B41FA5}">
                      <a16:colId xmlns:a16="http://schemas.microsoft.com/office/drawing/2014/main" val="2770095590"/>
                    </a:ext>
                  </a:extLst>
                </a:gridCol>
                <a:gridCol w="2657115">
                  <a:extLst>
                    <a:ext uri="{9D8B030D-6E8A-4147-A177-3AD203B41FA5}">
                      <a16:colId xmlns:a16="http://schemas.microsoft.com/office/drawing/2014/main" val="2403727955"/>
                    </a:ext>
                  </a:extLst>
                </a:gridCol>
              </a:tblGrid>
              <a:tr h="319085">
                <a:tc>
                  <a:txBody>
                    <a:bodyPr/>
                    <a:lstStyle/>
                    <a:p>
                      <a:pPr marL="0" algn="ctr" rtl="0" eaLnBrk="1" latinLnBrk="0" hangingPunct="1">
                        <a:spcBef>
                          <a:spcPts val="0"/>
                        </a:spcBef>
                        <a:spcAft>
                          <a:spcPts val="0"/>
                        </a:spcAft>
                      </a:pPr>
                      <a:r>
                        <a:rPr lang="en-GB" sz="1800" kern="1200">
                          <a:solidFill>
                            <a:srgbClr val="000000"/>
                          </a:solidFill>
                          <a:effectLst/>
                        </a:rPr>
                        <a:t>Module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Faculty</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Score (max. 64)</a:t>
                      </a:r>
                      <a:endParaRPr lang="en-GB">
                        <a:effectLst/>
                      </a:endParaRPr>
                    </a:p>
                  </a:txBody>
                  <a:tcPr marL="0" marR="0" marT="0" marB="0" anchor="ctr"/>
                </a:tc>
                <a:extLst>
                  <a:ext uri="{0D108BD9-81ED-4DB2-BD59-A6C34878D82A}">
                    <a16:rowId xmlns:a16="http://schemas.microsoft.com/office/drawing/2014/main" val="1182907509"/>
                  </a:ext>
                </a:extLst>
              </a:tr>
              <a:tr h="561589">
                <a:tc>
                  <a:txBody>
                    <a:bodyPr/>
                    <a:lstStyle/>
                    <a:p>
                      <a:pPr marL="0" algn="l" rtl="0" eaLnBrk="1" latinLnBrk="0" hangingPunct="1">
                        <a:spcBef>
                          <a:spcPts val="0"/>
                        </a:spcBef>
                        <a:spcAft>
                          <a:spcPts val="0"/>
                        </a:spcAft>
                      </a:pPr>
                      <a:r>
                        <a:rPr lang="en-GB" sz="1800" b="1" kern="1200">
                          <a:solidFill>
                            <a:srgbClr val="000000"/>
                          </a:solidFill>
                          <a:effectLst/>
                        </a:rPr>
                        <a:t>Introduction to German Studies 2</a:t>
                      </a:r>
                      <a:endParaRPr lang="en-GB" b="1">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43.50</a:t>
                      </a:r>
                      <a:endParaRPr lang="en-GB">
                        <a:effectLst/>
                      </a:endParaRPr>
                    </a:p>
                  </a:txBody>
                  <a:tcPr marL="0" marR="0" marT="0" marB="0" anchor="ctr"/>
                </a:tc>
                <a:extLst>
                  <a:ext uri="{0D108BD9-81ED-4DB2-BD59-A6C34878D82A}">
                    <a16:rowId xmlns:a16="http://schemas.microsoft.com/office/drawing/2014/main" val="3400228896"/>
                  </a:ext>
                </a:extLst>
              </a:tr>
              <a:tr h="561589">
                <a:tc>
                  <a:txBody>
                    <a:bodyPr/>
                    <a:lstStyle/>
                    <a:p>
                      <a:pPr marL="0" algn="l" rtl="0" eaLnBrk="1" latinLnBrk="0" hangingPunct="1">
                        <a:spcBef>
                          <a:spcPts val="0"/>
                        </a:spcBef>
                        <a:spcAft>
                          <a:spcPts val="0"/>
                        </a:spcAft>
                      </a:pPr>
                      <a:r>
                        <a:rPr lang="en-GB" sz="1800" b="1" kern="1200">
                          <a:solidFill>
                            <a:srgbClr val="000000"/>
                          </a:solidFill>
                          <a:effectLst/>
                        </a:rPr>
                        <a:t>Big Data - Algorithms and Platforms</a:t>
                      </a:r>
                      <a:endParaRPr lang="en-GB" b="1">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39.80</a:t>
                      </a:r>
                      <a:endParaRPr lang="en-GB">
                        <a:effectLst/>
                      </a:endParaRPr>
                    </a:p>
                  </a:txBody>
                  <a:tcPr marL="0" marR="0" marT="0" marB="0" anchor="ctr"/>
                </a:tc>
                <a:extLst>
                  <a:ext uri="{0D108BD9-81ED-4DB2-BD59-A6C34878D82A}">
                    <a16:rowId xmlns:a16="http://schemas.microsoft.com/office/drawing/2014/main" val="2597960606"/>
                  </a:ext>
                </a:extLst>
              </a:tr>
              <a:tr h="561589">
                <a:tc>
                  <a:txBody>
                    <a:bodyPr/>
                    <a:lstStyle/>
                    <a:p>
                      <a:pPr marL="0" algn="l" rtl="0" eaLnBrk="1" latinLnBrk="0" hangingPunct="1">
                        <a:spcBef>
                          <a:spcPts val="0"/>
                        </a:spcBef>
                        <a:spcAft>
                          <a:spcPts val="0"/>
                        </a:spcAft>
                      </a:pPr>
                      <a:r>
                        <a:rPr lang="en-GB" sz="1800" b="1" kern="1200">
                          <a:solidFill>
                            <a:srgbClr val="000000"/>
                          </a:solidFill>
                          <a:effectLst/>
                        </a:rPr>
                        <a:t>Data Visualisation</a:t>
                      </a:r>
                      <a:endParaRPr lang="en-GB" b="1">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37.50</a:t>
                      </a:r>
                      <a:endParaRPr lang="en-GB">
                        <a:effectLst/>
                      </a:endParaRPr>
                    </a:p>
                  </a:txBody>
                  <a:tcPr marL="0" marR="0" marT="0" marB="0" anchor="ctr"/>
                </a:tc>
                <a:extLst>
                  <a:ext uri="{0D108BD9-81ED-4DB2-BD59-A6C34878D82A}">
                    <a16:rowId xmlns:a16="http://schemas.microsoft.com/office/drawing/2014/main" val="3600624605"/>
                  </a:ext>
                </a:extLst>
              </a:tr>
              <a:tr h="561589">
                <a:tc>
                  <a:txBody>
                    <a:bodyPr/>
                    <a:lstStyle/>
                    <a:p>
                      <a:pPr marL="0" algn="l" rtl="0" eaLnBrk="1" latinLnBrk="0" hangingPunct="1">
                        <a:spcBef>
                          <a:spcPts val="0"/>
                        </a:spcBef>
                        <a:spcAft>
                          <a:spcPts val="0"/>
                        </a:spcAft>
                      </a:pPr>
                      <a:r>
                        <a:rPr lang="en-GB" sz="1800" b="1" kern="1200">
                          <a:solidFill>
                            <a:srgbClr val="000000"/>
                          </a:solidFill>
                          <a:effectLst/>
                        </a:rPr>
                        <a:t>Artificial Intelligence and Communication</a:t>
                      </a:r>
                      <a:endParaRPr lang="en-GB" b="1">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34.60</a:t>
                      </a:r>
                      <a:endParaRPr lang="en-GB">
                        <a:effectLst/>
                      </a:endParaRPr>
                    </a:p>
                  </a:txBody>
                  <a:tcPr marL="0" marR="0" marT="0" marB="0" anchor="ctr"/>
                </a:tc>
                <a:extLst>
                  <a:ext uri="{0D108BD9-81ED-4DB2-BD59-A6C34878D82A}">
                    <a16:rowId xmlns:a16="http://schemas.microsoft.com/office/drawing/2014/main" val="1020462026"/>
                  </a:ext>
                </a:extLst>
              </a:tr>
              <a:tr h="561589">
                <a:tc>
                  <a:txBody>
                    <a:bodyPr/>
                    <a:lstStyle/>
                    <a:p>
                      <a:pPr marL="0" algn="l" rtl="0" eaLnBrk="1" latinLnBrk="0" hangingPunct="1">
                        <a:spcBef>
                          <a:spcPts val="0"/>
                        </a:spcBef>
                        <a:spcAft>
                          <a:spcPts val="0"/>
                        </a:spcAft>
                      </a:pPr>
                      <a:r>
                        <a:rPr lang="en-GB" sz="1800" b="1" kern="1200">
                          <a:solidFill>
                            <a:srgbClr val="000000"/>
                          </a:solidFill>
                          <a:effectLst/>
                        </a:rPr>
                        <a:t>An introduction to Critical Discourse Analysis</a:t>
                      </a:r>
                      <a:endParaRPr lang="en-GB" b="1">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34.00</a:t>
                      </a:r>
                      <a:endParaRPr lang="en-GB">
                        <a:effectLst/>
                      </a:endParaRPr>
                    </a:p>
                  </a:txBody>
                  <a:tcPr marL="0" marR="0" marT="0" marB="0" anchor="ctr"/>
                </a:tc>
                <a:extLst>
                  <a:ext uri="{0D108BD9-81ED-4DB2-BD59-A6C34878D82A}">
                    <a16:rowId xmlns:a16="http://schemas.microsoft.com/office/drawing/2014/main" val="2206633101"/>
                  </a:ext>
                </a:extLst>
              </a:tr>
            </a:tbl>
          </a:graphicData>
        </a:graphic>
      </p:graphicFrame>
    </p:spTree>
    <p:extLst>
      <p:ext uri="{BB962C8B-B14F-4D97-AF65-F5344CB8AC3E}">
        <p14:creationId xmlns:p14="http://schemas.microsoft.com/office/powerpoint/2010/main" val="2507923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B7DF-D720-A025-733B-F34A35E21D0D}"/>
              </a:ext>
            </a:extLst>
          </p:cNvPr>
          <p:cNvSpPr>
            <a:spLocks noGrp="1"/>
          </p:cNvSpPr>
          <p:nvPr>
            <p:ph type="title"/>
          </p:nvPr>
        </p:nvSpPr>
        <p:spPr/>
        <p:txBody>
          <a:bodyPr/>
          <a:lstStyle/>
          <a:p>
            <a:r>
              <a:rPr lang="en-US">
                <a:latin typeface="Arial"/>
                <a:cs typeface="Arial"/>
              </a:rPr>
              <a:t>2023/24 Statistics: SDGs</a:t>
            </a:r>
            <a:endParaRPr lang="en-US"/>
          </a:p>
        </p:txBody>
      </p:sp>
      <p:sp>
        <p:nvSpPr>
          <p:cNvPr id="3" name="Content Placeholder 2">
            <a:extLst>
              <a:ext uri="{FF2B5EF4-FFF2-40B4-BE49-F238E27FC236}">
                <a16:creationId xmlns:a16="http://schemas.microsoft.com/office/drawing/2014/main" id="{9F18470A-86CC-DCB0-B6A9-22D5DEE9ACEC}"/>
              </a:ext>
            </a:extLst>
          </p:cNvPr>
          <p:cNvSpPr>
            <a:spLocks noGrp="1"/>
          </p:cNvSpPr>
          <p:nvPr>
            <p:ph idx="1"/>
          </p:nvPr>
        </p:nvSpPr>
        <p:spPr>
          <a:xfrm>
            <a:off x="457200" y="1944932"/>
            <a:ext cx="8229600" cy="1377359"/>
          </a:xfrm>
        </p:spPr>
        <p:txBody>
          <a:bodyPr vert="horz" lIns="91440" tIns="45720" rIns="91440" bIns="45720" rtlCol="0" anchor="t">
            <a:normAutofit/>
          </a:bodyPr>
          <a:lstStyle/>
          <a:p>
            <a:r>
              <a:rPr lang="en-US">
                <a:ea typeface="+mn-lt"/>
                <a:cs typeface="+mn-lt"/>
              </a:rPr>
              <a:t>Low scoring modules measured as inclusion of SDGs and a variety of teaching methods:</a:t>
            </a:r>
            <a:endParaRPr lang="en-US"/>
          </a:p>
          <a:p>
            <a:pPr marL="457200" lvl="1" indent="0">
              <a:buNone/>
            </a:pPr>
            <a:endParaRPr lang="en-US"/>
          </a:p>
          <a:p>
            <a:pPr lvl="1"/>
            <a:endParaRPr lang="en-US"/>
          </a:p>
          <a:p>
            <a:pPr marL="457200" lvl="1" indent="0">
              <a:buNone/>
            </a:pPr>
            <a:endParaRPr lang="en-US"/>
          </a:p>
          <a:p>
            <a:endParaRPr lang="en-US"/>
          </a:p>
        </p:txBody>
      </p:sp>
      <p:graphicFrame>
        <p:nvGraphicFramePr>
          <p:cNvPr id="5" name="Table 4">
            <a:extLst>
              <a:ext uri="{FF2B5EF4-FFF2-40B4-BE49-F238E27FC236}">
                <a16:creationId xmlns:a16="http://schemas.microsoft.com/office/drawing/2014/main" id="{A6AEEEF9-9707-76DD-8D31-8E2EB7601E88}"/>
              </a:ext>
            </a:extLst>
          </p:cNvPr>
          <p:cNvGraphicFramePr>
            <a:graphicFrameLocks noGrp="1"/>
          </p:cNvGraphicFramePr>
          <p:nvPr>
            <p:extLst>
              <p:ext uri="{D42A27DB-BD31-4B8C-83A1-F6EECF244321}">
                <p14:modId xmlns:p14="http://schemas.microsoft.com/office/powerpoint/2010/main" val="3387496991"/>
              </p:ext>
            </p:extLst>
          </p:nvPr>
        </p:nvGraphicFramePr>
        <p:xfrm>
          <a:off x="718167" y="3054743"/>
          <a:ext cx="7713957" cy="3575121"/>
        </p:xfrm>
        <a:graphic>
          <a:graphicData uri="http://schemas.openxmlformats.org/drawingml/2006/table">
            <a:tbl>
              <a:tblPr firstRow="1" bandRow="1">
                <a:tableStyleId>{5C22544A-7EE6-4342-B048-85BDC9FD1C3A}</a:tableStyleId>
              </a:tblPr>
              <a:tblGrid>
                <a:gridCol w="2571319">
                  <a:extLst>
                    <a:ext uri="{9D8B030D-6E8A-4147-A177-3AD203B41FA5}">
                      <a16:colId xmlns:a16="http://schemas.microsoft.com/office/drawing/2014/main" val="713255836"/>
                    </a:ext>
                  </a:extLst>
                </a:gridCol>
                <a:gridCol w="2571319">
                  <a:extLst>
                    <a:ext uri="{9D8B030D-6E8A-4147-A177-3AD203B41FA5}">
                      <a16:colId xmlns:a16="http://schemas.microsoft.com/office/drawing/2014/main" val="1591043089"/>
                    </a:ext>
                  </a:extLst>
                </a:gridCol>
                <a:gridCol w="2571319">
                  <a:extLst>
                    <a:ext uri="{9D8B030D-6E8A-4147-A177-3AD203B41FA5}">
                      <a16:colId xmlns:a16="http://schemas.microsoft.com/office/drawing/2014/main" val="2985910909"/>
                    </a:ext>
                  </a:extLst>
                </a:gridCol>
              </a:tblGrid>
              <a:tr h="349481">
                <a:tc>
                  <a:txBody>
                    <a:bodyPr/>
                    <a:lstStyle/>
                    <a:p>
                      <a:pPr marL="0" algn="ctr" rtl="0" eaLnBrk="1" latinLnBrk="0" hangingPunct="1">
                        <a:spcBef>
                          <a:spcPts val="0"/>
                        </a:spcBef>
                        <a:spcAft>
                          <a:spcPts val="0"/>
                        </a:spcAft>
                      </a:pPr>
                      <a:r>
                        <a:rPr lang="en-GB" sz="1800" kern="1200">
                          <a:solidFill>
                            <a:srgbClr val="000000"/>
                          </a:solidFill>
                          <a:effectLst/>
                        </a:rPr>
                        <a:t>Module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Faculty</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Score (max. 64)</a:t>
                      </a:r>
                      <a:endParaRPr lang="en-GB">
                        <a:effectLst/>
                      </a:endParaRPr>
                    </a:p>
                  </a:txBody>
                  <a:tcPr marL="0" marR="0" marT="0" marB="0" anchor="ctr"/>
                </a:tc>
                <a:extLst>
                  <a:ext uri="{0D108BD9-81ED-4DB2-BD59-A6C34878D82A}">
                    <a16:rowId xmlns:a16="http://schemas.microsoft.com/office/drawing/2014/main" val="2427514588"/>
                  </a:ext>
                </a:extLst>
              </a:tr>
              <a:tr h="600670">
                <a:tc>
                  <a:txBody>
                    <a:bodyPr/>
                    <a:lstStyle/>
                    <a:p>
                      <a:pPr marL="0" algn="l" rtl="0" eaLnBrk="1" latinLnBrk="0" hangingPunct="1">
                        <a:spcBef>
                          <a:spcPts val="0"/>
                        </a:spcBef>
                        <a:spcAft>
                          <a:spcPts val="0"/>
                        </a:spcAft>
                      </a:pPr>
                      <a:r>
                        <a:rPr lang="en-GB" sz="1800" kern="1200">
                          <a:solidFill>
                            <a:srgbClr val="000000"/>
                          </a:solidFill>
                          <a:effectLst/>
                        </a:rPr>
                        <a:t>Comparative Politics</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1.40</a:t>
                      </a:r>
                      <a:endParaRPr lang="en-GB">
                        <a:effectLst/>
                      </a:endParaRPr>
                    </a:p>
                  </a:txBody>
                  <a:tcPr marL="0" marR="0" marT="0" marB="0" anchor="ctr"/>
                </a:tc>
                <a:extLst>
                  <a:ext uri="{0D108BD9-81ED-4DB2-BD59-A6C34878D82A}">
                    <a16:rowId xmlns:a16="http://schemas.microsoft.com/office/drawing/2014/main" val="3549430649"/>
                  </a:ext>
                </a:extLst>
              </a:tr>
              <a:tr h="600670">
                <a:tc>
                  <a:txBody>
                    <a:bodyPr/>
                    <a:lstStyle/>
                    <a:p>
                      <a:pPr marL="0" algn="l" rtl="0" eaLnBrk="1" latinLnBrk="0" hangingPunct="1">
                        <a:spcBef>
                          <a:spcPts val="0"/>
                        </a:spcBef>
                        <a:spcAft>
                          <a:spcPts val="0"/>
                        </a:spcAft>
                      </a:pPr>
                      <a:r>
                        <a:rPr lang="en-GB" sz="1800" kern="1200">
                          <a:solidFill>
                            <a:srgbClr val="000000"/>
                          </a:solidFill>
                          <a:effectLst/>
                        </a:rPr>
                        <a:t>Public Law</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1.81</a:t>
                      </a:r>
                      <a:endParaRPr lang="en-GB">
                        <a:effectLst/>
                      </a:endParaRPr>
                    </a:p>
                  </a:txBody>
                  <a:tcPr marL="0" marR="0" marT="0" marB="0" anchor="ctr"/>
                </a:tc>
                <a:extLst>
                  <a:ext uri="{0D108BD9-81ED-4DB2-BD59-A6C34878D82A}">
                    <a16:rowId xmlns:a16="http://schemas.microsoft.com/office/drawing/2014/main" val="1058851996"/>
                  </a:ext>
                </a:extLst>
              </a:tr>
              <a:tr h="600670">
                <a:tc>
                  <a:txBody>
                    <a:bodyPr/>
                    <a:lstStyle/>
                    <a:p>
                      <a:pPr marL="0" algn="l" rtl="0" eaLnBrk="1" latinLnBrk="0" hangingPunct="1">
                        <a:spcBef>
                          <a:spcPts val="0"/>
                        </a:spcBef>
                        <a:spcAft>
                          <a:spcPts val="0"/>
                        </a:spcAft>
                      </a:pPr>
                      <a:r>
                        <a:rPr lang="en-GB" sz="1800" kern="1200">
                          <a:solidFill>
                            <a:srgbClr val="000000"/>
                          </a:solidFill>
                          <a:effectLst/>
                        </a:rPr>
                        <a:t>Criminal Law</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2.00</a:t>
                      </a:r>
                      <a:endParaRPr lang="en-GB">
                        <a:effectLst/>
                      </a:endParaRPr>
                    </a:p>
                  </a:txBody>
                  <a:tcPr marL="0" marR="0" marT="0" marB="0" anchor="ctr"/>
                </a:tc>
                <a:extLst>
                  <a:ext uri="{0D108BD9-81ED-4DB2-BD59-A6C34878D82A}">
                    <a16:rowId xmlns:a16="http://schemas.microsoft.com/office/drawing/2014/main" val="738094469"/>
                  </a:ext>
                </a:extLst>
              </a:tr>
              <a:tr h="600670">
                <a:tc>
                  <a:txBody>
                    <a:bodyPr/>
                    <a:lstStyle/>
                    <a:p>
                      <a:pPr marL="0" algn="l" rtl="0" eaLnBrk="1" latinLnBrk="0" hangingPunct="1">
                        <a:spcBef>
                          <a:spcPts val="0"/>
                        </a:spcBef>
                        <a:spcAft>
                          <a:spcPts val="0"/>
                        </a:spcAft>
                      </a:pPr>
                      <a:r>
                        <a:rPr lang="en-GB" sz="1800" kern="1200">
                          <a:solidFill>
                            <a:srgbClr val="000000"/>
                          </a:solidFill>
                          <a:effectLst/>
                        </a:rPr>
                        <a:t>Introduction to Chinese Studies 1</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2.78</a:t>
                      </a:r>
                      <a:endParaRPr lang="en-GB">
                        <a:effectLst/>
                      </a:endParaRPr>
                    </a:p>
                  </a:txBody>
                  <a:tcPr marL="0" marR="0" marT="0" marB="0" anchor="ctr"/>
                </a:tc>
                <a:extLst>
                  <a:ext uri="{0D108BD9-81ED-4DB2-BD59-A6C34878D82A}">
                    <a16:rowId xmlns:a16="http://schemas.microsoft.com/office/drawing/2014/main" val="195324651"/>
                  </a:ext>
                </a:extLst>
              </a:tr>
              <a:tr h="600670">
                <a:tc>
                  <a:txBody>
                    <a:bodyPr/>
                    <a:lstStyle/>
                    <a:p>
                      <a:pPr marL="0" algn="l" rtl="0" eaLnBrk="1" latinLnBrk="0" hangingPunct="1">
                        <a:spcBef>
                          <a:spcPts val="0"/>
                        </a:spcBef>
                        <a:spcAft>
                          <a:spcPts val="0"/>
                        </a:spcAft>
                      </a:pPr>
                      <a:r>
                        <a:rPr lang="en-GB" sz="1800" kern="1200">
                          <a:solidFill>
                            <a:srgbClr val="000000"/>
                          </a:solidFill>
                          <a:effectLst/>
                        </a:rPr>
                        <a:t>Studying Politics Successfully: Skills and Methods</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Sciences </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2.92</a:t>
                      </a:r>
                      <a:endParaRPr lang="en-GB">
                        <a:effectLst/>
                      </a:endParaRPr>
                    </a:p>
                  </a:txBody>
                  <a:tcPr marL="0" marR="0" marT="0" marB="0" anchor="ctr"/>
                </a:tc>
                <a:extLst>
                  <a:ext uri="{0D108BD9-81ED-4DB2-BD59-A6C34878D82A}">
                    <a16:rowId xmlns:a16="http://schemas.microsoft.com/office/drawing/2014/main" val="1117455741"/>
                  </a:ext>
                </a:extLst>
              </a:tr>
            </a:tbl>
          </a:graphicData>
        </a:graphic>
      </p:graphicFrame>
    </p:spTree>
    <p:extLst>
      <p:ext uri="{BB962C8B-B14F-4D97-AF65-F5344CB8AC3E}">
        <p14:creationId xmlns:p14="http://schemas.microsoft.com/office/powerpoint/2010/main" val="4261741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7B3B-CBA9-D16F-D261-887EC6DE4341}"/>
              </a:ext>
            </a:extLst>
          </p:cNvPr>
          <p:cNvSpPr>
            <a:spLocks noGrp="1"/>
          </p:cNvSpPr>
          <p:nvPr>
            <p:ph type="title"/>
          </p:nvPr>
        </p:nvSpPr>
        <p:spPr/>
        <p:txBody>
          <a:bodyPr/>
          <a:lstStyle/>
          <a:p>
            <a:r>
              <a:rPr lang="en-US">
                <a:latin typeface="Arial"/>
                <a:cs typeface="Arial"/>
              </a:rPr>
              <a:t>Free text: </a:t>
            </a:r>
            <a:r>
              <a:rPr lang="en-US" err="1">
                <a:latin typeface="Arial"/>
                <a:cs typeface="Arial"/>
              </a:rPr>
              <a:t>Sustainablity</a:t>
            </a:r>
            <a:endParaRPr lang="en-US" err="1"/>
          </a:p>
        </p:txBody>
      </p:sp>
      <p:sp>
        <p:nvSpPr>
          <p:cNvPr id="3" name="Content Placeholder 2">
            <a:extLst>
              <a:ext uri="{FF2B5EF4-FFF2-40B4-BE49-F238E27FC236}">
                <a16:creationId xmlns:a16="http://schemas.microsoft.com/office/drawing/2014/main" id="{2BC7A619-4F2D-F63D-098C-10F527DCA006}"/>
              </a:ext>
            </a:extLst>
          </p:cNvPr>
          <p:cNvSpPr>
            <a:spLocks noGrp="1"/>
          </p:cNvSpPr>
          <p:nvPr>
            <p:ph idx="1"/>
          </p:nvPr>
        </p:nvSpPr>
        <p:spPr/>
        <p:txBody>
          <a:bodyPr vert="horz" lIns="91440" tIns="45720" rIns="91440" bIns="45720" rtlCol="0" anchor="t">
            <a:normAutofit/>
          </a:bodyPr>
          <a:lstStyle/>
          <a:p>
            <a:pPr>
              <a:buFont typeface="Calibri" panose="020B0604020202020204" pitchFamily="34" charset="0"/>
              <a:buChar char="-"/>
            </a:pPr>
            <a:r>
              <a:rPr lang="en-US" sz="1000">
                <a:latin typeface="Segoe UI"/>
                <a:cs typeface="Segoe UI"/>
              </a:rPr>
              <a:t>This week we learnt how to build a chatbot and critical evaluation of chatbots. It was very interesting and the lecture covered several citations for SDG goal</a:t>
            </a:r>
          </a:p>
          <a:p>
            <a:pPr>
              <a:buFont typeface="Calibri" panose="020B0604020202020204" pitchFamily="34" charset="0"/>
              <a:buChar char="-"/>
            </a:pPr>
            <a:endParaRPr lang="en-US" sz="1000">
              <a:latin typeface="Segoe UI"/>
              <a:cs typeface="Segoe UI"/>
            </a:endParaRPr>
          </a:p>
          <a:p>
            <a:pPr>
              <a:buFont typeface="Calibri" panose="020B0604020202020204" pitchFamily="34" charset="0"/>
              <a:buChar char="-"/>
            </a:pPr>
            <a:r>
              <a:rPr lang="en-US" sz="1000">
                <a:latin typeface="Segoe UI"/>
                <a:cs typeface="Segoe UI"/>
              </a:rPr>
              <a:t>We were able to </a:t>
            </a:r>
            <a:r>
              <a:rPr lang="en-US" sz="1000" err="1">
                <a:latin typeface="Segoe UI"/>
                <a:cs typeface="Segoe UI"/>
              </a:rPr>
              <a:t>utilise</a:t>
            </a:r>
            <a:r>
              <a:rPr lang="en-US" sz="1000">
                <a:latin typeface="Segoe UI"/>
                <a:cs typeface="Segoe UI"/>
              </a:rPr>
              <a:t> the work and ideas of previous students to self-assess and critically </a:t>
            </a:r>
            <a:r>
              <a:rPr lang="en-US" sz="1000" err="1">
                <a:latin typeface="Segoe UI"/>
                <a:cs typeface="Segoe UI"/>
              </a:rPr>
              <a:t>analyse</a:t>
            </a:r>
            <a:r>
              <a:rPr lang="en-US" sz="1000">
                <a:latin typeface="Segoe UI"/>
                <a:cs typeface="Segoe UI"/>
              </a:rPr>
              <a:t> our own idea about observing animal </a:t>
            </a:r>
            <a:r>
              <a:rPr lang="en-US" sz="1000" err="1">
                <a:latin typeface="Segoe UI"/>
                <a:cs typeface="Segoe UI"/>
              </a:rPr>
              <a:t>behaviour</a:t>
            </a:r>
            <a:r>
              <a:rPr lang="en-US" sz="1000">
                <a:latin typeface="Segoe UI"/>
                <a:cs typeface="Segoe UI"/>
              </a:rPr>
              <a:t> which was really helpful. This topic in the module was a missed opportunity to cover the value of and historical ignorance towards indigenous knowledge/techniques in science.</a:t>
            </a:r>
          </a:p>
          <a:p>
            <a:pPr>
              <a:buFont typeface="Calibri" panose="020B0604020202020204" pitchFamily="34" charset="0"/>
              <a:buChar char="-"/>
            </a:pPr>
            <a:endParaRPr lang="en-US" sz="1000">
              <a:latin typeface="Segoe UI"/>
              <a:cs typeface="Segoe UI"/>
            </a:endParaRPr>
          </a:p>
          <a:p>
            <a:pPr>
              <a:buFont typeface="Calibri" panose="020B0604020202020204" pitchFamily="34" charset="0"/>
              <a:buChar char="-"/>
            </a:pPr>
            <a:r>
              <a:rPr lang="en-US" sz="1000">
                <a:latin typeface="Segoe UI"/>
                <a:cs typeface="Segoe UI"/>
              </a:rPr>
              <a:t>Most of the module has had at least one of the SDGs involved, but mostly predominant in gender equalities, peace, justice and strong institutions. It could use a bit more SDGs. Looking for content that can link business practices in reducing poverty or climate action</a:t>
            </a:r>
          </a:p>
          <a:p>
            <a:pPr>
              <a:buFont typeface="Calibri" panose="020B0604020202020204" pitchFamily="34" charset="0"/>
              <a:buChar char="-"/>
            </a:pPr>
            <a:endParaRPr lang="en-US" sz="1000">
              <a:latin typeface="Segoe UI"/>
              <a:cs typeface="Segoe UI"/>
            </a:endParaRPr>
          </a:p>
          <a:p>
            <a:pPr>
              <a:buFont typeface="Calibri" panose="020B0604020202020204" pitchFamily="34" charset="0"/>
              <a:buChar char="-"/>
            </a:pPr>
            <a:r>
              <a:rPr lang="en-US" sz="1000">
                <a:latin typeface="Segoe UI"/>
                <a:cs typeface="Segoe UI"/>
              </a:rPr>
              <a:t>This class focused a lot on researcher wellbeing when researching sensitive or potentially harmful areas which was a great way of discussing sustainability in a way that also helped to ensure the (mental) health of the students.</a:t>
            </a:r>
          </a:p>
          <a:p>
            <a:pPr>
              <a:buFont typeface="Calibri" panose="020B0604020202020204" pitchFamily="34" charset="0"/>
              <a:buChar char="-"/>
            </a:pPr>
            <a:endParaRPr lang="en-US" sz="1000">
              <a:latin typeface="Segoe UI"/>
              <a:cs typeface="Segoe UI"/>
            </a:endParaRPr>
          </a:p>
          <a:p>
            <a:pPr>
              <a:buFont typeface="Calibri" panose="020B0604020202020204" pitchFamily="34" charset="0"/>
              <a:buChar char="-"/>
            </a:pPr>
            <a:r>
              <a:rPr lang="en-US" sz="1000">
                <a:latin typeface="Segoe UI"/>
                <a:cs typeface="Segoe UI"/>
              </a:rPr>
              <a:t>Could have definitely covered the impacts of global warming on the physiology, lifestyle, and distribution of marine animals much more seeing as half of this week's content was dedicated to how they survive in the ocean temperature with regards to temperature.</a:t>
            </a:r>
            <a:br>
              <a:rPr lang="en-US" sz="1000">
                <a:latin typeface="Segoe UI"/>
                <a:cs typeface="Segoe UI"/>
              </a:rPr>
            </a:br>
            <a:endParaRPr lang="en-US" sz="1000">
              <a:latin typeface="Segoe UI"/>
              <a:cs typeface="Segoe UI"/>
            </a:endParaRPr>
          </a:p>
          <a:p>
            <a:pPr>
              <a:buFont typeface="Calibri" panose="020B0604020202020204" pitchFamily="34" charset="0"/>
              <a:buChar char="-"/>
            </a:pPr>
            <a:endParaRPr lang="en-US"/>
          </a:p>
        </p:txBody>
      </p:sp>
    </p:spTree>
    <p:extLst>
      <p:ext uri="{BB962C8B-B14F-4D97-AF65-F5344CB8AC3E}">
        <p14:creationId xmlns:p14="http://schemas.microsoft.com/office/powerpoint/2010/main" val="123243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1263C-87B7-4CA3-D29E-6A3C3A4BAE43}"/>
              </a:ext>
            </a:extLst>
          </p:cNvPr>
          <p:cNvSpPr>
            <a:spLocks noGrp="1"/>
          </p:cNvSpPr>
          <p:nvPr>
            <p:ph type="title"/>
          </p:nvPr>
        </p:nvSpPr>
        <p:spPr/>
        <p:txBody>
          <a:bodyPr>
            <a:normAutofit fontScale="90000"/>
          </a:bodyPr>
          <a:lstStyle/>
          <a:p>
            <a:pPr algn="l"/>
            <a:r>
              <a:rPr lang="en-GB" sz="4900" dirty="0">
                <a:latin typeface="Arial"/>
                <a:cs typeface="Arial"/>
              </a:rPr>
              <a:t>Extent of Inclusion of SDGs across all faculties</a:t>
            </a:r>
            <a:endParaRPr lang="en-US" sz="4900" dirty="0">
              <a:latin typeface="Arial"/>
              <a:cs typeface="Arial"/>
            </a:endParaRPr>
          </a:p>
          <a:p>
            <a:endParaRPr lang="en-US" dirty="0"/>
          </a:p>
        </p:txBody>
      </p:sp>
      <p:pic>
        <p:nvPicPr>
          <p:cNvPr id="4" name="Content Placeholder 3" descr="A graph with blue and orange bars&#10;&#10;Description automatically generated">
            <a:extLst>
              <a:ext uri="{FF2B5EF4-FFF2-40B4-BE49-F238E27FC236}">
                <a16:creationId xmlns:a16="http://schemas.microsoft.com/office/drawing/2014/main" id="{DB4B4694-B294-563D-32F5-91241F3D7A4B}"/>
              </a:ext>
            </a:extLst>
          </p:cNvPr>
          <p:cNvPicPr>
            <a:picLocks noGrp="1" noChangeAspect="1"/>
          </p:cNvPicPr>
          <p:nvPr>
            <p:ph idx="1"/>
          </p:nvPr>
        </p:nvPicPr>
        <p:blipFill>
          <a:blip r:embed="rId2"/>
          <a:stretch>
            <a:fillRect/>
          </a:stretch>
        </p:blipFill>
        <p:spPr>
          <a:xfrm>
            <a:off x="1221686" y="2378298"/>
            <a:ext cx="6700628" cy="4205064"/>
          </a:xfrm>
        </p:spPr>
      </p:pic>
    </p:spTree>
    <p:extLst>
      <p:ext uri="{BB962C8B-B14F-4D97-AF65-F5344CB8AC3E}">
        <p14:creationId xmlns:p14="http://schemas.microsoft.com/office/powerpoint/2010/main" val="64398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5717-30E6-2C7D-51DB-789F501A4EFB}"/>
              </a:ext>
            </a:extLst>
          </p:cNvPr>
          <p:cNvSpPr>
            <a:spLocks noGrp="1"/>
          </p:cNvSpPr>
          <p:nvPr>
            <p:ph type="title"/>
          </p:nvPr>
        </p:nvSpPr>
        <p:spPr>
          <a:xfrm>
            <a:off x="457200" y="1149911"/>
            <a:ext cx="8229600" cy="1143000"/>
          </a:xfrm>
        </p:spPr>
        <p:txBody>
          <a:bodyPr vert="horz" lIns="91440" tIns="45720" rIns="91440" bIns="45720" rtlCol="0" anchor="ctr">
            <a:noAutofit/>
          </a:bodyPr>
          <a:lstStyle/>
          <a:p>
            <a:pPr algn="l"/>
            <a:r>
              <a:rPr lang="en-GB" sz="3600" dirty="0">
                <a:latin typeface="Arial"/>
                <a:cs typeface="Arial"/>
              </a:rPr>
              <a:t>Inclusion of SDGs across Faculties</a:t>
            </a:r>
            <a:endParaRPr lang="en-US" sz="3600" dirty="0">
              <a:latin typeface="Arial"/>
              <a:cs typeface="Arial"/>
            </a:endParaRPr>
          </a:p>
          <a:p>
            <a:endParaRPr lang="en-US" dirty="0"/>
          </a:p>
        </p:txBody>
      </p:sp>
      <p:pic>
        <p:nvPicPr>
          <p:cNvPr id="4" name="Content Placeholder 3" descr="A diagram of a bird with text&#10;&#10;Description automatically generated">
            <a:extLst>
              <a:ext uri="{FF2B5EF4-FFF2-40B4-BE49-F238E27FC236}">
                <a16:creationId xmlns:a16="http://schemas.microsoft.com/office/drawing/2014/main" id="{82D9D885-A911-8E08-B294-57871C23F341}"/>
              </a:ext>
            </a:extLst>
          </p:cNvPr>
          <p:cNvPicPr>
            <a:picLocks noGrp="1" noChangeAspect="1"/>
          </p:cNvPicPr>
          <p:nvPr>
            <p:ph idx="1"/>
          </p:nvPr>
        </p:nvPicPr>
        <p:blipFill>
          <a:blip r:embed="rId2"/>
          <a:stretch>
            <a:fillRect/>
          </a:stretch>
        </p:blipFill>
        <p:spPr>
          <a:xfrm>
            <a:off x="1416043" y="2378298"/>
            <a:ext cx="6311913" cy="4205064"/>
          </a:xfrm>
        </p:spPr>
      </p:pic>
    </p:spTree>
    <p:extLst>
      <p:ext uri="{BB962C8B-B14F-4D97-AF65-F5344CB8AC3E}">
        <p14:creationId xmlns:p14="http://schemas.microsoft.com/office/powerpoint/2010/main" val="215774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2B624-BF34-9E32-344F-08CCB2CB8521}"/>
              </a:ext>
            </a:extLst>
          </p:cNvPr>
          <p:cNvSpPr>
            <a:spLocks noGrp="1"/>
          </p:cNvSpPr>
          <p:nvPr>
            <p:ph type="title"/>
          </p:nvPr>
        </p:nvSpPr>
        <p:spPr/>
        <p:txBody>
          <a:bodyPr>
            <a:normAutofit fontScale="90000"/>
          </a:bodyPr>
          <a:lstStyle/>
          <a:p>
            <a:r>
              <a:rPr lang="en-US">
                <a:latin typeface="Arial"/>
                <a:cs typeface="Arial"/>
              </a:rPr>
              <a:t>2023/24 Results: </a:t>
            </a:r>
            <a:r>
              <a:rPr lang="en-US" err="1">
                <a:latin typeface="Arial"/>
                <a:cs typeface="Arial"/>
              </a:rPr>
              <a:t>Decolonisation</a:t>
            </a:r>
            <a:endParaRPr lang="en-US" err="1"/>
          </a:p>
        </p:txBody>
      </p:sp>
      <p:sp>
        <p:nvSpPr>
          <p:cNvPr id="3" name="Content Placeholder 2">
            <a:extLst>
              <a:ext uri="{FF2B5EF4-FFF2-40B4-BE49-F238E27FC236}">
                <a16:creationId xmlns:a16="http://schemas.microsoft.com/office/drawing/2014/main" id="{362A6CE8-BF88-8418-29F8-8B056B4AF0F2}"/>
              </a:ext>
            </a:extLst>
          </p:cNvPr>
          <p:cNvSpPr>
            <a:spLocks noGrp="1"/>
          </p:cNvSpPr>
          <p:nvPr>
            <p:ph idx="1"/>
          </p:nvPr>
        </p:nvSpPr>
        <p:spPr/>
        <p:txBody>
          <a:bodyPr vert="horz" lIns="91440" tIns="45720" rIns="91440" bIns="45720" rtlCol="0" anchor="t">
            <a:normAutofit lnSpcReduction="10000"/>
          </a:bodyPr>
          <a:lstStyle/>
          <a:p>
            <a:r>
              <a:rPr lang="en-US">
                <a:ea typeface="+mn-lt"/>
                <a:cs typeface="+mn-lt"/>
              </a:rPr>
              <a:t>Modules with a high decol score:  </a:t>
            </a:r>
            <a:endParaRPr lang="en-US"/>
          </a:p>
          <a:p>
            <a:pPr lvl="1"/>
            <a:r>
              <a:rPr lang="en-US">
                <a:ea typeface="+mn-lt"/>
                <a:cs typeface="+mn-lt"/>
              </a:rPr>
              <a:t>Participatory action research (36), Artificial Intelligence and Communication (35), Introduction to German Studies 2 (34.5)</a:t>
            </a:r>
            <a:endParaRPr lang="en-US"/>
          </a:p>
          <a:p>
            <a:r>
              <a:rPr lang="en-US">
                <a:ea typeface="+mn-lt"/>
                <a:cs typeface="+mn-lt"/>
              </a:rPr>
              <a:t>4 modules were in the top 5 of both SDG and </a:t>
            </a:r>
            <a:r>
              <a:rPr lang="en-US" err="1">
                <a:ea typeface="+mn-lt"/>
                <a:cs typeface="+mn-lt"/>
              </a:rPr>
              <a:t>Decol</a:t>
            </a:r>
            <a:r>
              <a:rPr lang="en-US">
                <a:ea typeface="+mn-lt"/>
                <a:cs typeface="+mn-lt"/>
              </a:rPr>
              <a:t> score: Data </a:t>
            </a:r>
            <a:r>
              <a:rPr lang="en-US" err="1">
                <a:ea typeface="+mn-lt"/>
                <a:cs typeface="+mn-lt"/>
              </a:rPr>
              <a:t>Visualisation</a:t>
            </a:r>
            <a:r>
              <a:rPr lang="en-US">
                <a:ea typeface="+mn-lt"/>
                <a:cs typeface="+mn-lt"/>
              </a:rPr>
              <a:t>, Artificial Intelligence and Communication, Introduction to German Studies 2 and An Introduction to Critical Discourse Analysis</a:t>
            </a:r>
            <a:endParaRPr lang="en-US"/>
          </a:p>
          <a:p>
            <a:endParaRPr lang="en-US"/>
          </a:p>
        </p:txBody>
      </p:sp>
    </p:spTree>
    <p:extLst>
      <p:ext uri="{BB962C8B-B14F-4D97-AF65-F5344CB8AC3E}">
        <p14:creationId xmlns:p14="http://schemas.microsoft.com/office/powerpoint/2010/main" val="1658586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5C3E-E4C5-55EC-D39D-51291719F1F7}"/>
              </a:ext>
            </a:extLst>
          </p:cNvPr>
          <p:cNvSpPr>
            <a:spLocks noGrp="1"/>
          </p:cNvSpPr>
          <p:nvPr>
            <p:ph type="title"/>
          </p:nvPr>
        </p:nvSpPr>
        <p:spPr/>
        <p:txBody>
          <a:bodyPr vert="horz" lIns="91440" tIns="45720" rIns="91440" bIns="45720" rtlCol="0" anchor="ctr">
            <a:noAutofit/>
          </a:bodyPr>
          <a:lstStyle/>
          <a:p>
            <a:r>
              <a:rPr lang="en-US" sz="3600">
                <a:latin typeface="Arial"/>
                <a:cs typeface="Arial"/>
              </a:rPr>
              <a:t>2023/24 Statistics: </a:t>
            </a:r>
            <a:r>
              <a:rPr lang="en-US" sz="3600" err="1">
                <a:latin typeface="Arial"/>
                <a:cs typeface="Arial"/>
              </a:rPr>
              <a:t>Decolonisation</a:t>
            </a:r>
            <a:endParaRPr lang="en-US" sz="3600" err="1"/>
          </a:p>
        </p:txBody>
      </p:sp>
      <p:graphicFrame>
        <p:nvGraphicFramePr>
          <p:cNvPr id="5" name="Content Placeholder 4">
            <a:extLst>
              <a:ext uri="{FF2B5EF4-FFF2-40B4-BE49-F238E27FC236}">
                <a16:creationId xmlns:a16="http://schemas.microsoft.com/office/drawing/2014/main" id="{E8F73D2E-97FC-4499-F14E-E7D3E5B2356F}"/>
              </a:ext>
            </a:extLst>
          </p:cNvPr>
          <p:cNvGraphicFramePr>
            <a:graphicFrameLocks noGrp="1"/>
          </p:cNvGraphicFramePr>
          <p:nvPr>
            <p:ph idx="1"/>
            <p:extLst>
              <p:ext uri="{D42A27DB-BD31-4B8C-83A1-F6EECF244321}">
                <p14:modId xmlns:p14="http://schemas.microsoft.com/office/powerpoint/2010/main" val="583487921"/>
              </p:ext>
            </p:extLst>
          </p:nvPr>
        </p:nvGraphicFramePr>
        <p:xfrm>
          <a:off x="457200" y="2378075"/>
          <a:ext cx="8229600" cy="347548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561961448"/>
                    </a:ext>
                  </a:extLst>
                </a:gridCol>
                <a:gridCol w="2743200">
                  <a:extLst>
                    <a:ext uri="{9D8B030D-6E8A-4147-A177-3AD203B41FA5}">
                      <a16:colId xmlns:a16="http://schemas.microsoft.com/office/drawing/2014/main" val="3900422692"/>
                    </a:ext>
                  </a:extLst>
                </a:gridCol>
                <a:gridCol w="2743200">
                  <a:extLst>
                    <a:ext uri="{9D8B030D-6E8A-4147-A177-3AD203B41FA5}">
                      <a16:colId xmlns:a16="http://schemas.microsoft.com/office/drawing/2014/main" val="582894004"/>
                    </a:ext>
                  </a:extLst>
                </a:gridCol>
              </a:tblGrid>
              <a:tr h="579247">
                <a:tc>
                  <a:txBody>
                    <a:bodyPr/>
                    <a:lstStyle/>
                    <a:p>
                      <a:pPr marL="0" algn="l" rtl="0" eaLnBrk="1" latinLnBrk="0" hangingPunct="1">
                        <a:spcBef>
                          <a:spcPts val="0"/>
                        </a:spcBef>
                        <a:spcAft>
                          <a:spcPts val="0"/>
                        </a:spcAft>
                      </a:pPr>
                      <a:r>
                        <a:rPr lang="en-GB" sz="1800" kern="1200">
                          <a:solidFill>
                            <a:srgbClr val="000000"/>
                          </a:solidFill>
                          <a:effectLst/>
                        </a:rPr>
                        <a:t>Module</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Faculty</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Score (max. 36)</a:t>
                      </a:r>
                      <a:endParaRPr lang="en-GB">
                        <a:effectLst/>
                      </a:endParaRPr>
                    </a:p>
                  </a:txBody>
                  <a:tcPr marL="0" marR="0" marT="0" marB="0" anchor="ctr"/>
                </a:tc>
                <a:extLst>
                  <a:ext uri="{0D108BD9-81ED-4DB2-BD59-A6C34878D82A}">
                    <a16:rowId xmlns:a16="http://schemas.microsoft.com/office/drawing/2014/main" val="3186637813"/>
                  </a:ext>
                </a:extLst>
              </a:tr>
              <a:tr h="579247">
                <a:tc>
                  <a:txBody>
                    <a:bodyPr/>
                    <a:lstStyle/>
                    <a:p>
                      <a:pPr marL="0" algn="l" rtl="0" eaLnBrk="1" latinLnBrk="0" hangingPunct="1">
                        <a:spcBef>
                          <a:spcPts val="0"/>
                        </a:spcBef>
                        <a:spcAft>
                          <a:spcPts val="0"/>
                        </a:spcAft>
                      </a:pPr>
                      <a:r>
                        <a:rPr lang="en-GB" sz="1800" kern="1200">
                          <a:solidFill>
                            <a:srgbClr val="000000"/>
                          </a:solidFill>
                          <a:effectLst/>
                        </a:rPr>
                        <a:t>Participatory Action Research</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36.00</a:t>
                      </a:r>
                      <a:endParaRPr lang="en-GB">
                        <a:effectLst/>
                      </a:endParaRPr>
                    </a:p>
                  </a:txBody>
                  <a:tcPr marL="0" marR="0" marT="0" marB="0" anchor="ctr"/>
                </a:tc>
                <a:extLst>
                  <a:ext uri="{0D108BD9-81ED-4DB2-BD59-A6C34878D82A}">
                    <a16:rowId xmlns:a16="http://schemas.microsoft.com/office/drawing/2014/main" val="1363051629"/>
                  </a:ext>
                </a:extLst>
              </a:tr>
              <a:tr h="579247">
                <a:tc>
                  <a:txBody>
                    <a:bodyPr/>
                    <a:lstStyle/>
                    <a:p>
                      <a:pPr marL="0" algn="l" rtl="0" eaLnBrk="1" latinLnBrk="0" hangingPunct="1">
                        <a:spcBef>
                          <a:spcPts val="0"/>
                        </a:spcBef>
                        <a:spcAft>
                          <a:spcPts val="0"/>
                        </a:spcAft>
                      </a:pPr>
                      <a:r>
                        <a:rPr lang="en-GB" sz="1800" kern="1200">
                          <a:solidFill>
                            <a:srgbClr val="000000"/>
                          </a:solidFill>
                          <a:effectLst/>
                        </a:rPr>
                        <a:t>Artificial Intelligence and Communication</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35.00</a:t>
                      </a:r>
                      <a:endParaRPr lang="en-GB">
                        <a:effectLst/>
                      </a:endParaRPr>
                    </a:p>
                  </a:txBody>
                  <a:tcPr marL="0" marR="0" marT="0" marB="0" anchor="ctr"/>
                </a:tc>
                <a:extLst>
                  <a:ext uri="{0D108BD9-81ED-4DB2-BD59-A6C34878D82A}">
                    <a16:rowId xmlns:a16="http://schemas.microsoft.com/office/drawing/2014/main" val="1772266861"/>
                  </a:ext>
                </a:extLst>
              </a:tr>
              <a:tr h="579247">
                <a:tc>
                  <a:txBody>
                    <a:bodyPr/>
                    <a:lstStyle/>
                    <a:p>
                      <a:pPr marL="0" algn="l" rtl="0" eaLnBrk="1" latinLnBrk="0" hangingPunct="1">
                        <a:spcBef>
                          <a:spcPts val="0"/>
                        </a:spcBef>
                        <a:spcAft>
                          <a:spcPts val="0"/>
                        </a:spcAft>
                      </a:pPr>
                      <a:r>
                        <a:rPr lang="en-GB" sz="1800" kern="1200">
                          <a:solidFill>
                            <a:srgbClr val="000000"/>
                          </a:solidFill>
                          <a:effectLst/>
                        </a:rPr>
                        <a:t>Introduction to German Studies 2</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34.50</a:t>
                      </a:r>
                      <a:endParaRPr lang="en-GB">
                        <a:effectLst/>
                      </a:endParaRPr>
                    </a:p>
                  </a:txBody>
                  <a:tcPr marL="0" marR="0" marT="0" marB="0" anchor="ctr"/>
                </a:tc>
                <a:extLst>
                  <a:ext uri="{0D108BD9-81ED-4DB2-BD59-A6C34878D82A}">
                    <a16:rowId xmlns:a16="http://schemas.microsoft.com/office/drawing/2014/main" val="2805095000"/>
                  </a:ext>
                </a:extLst>
              </a:tr>
              <a:tr h="579247">
                <a:tc>
                  <a:txBody>
                    <a:bodyPr/>
                    <a:lstStyle/>
                    <a:p>
                      <a:pPr marL="0" algn="l" rtl="0" eaLnBrk="1" latinLnBrk="0" hangingPunct="1">
                        <a:spcBef>
                          <a:spcPts val="0"/>
                        </a:spcBef>
                        <a:spcAft>
                          <a:spcPts val="0"/>
                        </a:spcAft>
                      </a:pPr>
                      <a:r>
                        <a:rPr lang="en-GB" sz="1800" kern="1200">
                          <a:solidFill>
                            <a:srgbClr val="000000"/>
                          </a:solidFill>
                          <a:effectLst/>
                        </a:rPr>
                        <a:t>Data Visualisation</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33.25</a:t>
                      </a:r>
                      <a:endParaRPr lang="en-GB">
                        <a:effectLst/>
                      </a:endParaRPr>
                    </a:p>
                  </a:txBody>
                  <a:tcPr marL="0" marR="0" marT="0" marB="0" anchor="ctr"/>
                </a:tc>
                <a:extLst>
                  <a:ext uri="{0D108BD9-81ED-4DB2-BD59-A6C34878D82A}">
                    <a16:rowId xmlns:a16="http://schemas.microsoft.com/office/drawing/2014/main" val="3463895097"/>
                  </a:ext>
                </a:extLst>
              </a:tr>
              <a:tr h="579247">
                <a:tc>
                  <a:txBody>
                    <a:bodyPr/>
                    <a:lstStyle/>
                    <a:p>
                      <a:pPr marL="0" algn="l" rtl="0" eaLnBrk="1" latinLnBrk="0" hangingPunct="1">
                        <a:spcBef>
                          <a:spcPts val="0"/>
                        </a:spcBef>
                        <a:spcAft>
                          <a:spcPts val="0"/>
                        </a:spcAft>
                      </a:pPr>
                      <a:r>
                        <a:rPr lang="en-GB" sz="1800" kern="1200">
                          <a:solidFill>
                            <a:srgbClr val="000000"/>
                          </a:solidFill>
                          <a:effectLst/>
                        </a:rPr>
                        <a:t>An Introduction to Critical Discourse Analysis</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32.00</a:t>
                      </a:r>
                      <a:endParaRPr lang="en-GB">
                        <a:effectLst/>
                      </a:endParaRPr>
                    </a:p>
                  </a:txBody>
                  <a:tcPr marL="0" marR="0" marT="0" marB="0" anchor="ctr"/>
                </a:tc>
                <a:extLst>
                  <a:ext uri="{0D108BD9-81ED-4DB2-BD59-A6C34878D82A}">
                    <a16:rowId xmlns:a16="http://schemas.microsoft.com/office/drawing/2014/main" val="1172377546"/>
                  </a:ext>
                </a:extLst>
              </a:tr>
            </a:tbl>
          </a:graphicData>
        </a:graphic>
      </p:graphicFrame>
    </p:spTree>
    <p:extLst>
      <p:ext uri="{BB962C8B-B14F-4D97-AF65-F5344CB8AC3E}">
        <p14:creationId xmlns:p14="http://schemas.microsoft.com/office/powerpoint/2010/main" val="4061873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5C3E-E4C5-55EC-D39D-51291719F1F7}"/>
              </a:ext>
            </a:extLst>
          </p:cNvPr>
          <p:cNvSpPr>
            <a:spLocks noGrp="1"/>
          </p:cNvSpPr>
          <p:nvPr>
            <p:ph type="title"/>
          </p:nvPr>
        </p:nvSpPr>
        <p:spPr/>
        <p:txBody>
          <a:bodyPr vert="horz" lIns="91440" tIns="45720" rIns="91440" bIns="45720" rtlCol="0" anchor="ctr">
            <a:noAutofit/>
          </a:bodyPr>
          <a:lstStyle/>
          <a:p>
            <a:r>
              <a:rPr lang="en-US" sz="3600">
                <a:latin typeface="Arial"/>
                <a:cs typeface="Arial"/>
              </a:rPr>
              <a:t>2023/24 Statistics: </a:t>
            </a:r>
            <a:r>
              <a:rPr lang="en-US" sz="3600" err="1">
                <a:latin typeface="Arial"/>
                <a:cs typeface="Arial"/>
              </a:rPr>
              <a:t>Decolonisation</a:t>
            </a:r>
            <a:endParaRPr lang="en-US" sz="3600" err="1"/>
          </a:p>
        </p:txBody>
      </p:sp>
      <p:graphicFrame>
        <p:nvGraphicFramePr>
          <p:cNvPr id="7" name="Content Placeholder 6">
            <a:extLst>
              <a:ext uri="{FF2B5EF4-FFF2-40B4-BE49-F238E27FC236}">
                <a16:creationId xmlns:a16="http://schemas.microsoft.com/office/drawing/2014/main" id="{AA71D113-3C04-B79E-BA2C-551B37A02CDA}"/>
              </a:ext>
            </a:extLst>
          </p:cNvPr>
          <p:cNvGraphicFramePr>
            <a:graphicFrameLocks noGrp="1"/>
          </p:cNvGraphicFramePr>
          <p:nvPr>
            <p:ph idx="1"/>
            <p:extLst>
              <p:ext uri="{D42A27DB-BD31-4B8C-83A1-F6EECF244321}">
                <p14:modId xmlns:p14="http://schemas.microsoft.com/office/powerpoint/2010/main" val="2598822733"/>
              </p:ext>
            </p:extLst>
          </p:nvPr>
        </p:nvGraphicFramePr>
        <p:xfrm>
          <a:off x="457200" y="2378075"/>
          <a:ext cx="8229600" cy="347548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520095803"/>
                    </a:ext>
                  </a:extLst>
                </a:gridCol>
                <a:gridCol w="2743200">
                  <a:extLst>
                    <a:ext uri="{9D8B030D-6E8A-4147-A177-3AD203B41FA5}">
                      <a16:colId xmlns:a16="http://schemas.microsoft.com/office/drawing/2014/main" val="807994141"/>
                    </a:ext>
                  </a:extLst>
                </a:gridCol>
                <a:gridCol w="2743200">
                  <a:extLst>
                    <a:ext uri="{9D8B030D-6E8A-4147-A177-3AD203B41FA5}">
                      <a16:colId xmlns:a16="http://schemas.microsoft.com/office/drawing/2014/main" val="3743549518"/>
                    </a:ext>
                  </a:extLst>
                </a:gridCol>
              </a:tblGrid>
              <a:tr h="579247">
                <a:tc>
                  <a:txBody>
                    <a:bodyPr/>
                    <a:lstStyle/>
                    <a:p>
                      <a:pPr marL="0" algn="l" rtl="0" eaLnBrk="1" latinLnBrk="0" hangingPunct="1">
                        <a:spcBef>
                          <a:spcPts val="0"/>
                        </a:spcBef>
                        <a:spcAft>
                          <a:spcPts val="0"/>
                        </a:spcAft>
                      </a:pPr>
                      <a:r>
                        <a:rPr lang="en-GB" sz="1800" kern="1200">
                          <a:solidFill>
                            <a:srgbClr val="000000"/>
                          </a:solidFill>
                          <a:effectLst/>
                        </a:rPr>
                        <a:t>Module</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Faculty</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Score (max. 36)</a:t>
                      </a:r>
                      <a:endParaRPr lang="en-GB">
                        <a:effectLst/>
                      </a:endParaRPr>
                    </a:p>
                  </a:txBody>
                  <a:tcPr marL="0" marR="0" marT="0" marB="0" anchor="ctr"/>
                </a:tc>
                <a:extLst>
                  <a:ext uri="{0D108BD9-81ED-4DB2-BD59-A6C34878D82A}">
                    <a16:rowId xmlns:a16="http://schemas.microsoft.com/office/drawing/2014/main" val="351051965"/>
                  </a:ext>
                </a:extLst>
              </a:tr>
              <a:tr h="579247">
                <a:tc>
                  <a:txBody>
                    <a:bodyPr/>
                    <a:lstStyle/>
                    <a:p>
                      <a:pPr marL="0" algn="l" rtl="0" eaLnBrk="1" latinLnBrk="0" hangingPunct="1">
                        <a:spcBef>
                          <a:spcPts val="0"/>
                        </a:spcBef>
                        <a:spcAft>
                          <a:spcPts val="0"/>
                        </a:spcAft>
                      </a:pPr>
                      <a:r>
                        <a:rPr lang="en-GB" sz="1800" kern="1200">
                          <a:solidFill>
                            <a:srgbClr val="000000"/>
                          </a:solidFill>
                          <a:effectLst/>
                        </a:rPr>
                        <a:t>Public Law</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0.81</a:t>
                      </a:r>
                      <a:endParaRPr lang="en-GB">
                        <a:effectLst/>
                      </a:endParaRPr>
                    </a:p>
                  </a:txBody>
                  <a:tcPr marL="0" marR="0" marT="0" marB="0" anchor="ctr"/>
                </a:tc>
                <a:extLst>
                  <a:ext uri="{0D108BD9-81ED-4DB2-BD59-A6C34878D82A}">
                    <a16:rowId xmlns:a16="http://schemas.microsoft.com/office/drawing/2014/main" val="4113058088"/>
                  </a:ext>
                </a:extLst>
              </a:tr>
              <a:tr h="579247">
                <a:tc>
                  <a:txBody>
                    <a:bodyPr/>
                    <a:lstStyle/>
                    <a:p>
                      <a:pPr marL="0" algn="l" rtl="0" eaLnBrk="1" latinLnBrk="0" hangingPunct="1">
                        <a:spcBef>
                          <a:spcPts val="0"/>
                        </a:spcBef>
                        <a:spcAft>
                          <a:spcPts val="0"/>
                        </a:spcAft>
                      </a:pPr>
                      <a:r>
                        <a:rPr lang="en-GB" sz="1800" kern="1200">
                          <a:solidFill>
                            <a:srgbClr val="000000"/>
                          </a:solidFill>
                          <a:effectLst/>
                        </a:rPr>
                        <a:t>Criminal Law</a:t>
                      </a:r>
                      <a:endParaRPr lang="en-GB">
                        <a:effectLst/>
                      </a:endParaRPr>
                    </a:p>
                  </a:txBody>
                  <a:tcPr marL="0" marR="0" marT="0" marB="0" anchor="ctr"/>
                </a:tc>
                <a:tc>
                  <a:txBody>
                    <a:bodyPr/>
                    <a:lstStyle/>
                    <a:p>
                      <a:pPr marL="0" algn="l" rtl="0" eaLnBrk="1"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2.50</a:t>
                      </a:r>
                      <a:endParaRPr lang="en-GB">
                        <a:effectLst/>
                      </a:endParaRPr>
                    </a:p>
                  </a:txBody>
                  <a:tcPr marL="0" marR="0" marT="0" marB="0" anchor="ctr"/>
                </a:tc>
                <a:extLst>
                  <a:ext uri="{0D108BD9-81ED-4DB2-BD59-A6C34878D82A}">
                    <a16:rowId xmlns:a16="http://schemas.microsoft.com/office/drawing/2014/main" val="2680004267"/>
                  </a:ext>
                </a:extLst>
              </a:tr>
              <a:tr h="579247">
                <a:tc>
                  <a:txBody>
                    <a:bodyPr/>
                    <a:lstStyle/>
                    <a:p>
                      <a:pPr marL="0" algn="l" rtl="0" eaLnBrk="1" latinLnBrk="0" hangingPunct="1">
                        <a:spcBef>
                          <a:spcPts val="0"/>
                        </a:spcBef>
                        <a:spcAft>
                          <a:spcPts val="0"/>
                        </a:spcAft>
                      </a:pPr>
                      <a:r>
                        <a:rPr lang="en-GB" sz="1800" kern="1200">
                          <a:solidFill>
                            <a:srgbClr val="000000"/>
                          </a:solidFill>
                          <a:effectLst/>
                        </a:rPr>
                        <a:t>Personal and Professional Development</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Humanities and Social Science</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4.00</a:t>
                      </a:r>
                      <a:endParaRPr lang="en-GB">
                        <a:effectLst/>
                      </a:endParaRPr>
                    </a:p>
                  </a:txBody>
                  <a:tcPr marL="0" marR="0" marT="0" marB="0" anchor="ctr"/>
                </a:tc>
                <a:extLst>
                  <a:ext uri="{0D108BD9-81ED-4DB2-BD59-A6C34878D82A}">
                    <a16:rowId xmlns:a16="http://schemas.microsoft.com/office/drawing/2014/main" val="2731132580"/>
                  </a:ext>
                </a:extLst>
              </a:tr>
              <a:tr h="579247">
                <a:tc>
                  <a:txBody>
                    <a:bodyPr/>
                    <a:lstStyle/>
                    <a:p>
                      <a:pPr marL="0" algn="l" rtl="0" eaLnBrk="1" latinLnBrk="0" hangingPunct="1">
                        <a:spcBef>
                          <a:spcPts val="0"/>
                        </a:spcBef>
                        <a:spcAft>
                          <a:spcPts val="0"/>
                        </a:spcAft>
                      </a:pPr>
                      <a:r>
                        <a:rPr lang="en-GB" sz="1800" kern="1200">
                          <a:solidFill>
                            <a:srgbClr val="000000"/>
                          </a:solidFill>
                          <a:effectLst/>
                        </a:rPr>
                        <a:t>Geomorphology: Ice Sea and Air</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Science and Engineering</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4.33</a:t>
                      </a:r>
                      <a:endParaRPr lang="en-GB">
                        <a:effectLst/>
                      </a:endParaRPr>
                    </a:p>
                  </a:txBody>
                  <a:tcPr marL="0" marR="0" marT="0" marB="0" anchor="ctr"/>
                </a:tc>
                <a:extLst>
                  <a:ext uri="{0D108BD9-81ED-4DB2-BD59-A6C34878D82A}">
                    <a16:rowId xmlns:a16="http://schemas.microsoft.com/office/drawing/2014/main" val="1542857521"/>
                  </a:ext>
                </a:extLst>
              </a:tr>
              <a:tr h="579247">
                <a:tc>
                  <a:txBody>
                    <a:bodyPr/>
                    <a:lstStyle/>
                    <a:p>
                      <a:pPr marL="0" algn="l" rtl="0" eaLnBrk="1" latinLnBrk="0" hangingPunct="1">
                        <a:spcBef>
                          <a:spcPts val="0"/>
                        </a:spcBef>
                        <a:spcAft>
                          <a:spcPts val="0"/>
                        </a:spcAft>
                      </a:pPr>
                      <a:r>
                        <a:rPr lang="en-GB" sz="1800" kern="1200">
                          <a:solidFill>
                            <a:srgbClr val="000000"/>
                          </a:solidFill>
                          <a:effectLst/>
                        </a:rPr>
                        <a:t>Cell Signalling in Health and Disease</a:t>
                      </a:r>
                      <a:endParaRPr lang="en-GB">
                        <a:effectLst/>
                      </a:endParaRPr>
                    </a:p>
                  </a:txBody>
                  <a:tcPr marL="0" marR="0" marT="0" marB="0" anchor="ctr"/>
                </a:tc>
                <a:tc>
                  <a:txBody>
                    <a:bodyPr/>
                    <a:lstStyle/>
                    <a:p>
                      <a:pPr marL="0" marR="0" indent="0" algn="l" rtl="0" eaLnBrk="1" fontAlgn="auto" latinLnBrk="0" hangingPunct="1">
                        <a:spcBef>
                          <a:spcPts val="0"/>
                        </a:spcBef>
                        <a:spcAft>
                          <a:spcPts val="0"/>
                        </a:spcAft>
                      </a:pPr>
                      <a:r>
                        <a:rPr lang="en-GB" sz="1800" kern="1200">
                          <a:solidFill>
                            <a:srgbClr val="000000"/>
                          </a:solidFill>
                          <a:effectLst/>
                        </a:rPr>
                        <a:t>Health and Life Sciences</a:t>
                      </a:r>
                      <a:endParaRPr lang="en-GB">
                        <a:effectLst/>
                      </a:endParaRPr>
                    </a:p>
                  </a:txBody>
                  <a:tcPr marL="0" marR="0" marT="0" marB="0" anchor="ctr"/>
                </a:tc>
                <a:tc>
                  <a:txBody>
                    <a:bodyPr/>
                    <a:lstStyle/>
                    <a:p>
                      <a:pPr marL="0" algn="ctr" rtl="0" eaLnBrk="1" latinLnBrk="0" hangingPunct="1">
                        <a:spcBef>
                          <a:spcPts val="0"/>
                        </a:spcBef>
                        <a:spcAft>
                          <a:spcPts val="0"/>
                        </a:spcAft>
                      </a:pPr>
                      <a:r>
                        <a:rPr lang="en-GB" sz="1800" kern="1200">
                          <a:solidFill>
                            <a:srgbClr val="000000"/>
                          </a:solidFill>
                          <a:effectLst/>
                        </a:rPr>
                        <a:t>4.56</a:t>
                      </a:r>
                      <a:endParaRPr lang="en-GB">
                        <a:effectLst/>
                      </a:endParaRPr>
                    </a:p>
                  </a:txBody>
                  <a:tcPr marL="0" marR="0" marT="0" marB="0" anchor="ctr"/>
                </a:tc>
                <a:extLst>
                  <a:ext uri="{0D108BD9-81ED-4DB2-BD59-A6C34878D82A}">
                    <a16:rowId xmlns:a16="http://schemas.microsoft.com/office/drawing/2014/main" val="2471317101"/>
                  </a:ext>
                </a:extLst>
              </a:tr>
            </a:tbl>
          </a:graphicData>
        </a:graphic>
      </p:graphicFrame>
    </p:spTree>
    <p:extLst>
      <p:ext uri="{BB962C8B-B14F-4D97-AF65-F5344CB8AC3E}">
        <p14:creationId xmlns:p14="http://schemas.microsoft.com/office/powerpoint/2010/main" val="1551503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DC84-35B2-BC20-598F-8FCB762CDBCA}"/>
              </a:ext>
            </a:extLst>
          </p:cNvPr>
          <p:cNvSpPr>
            <a:spLocks noGrp="1"/>
          </p:cNvSpPr>
          <p:nvPr>
            <p:ph type="title"/>
          </p:nvPr>
        </p:nvSpPr>
        <p:spPr/>
        <p:txBody>
          <a:bodyPr/>
          <a:lstStyle/>
          <a:p>
            <a:r>
              <a:rPr lang="en-US">
                <a:latin typeface="Arial"/>
                <a:cs typeface="Arial"/>
              </a:rPr>
              <a:t>Free text: </a:t>
            </a:r>
            <a:r>
              <a:rPr lang="en-US" err="1">
                <a:latin typeface="Arial"/>
                <a:cs typeface="Arial"/>
              </a:rPr>
              <a:t>Decolonisation</a:t>
            </a:r>
            <a:endParaRPr lang="en-US" err="1"/>
          </a:p>
        </p:txBody>
      </p:sp>
      <p:sp>
        <p:nvSpPr>
          <p:cNvPr id="3" name="Content Placeholder 2">
            <a:extLst>
              <a:ext uri="{FF2B5EF4-FFF2-40B4-BE49-F238E27FC236}">
                <a16:creationId xmlns:a16="http://schemas.microsoft.com/office/drawing/2014/main" id="{14EA2EBD-EBF0-CD9C-3368-F1EBBB3174B7}"/>
              </a:ext>
            </a:extLst>
          </p:cNvPr>
          <p:cNvSpPr>
            <a:spLocks noGrp="1"/>
          </p:cNvSpPr>
          <p:nvPr>
            <p:ph idx="1"/>
          </p:nvPr>
        </p:nvSpPr>
        <p:spPr/>
        <p:txBody>
          <a:bodyPr vert="horz" lIns="91440" tIns="45720" rIns="91440" bIns="45720" rtlCol="0" anchor="t">
            <a:normAutofit fontScale="92500" lnSpcReduction="10000"/>
          </a:bodyPr>
          <a:lstStyle/>
          <a:p>
            <a:pPr>
              <a:buFont typeface="Calibri" panose="020B0604020202020204" pitchFamily="34" charset="0"/>
              <a:buChar char="-"/>
            </a:pPr>
            <a:r>
              <a:rPr lang="en-US" sz="1100">
                <a:latin typeface="Segoe UI"/>
                <a:cs typeface="Segoe UI"/>
              </a:rPr>
              <a:t>"Both the lecturer and me (student rep) had reached out to each other on the teaching, we had a discussion on this and learnt that teachers have little time and ideas to create more stimulating lecturers. As part of the enhancement project, we planned to "take over" a tutorial session to challenge this status quo, we would love to work with SOS-UK and Liverpool Sustainability Guild to create this."</a:t>
            </a:r>
            <a:endParaRPr lang="en-US" sz="4300"/>
          </a:p>
          <a:p>
            <a:pPr>
              <a:buFont typeface="Calibri" panose="020B0604020202020204" pitchFamily="34" charset="0"/>
              <a:buChar char="-"/>
            </a:pPr>
            <a:endParaRPr lang="en-US" sz="1100">
              <a:latin typeface="Segoe UI"/>
              <a:cs typeface="Segoe UI"/>
            </a:endParaRPr>
          </a:p>
          <a:p>
            <a:pPr>
              <a:buFont typeface="Calibri" panose="020B0604020202020204" pitchFamily="34" charset="0"/>
              <a:buChar char="-"/>
            </a:pPr>
            <a:r>
              <a:rPr lang="en-US" sz="1100">
                <a:latin typeface="Segoe UI"/>
                <a:cs typeface="Segoe UI"/>
              </a:rPr>
              <a:t>"In this module, we learned about dubbing video game audios into regional languages , rather than focusing on the main , international languages (such as French). We were able to freely discuss the pros and cons of projects like these, and it helped us to understand the importance of sustainable development- growing your business for other reasons than profit. Students were able to draw from their personal experiences to help them to form opinions."</a:t>
            </a:r>
          </a:p>
          <a:p>
            <a:pPr>
              <a:buFont typeface="Calibri" panose="020B0604020202020204" pitchFamily="34" charset="0"/>
              <a:buChar char="-"/>
            </a:pPr>
            <a:endParaRPr lang="en-US" sz="1100">
              <a:latin typeface="Segoe UI"/>
              <a:cs typeface="Segoe UI"/>
            </a:endParaRPr>
          </a:p>
          <a:p>
            <a:pPr>
              <a:buFont typeface="Calibri" panose="020B0604020202020204" pitchFamily="34" charset="0"/>
              <a:buChar char="-"/>
            </a:pPr>
            <a:r>
              <a:rPr lang="en-US" sz="1100">
                <a:latin typeface="Segoe UI"/>
                <a:cs typeface="Segoe UI"/>
              </a:rPr>
              <a:t>"This module focused on the French influence in Louisiana, and the importance of the existence of institutions which protect this. We were able to understand some of France’s colonial past and relate our learnings to other countries with French presence. The module also enabled us to evaluate the necessity of regional dialects in wider societies"</a:t>
            </a:r>
          </a:p>
          <a:p>
            <a:pPr>
              <a:buNone/>
            </a:pPr>
            <a:endParaRPr lang="en-US" sz="1100">
              <a:latin typeface="Segoe UI"/>
              <a:cs typeface="Segoe UI"/>
            </a:endParaRPr>
          </a:p>
          <a:p>
            <a:pPr>
              <a:buFont typeface="Calibri" panose="020B0604020202020204" pitchFamily="34" charset="0"/>
              <a:buChar char="-"/>
            </a:pPr>
            <a:r>
              <a:rPr lang="en-US" sz="1100">
                <a:latin typeface="Segoe UI"/>
                <a:cs typeface="Segoe UI"/>
              </a:rPr>
              <a:t>"This module is an introduction to a completely new way of working (with databases and large datasets) for most of the students on the course so is definitely a space to challenge our previous ideas and get comfortable with the content/techniques." </a:t>
            </a:r>
            <a:endParaRPr lang="en-US" sz="4300"/>
          </a:p>
          <a:p>
            <a:pPr>
              <a:buFont typeface="Calibri" panose="020B0604020202020204" pitchFamily="34" charset="0"/>
              <a:buChar char="-"/>
            </a:pPr>
            <a:endParaRPr lang="en-US" sz="1100">
              <a:latin typeface="Segoe UI"/>
              <a:cs typeface="Segoe UI"/>
            </a:endParaRPr>
          </a:p>
          <a:p>
            <a:r>
              <a:rPr lang="en-US" sz="1100">
                <a:latin typeface="Segoe UI"/>
                <a:cs typeface="Segoe UI"/>
              </a:rPr>
              <a:t>"This module had a very large cohort (~200 students). Lectures were very much just the lecturer going through the content and students listening. This isn't necessarily bad, just explains why there aren't many/any opportunities for cross-level collaboration and chances to learn, unlearn, and challenge content."</a:t>
            </a:r>
          </a:p>
          <a:p>
            <a:pPr>
              <a:buNone/>
            </a:pPr>
            <a:br>
              <a:rPr lang="en-US"/>
            </a:br>
            <a:endParaRPr lang="en-US"/>
          </a:p>
          <a:p>
            <a:pPr marL="0" indent="0">
              <a:buNone/>
            </a:pPr>
            <a:endParaRPr lang="en-US"/>
          </a:p>
          <a:p>
            <a:pPr>
              <a:buFont typeface="Calibri" panose="020B0604020202020204" pitchFamily="34" charset="0"/>
              <a:buChar char="-"/>
            </a:pPr>
            <a:endParaRPr lang="en-US"/>
          </a:p>
        </p:txBody>
      </p:sp>
    </p:spTree>
    <p:extLst>
      <p:ext uri="{BB962C8B-B14F-4D97-AF65-F5344CB8AC3E}">
        <p14:creationId xmlns:p14="http://schemas.microsoft.com/office/powerpoint/2010/main" val="371411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0E51-CB7E-4372-54B8-C134819DFD9A}"/>
              </a:ext>
            </a:extLst>
          </p:cNvPr>
          <p:cNvSpPr>
            <a:spLocks noGrp="1"/>
          </p:cNvSpPr>
          <p:nvPr>
            <p:ph type="title"/>
          </p:nvPr>
        </p:nvSpPr>
        <p:spPr/>
        <p:txBody>
          <a:bodyPr/>
          <a:lstStyle/>
          <a:p>
            <a:r>
              <a:rPr lang="en-GB"/>
              <a:t>Curriculum Mapping Journey</a:t>
            </a:r>
          </a:p>
        </p:txBody>
      </p:sp>
      <p:sp>
        <p:nvSpPr>
          <p:cNvPr id="3" name="Content Placeholder 2">
            <a:extLst>
              <a:ext uri="{FF2B5EF4-FFF2-40B4-BE49-F238E27FC236}">
                <a16:creationId xmlns:a16="http://schemas.microsoft.com/office/drawing/2014/main" id="{E51DFA55-BDA2-1CB5-7BD5-D8448BB1C6FF}"/>
              </a:ext>
            </a:extLst>
          </p:cNvPr>
          <p:cNvSpPr>
            <a:spLocks noGrp="1"/>
          </p:cNvSpPr>
          <p:nvPr>
            <p:ph idx="1"/>
          </p:nvPr>
        </p:nvSpPr>
        <p:spPr/>
        <p:txBody>
          <a:bodyPr vert="horz" lIns="91440" tIns="45720" rIns="91440" bIns="45720" rtlCol="0" anchor="t">
            <a:normAutofit/>
          </a:bodyPr>
          <a:lstStyle/>
          <a:p>
            <a:r>
              <a:rPr lang="en-GB"/>
              <a:t>Collaboration with SOS-UK </a:t>
            </a:r>
          </a:p>
          <a:p>
            <a:r>
              <a:rPr lang="en-GB"/>
              <a:t>Student volunteers map their modules for inclusion of UN’s SDGs </a:t>
            </a:r>
          </a:p>
          <a:p>
            <a:r>
              <a:rPr lang="en-GB"/>
              <a:t>Move from mapping module descriptions to weekly auditing </a:t>
            </a:r>
          </a:p>
          <a:p>
            <a:r>
              <a:rPr lang="en-GB"/>
              <a:t>Clear home for Lina's (23/24 Officer) work </a:t>
            </a:r>
          </a:p>
        </p:txBody>
      </p:sp>
    </p:spTree>
    <p:extLst>
      <p:ext uri="{BB962C8B-B14F-4D97-AF65-F5344CB8AC3E}">
        <p14:creationId xmlns:p14="http://schemas.microsoft.com/office/powerpoint/2010/main" val="271651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CFB2B-BB00-6192-DB50-2AD788B93C80}"/>
              </a:ext>
            </a:extLst>
          </p:cNvPr>
          <p:cNvSpPr>
            <a:spLocks noGrp="1"/>
          </p:cNvSpPr>
          <p:nvPr>
            <p:ph type="title"/>
          </p:nvPr>
        </p:nvSpPr>
        <p:spPr/>
        <p:txBody>
          <a:bodyPr/>
          <a:lstStyle/>
          <a:p>
            <a:r>
              <a:rPr lang="en-US">
                <a:latin typeface="Arial"/>
                <a:cs typeface="Arial"/>
              </a:rPr>
              <a:t>Project 24/25</a:t>
            </a:r>
            <a:endParaRPr lang="en-US"/>
          </a:p>
        </p:txBody>
      </p:sp>
      <p:sp>
        <p:nvSpPr>
          <p:cNvPr id="3" name="Content Placeholder 2">
            <a:extLst>
              <a:ext uri="{FF2B5EF4-FFF2-40B4-BE49-F238E27FC236}">
                <a16:creationId xmlns:a16="http://schemas.microsoft.com/office/drawing/2014/main" id="{95E8230D-9AE9-9619-F0F5-CC5504E039A4}"/>
              </a:ext>
            </a:extLst>
          </p:cNvPr>
          <p:cNvSpPr>
            <a:spLocks noGrp="1"/>
          </p:cNvSpPr>
          <p:nvPr>
            <p:ph idx="1"/>
          </p:nvPr>
        </p:nvSpPr>
        <p:spPr/>
        <p:txBody>
          <a:bodyPr vert="horz" lIns="91440" tIns="45720" rIns="91440" bIns="45720" rtlCol="0" anchor="t">
            <a:normAutofit fontScale="85000" lnSpcReduction="10000"/>
          </a:bodyPr>
          <a:lstStyle/>
          <a:p>
            <a:pPr marL="0" indent="0">
              <a:spcBef>
                <a:spcPts val="0"/>
              </a:spcBef>
              <a:buNone/>
            </a:pPr>
            <a:endParaRPr lang="en-GB" sz="1200">
              <a:solidFill>
                <a:srgbClr val="000000"/>
              </a:solidFill>
              <a:latin typeface="Calibri"/>
              <a:ea typeface="Calibri"/>
              <a:cs typeface="Calibri"/>
            </a:endParaRPr>
          </a:p>
          <a:p>
            <a:pPr marL="285750" indent="-285750">
              <a:spcBef>
                <a:spcPts val="0"/>
              </a:spcBef>
              <a:buChar char="-"/>
            </a:pPr>
            <a:r>
              <a:rPr lang="en-GB">
                <a:ea typeface="+mn-lt"/>
                <a:cs typeface="+mn-lt"/>
              </a:rPr>
              <a:t>Meet with the University’s Sustainability Team, CIE and University colleagues with expertise in decolonisation (&amp; new Guild Officers) to discuss the project going forward and the plan for the following academic year. </a:t>
            </a:r>
            <a:endParaRPr lang="en-US">
              <a:ea typeface="+mn-lt"/>
              <a:cs typeface="+mn-lt"/>
            </a:endParaRPr>
          </a:p>
          <a:p>
            <a:pPr marL="285750" indent="-285750">
              <a:spcBef>
                <a:spcPts val="0"/>
              </a:spcBef>
              <a:buChar char="-"/>
            </a:pPr>
            <a:r>
              <a:rPr lang="en-GB">
                <a:ea typeface="+mn-lt"/>
                <a:cs typeface="+mn-lt"/>
              </a:rPr>
              <a:t>Decolonisation now embedded in the curriculum mapping project &amp; will continue</a:t>
            </a:r>
            <a:endParaRPr lang="en-US">
              <a:ea typeface="+mn-lt"/>
              <a:cs typeface="+mn-lt"/>
            </a:endParaRPr>
          </a:p>
          <a:p>
            <a:pPr marL="285750" indent="-285750">
              <a:spcBef>
                <a:spcPts val="0"/>
              </a:spcBef>
              <a:buChar char="-"/>
            </a:pPr>
            <a:r>
              <a:rPr lang="en-GB">
                <a:ea typeface="+mn-lt"/>
                <a:cs typeface="+mn-lt"/>
              </a:rPr>
              <a:t>New SRO to continue the work </a:t>
            </a:r>
            <a:endParaRPr lang="en-US">
              <a:ea typeface="+mn-lt"/>
              <a:cs typeface="+mn-lt"/>
            </a:endParaRPr>
          </a:p>
          <a:p>
            <a:pPr marL="285750" indent="-285750">
              <a:spcBef>
                <a:spcPts val="0"/>
              </a:spcBef>
              <a:buChar char="-"/>
            </a:pPr>
            <a:r>
              <a:rPr lang="en-GB">
                <a:ea typeface="+mn-lt"/>
                <a:cs typeface="+mn-lt"/>
              </a:rPr>
              <a:t>Curriculum Review/Responsible Futures </a:t>
            </a:r>
            <a:endParaRPr lang="en-US">
              <a:ea typeface="+mn-lt"/>
              <a:cs typeface="+mn-lt"/>
            </a:endParaRPr>
          </a:p>
          <a:p>
            <a:pPr marL="285750" indent="-285750">
              <a:spcBef>
                <a:spcPts val="0"/>
              </a:spcBef>
              <a:buChar char="-"/>
            </a:pPr>
            <a:r>
              <a:rPr lang="en-GB">
                <a:ea typeface="+mn-lt"/>
                <a:cs typeface="+mn-lt"/>
              </a:rPr>
              <a:t>Ownership of results &amp; impact from the Uni </a:t>
            </a:r>
            <a:endParaRPr lang="en-US">
              <a:ea typeface="+mn-lt"/>
              <a:cs typeface="+mn-lt"/>
            </a:endParaRPr>
          </a:p>
          <a:p>
            <a:pPr marL="285750" indent="-285750">
              <a:spcBef>
                <a:spcPts val="0"/>
              </a:spcBef>
              <a:buChar char="-"/>
            </a:pPr>
            <a:r>
              <a:rPr lang="en-GB">
                <a:ea typeface="+mn-lt"/>
                <a:cs typeface="+mn-lt"/>
              </a:rPr>
              <a:t>Starting project in Semester 1, rather than Semester 2</a:t>
            </a:r>
            <a:endParaRPr lang="en-US">
              <a:ea typeface="+mn-lt"/>
              <a:cs typeface="+mn-lt"/>
            </a:endParaRPr>
          </a:p>
          <a:p>
            <a:pPr marL="171450" indent="-171450">
              <a:spcBef>
                <a:spcPts val="0"/>
              </a:spcBef>
              <a:buChar char="-"/>
            </a:pPr>
            <a:endParaRPr lang="en-GB" sz="1200">
              <a:solidFill>
                <a:srgbClr val="444444"/>
              </a:solidFill>
              <a:latin typeface="Calibri"/>
              <a:ea typeface="Calibri"/>
              <a:cs typeface="Calibri"/>
            </a:endParaRPr>
          </a:p>
          <a:p>
            <a:endParaRPr lang="en-US"/>
          </a:p>
        </p:txBody>
      </p:sp>
    </p:spTree>
    <p:extLst>
      <p:ext uri="{BB962C8B-B14F-4D97-AF65-F5344CB8AC3E}">
        <p14:creationId xmlns:p14="http://schemas.microsoft.com/office/powerpoint/2010/main" val="844467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4A04-A7F6-4C87-1880-CB30BB30B8F6}"/>
              </a:ext>
            </a:extLst>
          </p:cNvPr>
          <p:cNvSpPr>
            <a:spLocks noGrp="1"/>
          </p:cNvSpPr>
          <p:nvPr>
            <p:ph type="title"/>
          </p:nvPr>
        </p:nvSpPr>
        <p:spPr/>
        <p:txBody>
          <a:bodyPr/>
          <a:lstStyle/>
          <a:p>
            <a:r>
              <a:rPr lang="en-GB"/>
              <a:t>Any questions? </a:t>
            </a:r>
          </a:p>
        </p:txBody>
      </p:sp>
      <p:sp>
        <p:nvSpPr>
          <p:cNvPr id="3" name="Content Placeholder 2">
            <a:extLst>
              <a:ext uri="{FF2B5EF4-FFF2-40B4-BE49-F238E27FC236}">
                <a16:creationId xmlns:a16="http://schemas.microsoft.com/office/drawing/2014/main" id="{0E975ADB-500B-4B60-F72B-FE76756110EB}"/>
              </a:ext>
            </a:extLst>
          </p:cNvPr>
          <p:cNvSpPr>
            <a:spLocks noGrp="1"/>
          </p:cNvSpPr>
          <p:nvPr>
            <p:ph idx="1"/>
          </p:nvPr>
        </p:nvSpPr>
        <p:spPr>
          <a:xfrm>
            <a:off x="457200" y="2821400"/>
            <a:ext cx="8229600" cy="2825408"/>
          </a:xfrm>
        </p:spPr>
        <p:txBody>
          <a:bodyPr vert="horz" lIns="91440" tIns="45720" rIns="91440" bIns="45720" rtlCol="0" anchor="t">
            <a:normAutofit/>
          </a:bodyPr>
          <a:lstStyle/>
          <a:p>
            <a:pPr>
              <a:buFontTx/>
              <a:buChar char="-"/>
            </a:pPr>
            <a:r>
              <a:rPr lang="en-GB"/>
              <a:t>Lizzie (Democracy &amp; Campaigns Manager): </a:t>
            </a:r>
            <a:r>
              <a:rPr lang="en-GB">
                <a:hlinkClick r:id="rId2">
                  <a:extLst>
                    <a:ext uri="{A12FA001-AC4F-418D-AE19-62706E023703}">
                      <ahyp:hlinkClr xmlns:ahyp="http://schemas.microsoft.com/office/drawing/2018/hyperlinkcolor" val="tx"/>
                    </a:ext>
                  </a:extLst>
                </a:hlinkClick>
              </a:rPr>
              <a:t>e.rodulson@liverpool.ac.uk</a:t>
            </a:r>
            <a:br>
              <a:rPr lang="en-GB"/>
            </a:br>
            <a:endParaRPr lang="en-GB"/>
          </a:p>
          <a:p>
            <a:pPr>
              <a:buFontTx/>
              <a:buChar char="-"/>
            </a:pPr>
            <a:r>
              <a:rPr lang="en-GB"/>
              <a:t>Ruth (Deputy Director of Membership Services): </a:t>
            </a:r>
            <a:r>
              <a:rPr lang="en-GB">
                <a:hlinkClick r:id="rId3">
                  <a:extLst>
                    <a:ext uri="{A12FA001-AC4F-418D-AE19-62706E023703}">
                      <ahyp:hlinkClr xmlns:ahyp="http://schemas.microsoft.com/office/drawing/2018/hyperlinkcolor" val="tx"/>
                    </a:ext>
                  </a:extLst>
                </a:hlinkClick>
              </a:rPr>
              <a:t>r.dalton@liverpool.ac.uk</a:t>
            </a:r>
            <a:endParaRPr lang="en-GB"/>
          </a:p>
          <a:p>
            <a:pPr>
              <a:buFontTx/>
              <a:buChar char="-"/>
            </a:pPr>
            <a:endParaRPr lang="en-GB"/>
          </a:p>
        </p:txBody>
      </p:sp>
    </p:spTree>
    <p:extLst>
      <p:ext uri="{BB962C8B-B14F-4D97-AF65-F5344CB8AC3E}">
        <p14:creationId xmlns:p14="http://schemas.microsoft.com/office/powerpoint/2010/main" val="4206612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5CC4-49A9-C7C2-CF66-FFF7B5EEB975}"/>
              </a:ext>
            </a:extLst>
          </p:cNvPr>
          <p:cNvSpPr>
            <a:spLocks noGrp="1"/>
          </p:cNvSpPr>
          <p:nvPr>
            <p:ph type="title"/>
          </p:nvPr>
        </p:nvSpPr>
        <p:spPr/>
        <p:txBody>
          <a:bodyPr/>
          <a:lstStyle/>
          <a:p>
            <a:r>
              <a:rPr lang="en-GB"/>
              <a:t>Decolonisation</a:t>
            </a:r>
          </a:p>
        </p:txBody>
      </p:sp>
      <p:sp>
        <p:nvSpPr>
          <p:cNvPr id="3" name="Content Placeholder 2">
            <a:extLst>
              <a:ext uri="{FF2B5EF4-FFF2-40B4-BE49-F238E27FC236}">
                <a16:creationId xmlns:a16="http://schemas.microsoft.com/office/drawing/2014/main" id="{45A23363-A359-F8C5-C910-3DDBBCED13FA}"/>
              </a:ext>
            </a:extLst>
          </p:cNvPr>
          <p:cNvSpPr>
            <a:spLocks noGrp="1"/>
          </p:cNvSpPr>
          <p:nvPr>
            <p:ph idx="1"/>
          </p:nvPr>
        </p:nvSpPr>
        <p:spPr/>
        <p:txBody>
          <a:bodyPr vert="horz" lIns="91440" tIns="45720" rIns="91440" bIns="45720" rtlCol="0" anchor="t">
            <a:normAutofit/>
          </a:bodyPr>
          <a:lstStyle/>
          <a:p>
            <a:pPr marL="0" indent="0">
              <a:buNone/>
            </a:pPr>
            <a:r>
              <a:rPr lang="en-GB"/>
              <a:t>What did we want to achieve?</a:t>
            </a:r>
            <a:br>
              <a:rPr lang="en-GB"/>
            </a:br>
            <a:endParaRPr lang="en-GB"/>
          </a:p>
          <a:p>
            <a:r>
              <a:rPr lang="en-GB"/>
              <a:t>Provide information to the University on the extent to which decolonisation is currently embedded into a sample of the curriculum</a:t>
            </a:r>
          </a:p>
          <a:p>
            <a:r>
              <a:rPr lang="en-GB"/>
              <a:t>Support students in creating a decolonisation criteria to support their wider academic experience within the curriculum and beyond</a:t>
            </a:r>
          </a:p>
          <a:p>
            <a:endParaRPr lang="en-GB"/>
          </a:p>
          <a:p>
            <a:endParaRPr lang="en-GB"/>
          </a:p>
          <a:p>
            <a:endParaRPr lang="en-GB"/>
          </a:p>
        </p:txBody>
      </p:sp>
    </p:spTree>
    <p:extLst>
      <p:ext uri="{BB962C8B-B14F-4D97-AF65-F5344CB8AC3E}">
        <p14:creationId xmlns:p14="http://schemas.microsoft.com/office/powerpoint/2010/main" val="153562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9A7C3-4A6A-A416-11BB-4F43B91DEBED}"/>
              </a:ext>
            </a:extLst>
          </p:cNvPr>
          <p:cNvSpPr>
            <a:spLocks noGrp="1"/>
          </p:cNvSpPr>
          <p:nvPr>
            <p:ph type="title"/>
          </p:nvPr>
        </p:nvSpPr>
        <p:spPr/>
        <p:txBody>
          <a:bodyPr/>
          <a:lstStyle/>
          <a:p>
            <a:r>
              <a:rPr lang="en-GB"/>
              <a:t>Aims of the project</a:t>
            </a:r>
          </a:p>
        </p:txBody>
      </p:sp>
      <p:sp>
        <p:nvSpPr>
          <p:cNvPr id="3" name="Content Placeholder 2">
            <a:extLst>
              <a:ext uri="{FF2B5EF4-FFF2-40B4-BE49-F238E27FC236}">
                <a16:creationId xmlns:a16="http://schemas.microsoft.com/office/drawing/2014/main" id="{1C17140C-EACC-D44A-7E49-50A3E32B08F2}"/>
              </a:ext>
            </a:extLst>
          </p:cNvPr>
          <p:cNvSpPr>
            <a:spLocks noGrp="1"/>
          </p:cNvSpPr>
          <p:nvPr>
            <p:ph idx="1"/>
          </p:nvPr>
        </p:nvSpPr>
        <p:spPr/>
        <p:txBody>
          <a:bodyPr>
            <a:normAutofit fontScale="92500" lnSpcReduction="10000"/>
          </a:bodyPr>
          <a:lstStyle/>
          <a:p>
            <a:pPr marL="342900" lvl="0" indent="-342900">
              <a:lnSpc>
                <a:spcPct val="107000"/>
              </a:lnSpc>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Calibri" panose="020F0502020204030204" pitchFamily="34" charset="0"/>
              </a:rPr>
              <a:t>Provide information to the University on the extent to which the SDGs are currently embedded into a sample of curricula.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a:effectLst/>
                <a:latin typeface="Calibri" panose="020F0502020204030204" pitchFamily="34" charset="0"/>
                <a:ea typeface="Times New Roman" panose="02020603050405020304" pitchFamily="18" charset="0"/>
                <a:cs typeface="Times New Roman" panose="02020603050405020304" pitchFamily="18" charset="0"/>
              </a:rPr>
              <a:t>Map the curriculum in depth across a range of modules by encouraging student volunteers to map their teaching on a weekly basis.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Calibri" panose="020F0502020204030204" pitchFamily="34" charset="0"/>
              </a:rPr>
              <a:t>Identify areas of best practice which can then be published as case studies.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Calibri" panose="020F0502020204030204" pitchFamily="34" charset="0"/>
              </a:rPr>
              <a:t>Inform module leaders and module approval boards of the potential to</a:t>
            </a:r>
            <a:r>
              <a:rPr lang="en-GB" sz="180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800">
                <a:effectLst/>
                <a:latin typeface="Calibri" panose="020F0502020204030204" pitchFamily="34" charset="0"/>
                <a:ea typeface="Calibri" panose="020F0502020204030204" pitchFamily="34" charset="0"/>
                <a:cs typeface="Calibri" panose="020F0502020204030204" pitchFamily="34" charset="0"/>
              </a:rPr>
              <a:t>embed the SDGs into their delivery plans, with the aim of enhancing relevance to current issues arising from social, environmental, and economic sustainability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Calibri" panose="020F0502020204030204" pitchFamily="34" charset="0"/>
              </a:rPr>
              <a:t>Provide an opportunity for students to take a lead on influencing the change in their curriculum and pushing the University to take a more impactful approach to sustainability in Higher Education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Calibri" panose="020F0502020204030204" pitchFamily="34" charset="0"/>
              </a:rPr>
              <a:t>Provide an opportunity for students to participate in SOS-UK Curriculum Mapping Training that will allow them to develop auditing, critical evaluation and analysing skills that will further their knowledge in SDGs.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48712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F55F-1B95-1568-0FE4-366B017AEC1D}"/>
              </a:ext>
            </a:extLst>
          </p:cNvPr>
          <p:cNvSpPr>
            <a:spLocks noGrp="1"/>
          </p:cNvSpPr>
          <p:nvPr>
            <p:ph type="title"/>
          </p:nvPr>
        </p:nvSpPr>
        <p:spPr/>
        <p:txBody>
          <a:bodyPr/>
          <a:lstStyle/>
          <a:p>
            <a:r>
              <a:rPr lang="en-GB"/>
              <a:t>Criteria for Sustainability</a:t>
            </a:r>
          </a:p>
        </p:txBody>
      </p:sp>
      <p:sp>
        <p:nvSpPr>
          <p:cNvPr id="3" name="Content Placeholder 2">
            <a:extLst>
              <a:ext uri="{FF2B5EF4-FFF2-40B4-BE49-F238E27FC236}">
                <a16:creationId xmlns:a16="http://schemas.microsoft.com/office/drawing/2014/main" id="{E7E4051D-9E3D-58E0-FF6F-15B256AADBC7}"/>
              </a:ext>
            </a:extLst>
          </p:cNvPr>
          <p:cNvSpPr>
            <a:spLocks noGrp="1"/>
          </p:cNvSpPr>
          <p:nvPr>
            <p:ph idx="1"/>
          </p:nvPr>
        </p:nvSpPr>
        <p:spPr/>
        <p:txBody>
          <a:bodyPr vert="horz" lIns="91440" tIns="45720" rIns="91440" bIns="45720" rtlCol="0" anchor="t">
            <a:normAutofit/>
          </a:bodyPr>
          <a:lstStyle/>
          <a:p>
            <a:r>
              <a:rPr lang="en-GB"/>
              <a:t>Sustainability = SDGs + wider aspects and methods of learning (e.g. ethics and values, critical thinking, challenging business as usual)</a:t>
            </a:r>
          </a:p>
        </p:txBody>
      </p:sp>
    </p:spTree>
    <p:extLst>
      <p:ext uri="{BB962C8B-B14F-4D97-AF65-F5344CB8AC3E}">
        <p14:creationId xmlns:p14="http://schemas.microsoft.com/office/powerpoint/2010/main" val="129247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787F2-B7AE-AE93-C2B0-9EEE733B62C5}"/>
              </a:ext>
            </a:extLst>
          </p:cNvPr>
          <p:cNvSpPr>
            <a:spLocks noGrp="1"/>
          </p:cNvSpPr>
          <p:nvPr>
            <p:ph type="title"/>
          </p:nvPr>
        </p:nvSpPr>
        <p:spPr/>
        <p:txBody>
          <a:bodyPr/>
          <a:lstStyle/>
          <a:p>
            <a:r>
              <a:rPr lang="en-GB"/>
              <a:t>Criteria for Decolonisation</a:t>
            </a:r>
          </a:p>
        </p:txBody>
      </p:sp>
      <p:sp>
        <p:nvSpPr>
          <p:cNvPr id="3" name="Content Placeholder 2">
            <a:extLst>
              <a:ext uri="{FF2B5EF4-FFF2-40B4-BE49-F238E27FC236}">
                <a16:creationId xmlns:a16="http://schemas.microsoft.com/office/drawing/2014/main" id="{281253B0-2C28-7F9D-C988-86D4020D0AB6}"/>
              </a:ext>
            </a:extLst>
          </p:cNvPr>
          <p:cNvSpPr>
            <a:spLocks noGrp="1"/>
          </p:cNvSpPr>
          <p:nvPr>
            <p:ph idx="1"/>
          </p:nvPr>
        </p:nvSpPr>
        <p:spPr/>
        <p:txBody>
          <a:bodyPr>
            <a:normAutofit lnSpcReduction="10000"/>
          </a:bodyPr>
          <a:lstStyle/>
          <a:p>
            <a:pPr marL="0" indent="0">
              <a:lnSpc>
                <a:spcPct val="110000"/>
              </a:lnSpc>
              <a:spcBef>
                <a:spcPts val="1600"/>
              </a:spcBef>
              <a:spcAft>
                <a:spcPts val="800"/>
              </a:spcAft>
              <a:buNone/>
            </a:pPr>
            <a:r>
              <a:rPr lang="en-GB" sz="1800" b="1">
                <a:effectLst/>
                <a:latin typeface="Trebuchet MS" panose="020B0603020202020204" pitchFamily="34" charset="0"/>
                <a:ea typeface="Times New Roman" panose="02020603050405020304" pitchFamily="18" charset="0"/>
                <a:cs typeface="Times New Roman (Headings CS)"/>
              </a:rPr>
              <a:t>Content</a:t>
            </a: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draws on many types of knowledge, teaching styles, sources, and lived experiences from academics as well as a broad range of other informal and formal educators (I.e. community elders, community organisers) in the UK and globally. </a:t>
            </a:r>
            <a:r>
              <a:rPr lang="en-GB" sz="1800" kern="1200">
                <a:effectLst/>
                <a:latin typeface="Arial" panose="020B0604020202020204" pitchFamily="34" charset="0"/>
                <a:ea typeface="Times New Roman" panose="02020603050405020304" pitchFamily="18" charset="0"/>
                <a:cs typeface="Times New Roman" panose="02020603050405020304" pitchFamily="18" charset="0"/>
              </a:rPr>
              <a:t>​</a:t>
            </a:r>
            <a:br>
              <a:rPr lang="en-GB" sz="1800" kern="1200">
                <a:effectLst/>
                <a:latin typeface="Arial" panose="020B0604020202020204" pitchFamily="34" charset="0"/>
                <a:ea typeface="Times New Roman" panose="02020603050405020304" pitchFamily="18" charset="0"/>
                <a:cs typeface="Times New Roman" panose="02020603050405020304" pitchFamily="18" charset="0"/>
              </a:rPr>
            </a:b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explores the impact of the discipline on communities and the role of intersectionality in applying our understanding (e.g. healthcare/medicine in Black communities, artificial intelligence and colourism etc.)</a:t>
            </a:r>
            <a:r>
              <a:rPr lang="en-GB" sz="1800" kern="1200">
                <a:effectLst/>
                <a:latin typeface="Arial" panose="020B0604020202020204" pitchFamily="34" charset="0"/>
                <a:ea typeface="Times New Roman" panose="02020603050405020304" pitchFamily="18" charset="0"/>
                <a:cs typeface="Times New Roman" panose="02020603050405020304" pitchFamily="18" charset="0"/>
              </a:rPr>
              <a:t>​</a:t>
            </a:r>
            <a:br>
              <a:rPr lang="en-GB" sz="1800" kern="1200">
                <a:effectLst/>
                <a:latin typeface="Arial" panose="020B0604020202020204" pitchFamily="34" charset="0"/>
                <a:ea typeface="Times New Roman" panose="02020603050405020304" pitchFamily="18" charset="0"/>
                <a:cs typeface="Times New Roman" panose="02020603050405020304" pitchFamily="18" charset="0"/>
              </a:rPr>
            </a:b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explores how key theories, frameworks and/or models used in the discipline have been produced and exchanged. It recognises and acknowledges potential bias in the development of these theories or models and seeks to explore the historical context of the development of the discipline where relevant. </a:t>
            </a: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31052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6E723-C793-A20A-C243-3DC312EB8A68}"/>
              </a:ext>
            </a:extLst>
          </p:cNvPr>
          <p:cNvSpPr>
            <a:spLocks noGrp="1"/>
          </p:cNvSpPr>
          <p:nvPr>
            <p:ph type="title"/>
          </p:nvPr>
        </p:nvSpPr>
        <p:spPr/>
        <p:txBody>
          <a:bodyPr/>
          <a:lstStyle/>
          <a:p>
            <a:r>
              <a:rPr lang="en-GB"/>
              <a:t>Criteria for Decolonisation</a:t>
            </a:r>
          </a:p>
        </p:txBody>
      </p:sp>
      <p:sp>
        <p:nvSpPr>
          <p:cNvPr id="3" name="Content Placeholder 2">
            <a:extLst>
              <a:ext uri="{FF2B5EF4-FFF2-40B4-BE49-F238E27FC236}">
                <a16:creationId xmlns:a16="http://schemas.microsoft.com/office/drawing/2014/main" id="{282C0A3C-0370-A3F1-7D03-884D3C3D8B5F}"/>
              </a:ext>
            </a:extLst>
          </p:cNvPr>
          <p:cNvSpPr>
            <a:spLocks noGrp="1"/>
          </p:cNvSpPr>
          <p:nvPr>
            <p:ph idx="1"/>
          </p:nvPr>
        </p:nvSpPr>
        <p:spPr/>
        <p:txBody>
          <a:bodyPr/>
          <a:lstStyle/>
          <a:p>
            <a:pPr marL="0" indent="0">
              <a:lnSpc>
                <a:spcPct val="110000"/>
              </a:lnSpc>
              <a:spcBef>
                <a:spcPts val="1600"/>
              </a:spcBef>
              <a:spcAft>
                <a:spcPts val="800"/>
              </a:spcAft>
              <a:buNone/>
            </a:pPr>
            <a:r>
              <a:rPr lang="en-GB" sz="1800" b="1">
                <a:effectLst/>
                <a:latin typeface="Trebuchet MS" panose="020B0603020202020204" pitchFamily="34" charset="0"/>
                <a:ea typeface="Times New Roman" panose="02020603050405020304" pitchFamily="18" charset="0"/>
                <a:cs typeface="Times New Roman (Headings CS)"/>
              </a:rPr>
              <a:t>Skills</a:t>
            </a: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supports students to practice, value and hone empathy, care for others, creativity and communication alongside other skills deemed traditionally employable.</a:t>
            </a:r>
            <a:r>
              <a:rPr lang="en-GB" sz="1800" kern="1200">
                <a:effectLst/>
                <a:latin typeface="Arial" panose="020B0604020202020204" pitchFamily="34" charset="0"/>
                <a:ea typeface="Times New Roman" panose="02020603050405020304" pitchFamily="18" charset="0"/>
                <a:cs typeface="Times New Roman" panose="02020603050405020304" pitchFamily="18" charset="0"/>
              </a:rPr>
              <a:t>​</a:t>
            </a:r>
            <a:br>
              <a:rPr lang="en-GB" sz="1800" kern="1200">
                <a:effectLst/>
                <a:latin typeface="Arial" panose="020B0604020202020204" pitchFamily="34" charset="0"/>
                <a:ea typeface="Times New Roman" panose="02020603050405020304" pitchFamily="18" charset="0"/>
                <a:cs typeface="Times New Roman" panose="02020603050405020304" pitchFamily="18" charset="0"/>
              </a:rPr>
            </a:b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equips students to challenge the status quo, within their discipline, institution within and in real life challenges.</a:t>
            </a:r>
            <a:r>
              <a:rPr lang="en-GB" sz="1800" kern="1200">
                <a:effectLst/>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104487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CD57-C5DC-7C85-B3ED-0FC18EE5873F}"/>
              </a:ext>
            </a:extLst>
          </p:cNvPr>
          <p:cNvSpPr>
            <a:spLocks noGrp="1"/>
          </p:cNvSpPr>
          <p:nvPr>
            <p:ph type="title"/>
          </p:nvPr>
        </p:nvSpPr>
        <p:spPr/>
        <p:txBody>
          <a:bodyPr/>
          <a:lstStyle/>
          <a:p>
            <a:r>
              <a:rPr lang="en-GB"/>
              <a:t>Criteria for Decolonisation</a:t>
            </a:r>
          </a:p>
        </p:txBody>
      </p:sp>
      <p:sp>
        <p:nvSpPr>
          <p:cNvPr id="3" name="Content Placeholder 2">
            <a:extLst>
              <a:ext uri="{FF2B5EF4-FFF2-40B4-BE49-F238E27FC236}">
                <a16:creationId xmlns:a16="http://schemas.microsoft.com/office/drawing/2014/main" id="{0248C157-E9CA-1C55-52DE-5FEB6018BF3D}"/>
              </a:ext>
            </a:extLst>
          </p:cNvPr>
          <p:cNvSpPr>
            <a:spLocks noGrp="1"/>
          </p:cNvSpPr>
          <p:nvPr>
            <p:ph idx="1"/>
          </p:nvPr>
        </p:nvSpPr>
        <p:spPr/>
        <p:txBody>
          <a:bodyPr>
            <a:normAutofit fontScale="92500" lnSpcReduction="10000"/>
          </a:bodyPr>
          <a:lstStyle/>
          <a:p>
            <a:pPr marL="0" indent="0">
              <a:lnSpc>
                <a:spcPct val="110000"/>
              </a:lnSpc>
              <a:spcBef>
                <a:spcPts val="1600"/>
              </a:spcBef>
              <a:spcAft>
                <a:spcPts val="800"/>
              </a:spcAft>
              <a:buNone/>
            </a:pPr>
            <a:r>
              <a:rPr lang="en-GB" sz="1800" b="1">
                <a:effectLst/>
                <a:latin typeface="Trebuchet MS" panose="020B0603020202020204" pitchFamily="34" charset="0"/>
                <a:ea typeface="Times New Roman" panose="02020603050405020304" pitchFamily="18" charset="0"/>
                <a:cs typeface="Times New Roman (Headings CS)"/>
              </a:rPr>
              <a:t>Culture</a:t>
            </a: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sees students' lived and cultural experiences as valuable and legitimate forms of knowledge and encourages students to share their knowledges and experiences with peers and educators, in many different ways (e.g. personal reflection, presentations, storytelling etc.).</a:t>
            </a: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module supports collaboration across all levels, seeing students, educators and other stakeholders (community members, activists, PhD students etc.) as all equal co-creators in learning.</a:t>
            </a:r>
            <a:b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b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course supports both educators and students to learn, unlearn, and challenge teaching content, in a safe, transparent, and inclusive environment.</a:t>
            </a:r>
            <a:b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b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sz="1800" kern="1200">
                <a:effectLst/>
                <a:latin typeface="Trebuchet MS" panose="020B0603020202020204" pitchFamily="34" charset="0"/>
                <a:ea typeface="Times New Roman" panose="02020603050405020304" pitchFamily="18" charset="0"/>
                <a:cs typeface="Times New Roman" panose="02020603050405020304" pitchFamily="18" charset="0"/>
              </a:rPr>
              <a:t>My course encourages students to think holistically  and to feel comfortable with content as opposed to mastering, or memorising content for assessment. </a:t>
            </a:r>
            <a:endParaRPr lang="en-GB" sz="1800">
              <a:effectLst/>
              <a:latin typeface="Trebuchet MS" panose="020B0603020202020204" pitchFamily="34" charset="0"/>
              <a:ea typeface="Trebuchet MS" panose="020B060302020202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4236594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7E14-E41A-A94C-3FBF-D243A30474C7}"/>
              </a:ext>
            </a:extLst>
          </p:cNvPr>
          <p:cNvSpPr>
            <a:spLocks noGrp="1"/>
          </p:cNvSpPr>
          <p:nvPr>
            <p:ph type="title"/>
          </p:nvPr>
        </p:nvSpPr>
        <p:spPr/>
        <p:txBody>
          <a:bodyPr/>
          <a:lstStyle/>
          <a:p>
            <a:r>
              <a:rPr lang="en-GB"/>
              <a:t>Project Steps 23/24</a:t>
            </a:r>
          </a:p>
        </p:txBody>
      </p:sp>
      <p:sp>
        <p:nvSpPr>
          <p:cNvPr id="3" name="Content Placeholder 2">
            <a:extLst>
              <a:ext uri="{FF2B5EF4-FFF2-40B4-BE49-F238E27FC236}">
                <a16:creationId xmlns:a16="http://schemas.microsoft.com/office/drawing/2014/main" id="{CD8E83BA-31D7-1D3A-1E36-D27CCFBBF891}"/>
              </a:ext>
            </a:extLst>
          </p:cNvPr>
          <p:cNvSpPr>
            <a:spLocks noGrp="1"/>
          </p:cNvSpPr>
          <p:nvPr>
            <p:ph idx="1"/>
          </p:nvPr>
        </p:nvSpPr>
        <p:spPr/>
        <p:txBody>
          <a:bodyPr vert="horz" lIns="91440" tIns="45720" rIns="91440" bIns="45720" rtlCol="0" anchor="t">
            <a:normAutofit/>
          </a:bodyPr>
          <a:lstStyle/>
          <a:p>
            <a:r>
              <a:rPr lang="en-GB"/>
              <a:t>Decolonising Criteria Workshops </a:t>
            </a:r>
          </a:p>
          <a:p>
            <a:r>
              <a:rPr lang="en-GB"/>
              <a:t>Volunteer Recruitment </a:t>
            </a:r>
          </a:p>
          <a:p>
            <a:r>
              <a:rPr lang="en-GB"/>
              <a:t>Volunteer Training </a:t>
            </a:r>
          </a:p>
          <a:p>
            <a:r>
              <a:rPr lang="en-GB"/>
              <a:t>Volunteer Support</a:t>
            </a:r>
          </a:p>
          <a:p>
            <a:r>
              <a:rPr lang="en-GB"/>
              <a:t>University Support </a:t>
            </a:r>
          </a:p>
          <a:p>
            <a:r>
              <a:rPr lang="en-GB"/>
              <a:t>Mapping</a:t>
            </a:r>
          </a:p>
          <a:p>
            <a:r>
              <a:rPr lang="en-GB"/>
              <a:t>Results, analysis &amp; dissemination</a:t>
            </a:r>
          </a:p>
          <a:p>
            <a:pPr marL="0" indent="0">
              <a:buNone/>
            </a:pPr>
            <a:endParaRPr lang="en-GB"/>
          </a:p>
          <a:p>
            <a:endParaRPr lang="en-GB"/>
          </a:p>
        </p:txBody>
      </p:sp>
    </p:spTree>
    <p:extLst>
      <p:ext uri="{BB962C8B-B14F-4D97-AF65-F5344CB8AC3E}">
        <p14:creationId xmlns:p14="http://schemas.microsoft.com/office/powerpoint/2010/main" val="3946091972"/>
      </p:ext>
    </p:extLst>
  </p:cSld>
  <p:clrMapOvr>
    <a:masterClrMapping/>
  </p:clrMapOvr>
</p:sld>
</file>

<file path=ppt/theme/theme1.xml><?xml version="1.0" encoding="utf-8"?>
<a:theme xmlns:a="http://schemas.openxmlformats.org/drawingml/2006/main" name="LiverpoolGuild PowerPoint Template">
  <a:themeElements>
    <a:clrScheme name="Gre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iverpoolGuild">
      <a:majorFont>
        <a:latin typeface="Calibre Bold"/>
        <a:ea typeface=""/>
        <a:cs typeface=""/>
      </a:majorFont>
      <a:minorFont>
        <a:latin typeface="Calibre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EB47DF6A2E80458617139DCB31904B" ma:contentTypeVersion="10" ma:contentTypeDescription="Create a new document." ma:contentTypeScope="" ma:versionID="721cf7e12242acd314578671aec3e1ee">
  <xsd:schema xmlns:xsd="http://www.w3.org/2001/XMLSchema" xmlns:xs="http://www.w3.org/2001/XMLSchema" xmlns:p="http://schemas.microsoft.com/office/2006/metadata/properties" xmlns:ns2="bb2e6d0c-ee69-42dd-bf20-022007a6fcf5" xmlns:ns3="07e60bad-5275-4c71-8da1-d50b6585844a" targetNamespace="http://schemas.microsoft.com/office/2006/metadata/properties" ma:root="true" ma:fieldsID="097aac35653bde2e03f4f562e325bf43" ns2:_="" ns3:_="">
    <xsd:import namespace="bb2e6d0c-ee69-42dd-bf20-022007a6fcf5"/>
    <xsd:import namespace="07e60bad-5275-4c71-8da1-d50b6585844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e6d0c-ee69-42dd-bf20-022007a6fc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e60bad-5275-4c71-8da1-d50b658584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9C3F18-68BA-41B6-B256-0248C7887858}"/>
</file>

<file path=customXml/itemProps2.xml><?xml version="1.0" encoding="utf-8"?>
<ds:datastoreItem xmlns:ds="http://schemas.openxmlformats.org/officeDocument/2006/customXml" ds:itemID="{27FB4EB4-CFF0-4AC2-8282-64C4F4B352C3}"/>
</file>

<file path=docProps/app.xml><?xml version="1.0" encoding="utf-8"?>
<Properties xmlns="http://schemas.openxmlformats.org/officeDocument/2006/extended-properties" xmlns:vt="http://schemas.openxmlformats.org/officeDocument/2006/docPropsVTypes">
  <Template>LiverpoolGuild PowerPoint Template</Template>
  <Application>Microsoft Office PowerPoint</Application>
  <PresentationFormat>On-screen Show (4:3)</PresentationFormat>
  <Slides>21</Slides>
  <Notes>9</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LiverpoolGuild PowerPoint Template</vt:lpstr>
      <vt:lpstr>Mapping for the Future - Curriculum and Decolonisation Mapping</vt:lpstr>
      <vt:lpstr>Curriculum Mapping Journey</vt:lpstr>
      <vt:lpstr>Decolonisation</vt:lpstr>
      <vt:lpstr>Aims of the project</vt:lpstr>
      <vt:lpstr>Criteria for Sustainability</vt:lpstr>
      <vt:lpstr>Criteria for Decolonisation</vt:lpstr>
      <vt:lpstr>Criteria for Decolonisation</vt:lpstr>
      <vt:lpstr>Criteria for Decolonisation</vt:lpstr>
      <vt:lpstr>Project Steps 23/24</vt:lpstr>
      <vt:lpstr>2023/24 Statistics: Overall</vt:lpstr>
      <vt:lpstr>2023/24 Statistics: SDGs</vt:lpstr>
      <vt:lpstr>2023/24 Statistics: SDGs</vt:lpstr>
      <vt:lpstr>Free text: Sustainablity</vt:lpstr>
      <vt:lpstr>Extent of Inclusion of SDGs across all faculties </vt:lpstr>
      <vt:lpstr>Inclusion of SDGs across Faculties </vt:lpstr>
      <vt:lpstr>2023/24 Results: Decolonisation</vt:lpstr>
      <vt:lpstr>2023/24 Statistics: Decolonisation</vt:lpstr>
      <vt:lpstr>2023/24 Statistics: Decolonisation</vt:lpstr>
      <vt:lpstr>Free text: Decolonisation</vt:lpstr>
      <vt:lpstr>Project 24/25</vt:lpstr>
      <vt:lpstr>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15</cp:revision>
  <dcterms:created xsi:type="dcterms:W3CDTF">2020-01-09T16:22:12Z</dcterms:created>
  <dcterms:modified xsi:type="dcterms:W3CDTF">2024-08-08T15:40:06Z</dcterms:modified>
</cp:coreProperties>
</file>