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Poppi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slide" Target="slides/slide2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font" Target="fonts/Poppins-italic.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font" Target="fonts/Poppins-bold.fntdata"/><Relationship Id="rId5" Type="http://schemas.openxmlformats.org/officeDocument/2006/relationships/notesMaster" Target="notesMasters/notes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1.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Poppins-regular.fntdata"/><Relationship Id="rId30" Type="http://schemas.openxmlformats.org/officeDocument/2006/relationships/font" Target="fonts/Poppins-boldItalic.fntdata"/><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ad84a60a2_0_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ead84a60a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chemeClr val="dk1"/>
                </a:solidFill>
                <a:latin typeface="Poppins"/>
                <a:ea typeface="Poppins"/>
                <a:cs typeface="Poppins"/>
                <a:sym typeface="Poppins"/>
              </a:rPr>
              <a:t>Risk assessments and risk management is a pain in the neck  - nobody wants to do it. Students don’t want to do it, we spend time chasing and it’s all hard work for nothing. Then nothing goes wrong so it was all for nothing anyway! Why not get rid of them altogether and rely on people's common sense. </a:t>
            </a:r>
            <a:endParaRPr sz="1000">
              <a:solidFill>
                <a:schemeClr val="dk1"/>
              </a:solidFill>
              <a:latin typeface="Poppins"/>
              <a:ea typeface="Poppins"/>
              <a:cs typeface="Poppins"/>
              <a:sym typeface="Poppins"/>
            </a:endParaRPr>
          </a:p>
          <a:p>
            <a:pPr indent="0" lvl="0" marL="0" rtl="0" algn="l">
              <a:lnSpc>
                <a:spcPct val="115000"/>
              </a:lnSpc>
              <a:spcBef>
                <a:spcPts val="1000"/>
              </a:spcBef>
              <a:spcAft>
                <a:spcPts val="0"/>
              </a:spcAft>
              <a:buNone/>
            </a:pPr>
            <a:r>
              <a:rPr lang="en-GB" sz="1000">
                <a:solidFill>
                  <a:schemeClr val="dk1"/>
                </a:solidFill>
                <a:latin typeface="Poppins"/>
                <a:ea typeface="Poppins"/>
                <a:cs typeface="Poppins"/>
                <a:sym typeface="Poppins"/>
              </a:rPr>
              <a:t>Give a little back story to my career with risk management </a:t>
            </a:r>
            <a:endParaRPr sz="1000">
              <a:solidFill>
                <a:schemeClr val="dk1"/>
              </a:solidFill>
              <a:latin typeface="Poppins"/>
              <a:ea typeface="Poppins"/>
              <a:cs typeface="Poppins"/>
              <a:sym typeface="Poppins"/>
            </a:endParaRPr>
          </a:p>
          <a:p>
            <a:pPr indent="0" lvl="0" marL="0" rtl="0" algn="l">
              <a:lnSpc>
                <a:spcPct val="115000"/>
              </a:lnSpc>
              <a:spcBef>
                <a:spcPts val="1000"/>
              </a:spcBef>
              <a:spcAft>
                <a:spcPts val="1000"/>
              </a:spcAft>
              <a:buClr>
                <a:schemeClr val="dk1"/>
              </a:buClr>
              <a:buSzPts val="1100"/>
              <a:buFont typeface="Arial"/>
              <a:buNone/>
            </a:pPr>
            <a:r>
              <a:rPr lang="en-GB" sz="1000">
                <a:solidFill>
                  <a:schemeClr val="dk1"/>
                </a:solidFill>
                <a:latin typeface="Poppins"/>
                <a:ea typeface="Poppins"/>
                <a:cs typeface="Poppins"/>
                <a:sym typeface="Poppins"/>
              </a:rPr>
              <a:t>Teaser the training offer </a:t>
            </a:r>
            <a:endParaRPr sz="1000">
              <a:solidFill>
                <a:schemeClr val="dk1"/>
              </a:solidFill>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ead84a60a2_0_13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ead84a60a2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chemeClr val="dk1"/>
                </a:solidFill>
                <a:latin typeface="Poppins"/>
                <a:ea typeface="Poppins"/>
                <a:cs typeface="Poppins"/>
                <a:sym typeface="Poppins"/>
              </a:rPr>
              <a:t>Call back to earlier - So how can we get to the good stuff of our utopia, but still hold onto the good stuff risk assessments offer?</a:t>
            </a:r>
            <a:endParaRPr sz="1000">
              <a:solidFill>
                <a:schemeClr val="dk1"/>
              </a:solidFill>
              <a:latin typeface="Poppins"/>
              <a:ea typeface="Poppins"/>
              <a:cs typeface="Poppins"/>
              <a:sym typeface="Poppins"/>
            </a:endParaRPr>
          </a:p>
          <a:p>
            <a:pPr indent="0" lvl="0" marL="0" rtl="0" algn="l">
              <a:lnSpc>
                <a:spcPct val="115000"/>
              </a:lnSpc>
              <a:spcBef>
                <a:spcPts val="1000"/>
              </a:spcBef>
              <a:spcAft>
                <a:spcPts val="0"/>
              </a:spcAft>
              <a:buNone/>
            </a:pPr>
            <a:r>
              <a:t/>
            </a:r>
            <a:endParaRPr sz="1000">
              <a:solidFill>
                <a:schemeClr val="dk1"/>
              </a:solidFill>
              <a:latin typeface="Poppins"/>
              <a:ea typeface="Poppins"/>
              <a:cs typeface="Poppins"/>
              <a:sym typeface="Poppins"/>
            </a:endParaRPr>
          </a:p>
          <a:p>
            <a:pPr indent="0" lvl="0" marL="0" rtl="0" algn="l">
              <a:lnSpc>
                <a:spcPct val="115000"/>
              </a:lnSpc>
              <a:spcBef>
                <a:spcPts val="1000"/>
              </a:spcBef>
              <a:spcAft>
                <a:spcPts val="0"/>
              </a:spcAft>
              <a:buClr>
                <a:schemeClr val="dk1"/>
              </a:buClr>
              <a:buSzPts val="1100"/>
              <a:buFont typeface="Arial"/>
              <a:buNone/>
            </a:pPr>
            <a:r>
              <a:rPr lang="en-GB" sz="1000">
                <a:solidFill>
                  <a:schemeClr val="dk1"/>
                </a:solidFill>
                <a:latin typeface="Poppins"/>
                <a:ea typeface="Poppins"/>
                <a:cs typeface="Poppins"/>
                <a:sym typeface="Poppins"/>
              </a:rPr>
              <a:t>Picking up on a few of the themes from our utopia… </a:t>
            </a:r>
            <a:endParaRPr sz="1000">
              <a:solidFill>
                <a:schemeClr val="dk1"/>
              </a:solidFill>
              <a:latin typeface="Poppins"/>
              <a:ea typeface="Poppins"/>
              <a:cs typeface="Poppins"/>
              <a:sym typeface="Poppins"/>
            </a:endParaRPr>
          </a:p>
          <a:p>
            <a:pPr indent="0" lvl="0" marL="0" rtl="0" algn="l">
              <a:spcBef>
                <a:spcPts val="100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ead84a60a2_0_19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ead84a60a2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21d33a451_0_10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f21d33a451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latin typeface="Poppins"/>
                <a:ea typeface="Poppins"/>
                <a:cs typeface="Poppins"/>
                <a:sym typeface="Poppins"/>
              </a:rPr>
              <a:t>Understanding risk management as a whole organisation activity. </a:t>
            </a:r>
            <a:endParaRPr sz="1000">
              <a:latin typeface="Poppins"/>
              <a:ea typeface="Poppins"/>
              <a:cs typeface="Poppins"/>
              <a:sym typeface="Poppins"/>
            </a:endParaRPr>
          </a:p>
          <a:p>
            <a:pPr indent="0" lvl="0" marL="0" rtl="0" algn="l">
              <a:lnSpc>
                <a:spcPct val="115000"/>
              </a:lnSpc>
              <a:spcBef>
                <a:spcPts val="0"/>
              </a:spcBef>
              <a:spcAft>
                <a:spcPts val="0"/>
              </a:spcAft>
              <a:buNone/>
            </a:pPr>
            <a:r>
              <a:rPr lang="en-GB" sz="1000">
                <a:latin typeface="Poppins"/>
                <a:ea typeface="Poppins"/>
                <a:cs typeface="Poppins"/>
                <a:sym typeface="Poppins"/>
              </a:rPr>
              <a:t>Giving staff confidence and competence in this area, pressure of coordinators. </a:t>
            </a:r>
            <a:endParaRPr sz="1000">
              <a:latin typeface="Poppins"/>
              <a:ea typeface="Poppins"/>
              <a:cs typeface="Poppins"/>
              <a:sym typeface="Poppins"/>
            </a:endParaRPr>
          </a:p>
          <a:p>
            <a:pPr indent="0" lvl="0" marL="0" rtl="0" algn="l">
              <a:lnSpc>
                <a:spcPct val="115000"/>
              </a:lnSpc>
              <a:spcBef>
                <a:spcPts val="0"/>
              </a:spcBef>
              <a:spcAft>
                <a:spcPts val="0"/>
              </a:spcAft>
              <a:buNone/>
            </a:pPr>
            <a:r>
              <a:rPr lang="en-GB" sz="1000">
                <a:latin typeface="Poppins"/>
                <a:ea typeface="Poppins"/>
                <a:cs typeface="Poppins"/>
                <a:sym typeface="Poppins"/>
              </a:rPr>
              <a:t>Making sure aligned on risk tolerance for the organisation. </a:t>
            </a:r>
            <a:endParaRPr sz="10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f21d33a451_0_10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f21d33a451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Poppins"/>
                <a:ea typeface="Poppins"/>
                <a:cs typeface="Poppins"/>
                <a:sym typeface="Poppins"/>
              </a:rPr>
              <a:t>Mandatory training that is not well thought out and delivered primarily to tick a box is not engaging. </a:t>
            </a:r>
            <a:endParaRPr sz="10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Poppins"/>
                <a:ea typeface="Poppins"/>
                <a:cs typeface="Poppins"/>
                <a:sym typeface="Poppins"/>
              </a:rPr>
              <a:t>Make it fun, engaging and rewarding. </a:t>
            </a:r>
            <a:endParaRPr sz="10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Poppins"/>
                <a:ea typeface="Poppins"/>
                <a:cs typeface="Poppins"/>
                <a:sym typeface="Poppins"/>
              </a:rPr>
              <a:t>Lots of benefits to students, sell those. Skill, CV evidence, planning better events. Maybe combine risk management processes with other principles of organising events and activities - help them to be better in ways they consider important and bring risk into it. </a:t>
            </a:r>
            <a:endParaRPr sz="1800">
              <a:latin typeface="Poppins"/>
              <a:ea typeface="Poppins"/>
              <a:cs typeface="Poppins"/>
              <a:sym typeface="Poppi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f21d33a451_0_6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f21d33a45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ead84a60a2_0_22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ead84a60a2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ead84a60a2_0_18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ead84a60a2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f21d33a451_0_5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f21d33a45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Rosie overview</a:t>
            </a:r>
            <a:endParaRPr sz="1800">
              <a:latin typeface="Poppins"/>
              <a:ea typeface="Poppins"/>
              <a:cs typeface="Poppins"/>
              <a:sym typeface="Poppi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f21d33a451_0_7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f21d33a451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Rosie overview</a:t>
            </a:r>
            <a:endParaRPr sz="1800">
              <a:latin typeface="Poppins"/>
              <a:ea typeface="Poppins"/>
              <a:cs typeface="Poppins"/>
              <a:sym typeface="Poppins"/>
            </a:endParaRPr>
          </a:p>
          <a:p>
            <a:pPr indent="0" lvl="0" marL="0" rtl="0" algn="l">
              <a:lnSpc>
                <a:spcPct val="115000"/>
              </a:lnSpc>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f21d33a451_0_8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f21d33a451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Rosie overview</a:t>
            </a:r>
            <a:endParaRPr sz="1800">
              <a:latin typeface="Poppins"/>
              <a:ea typeface="Poppins"/>
              <a:cs typeface="Poppins"/>
              <a:sym typeface="Poppins"/>
            </a:endParaRPr>
          </a:p>
          <a:p>
            <a:pPr indent="0" lvl="0" marL="0" rtl="0" algn="l">
              <a:lnSpc>
                <a:spcPct val="115000"/>
              </a:lnSpc>
              <a:spcBef>
                <a:spcPts val="0"/>
              </a:spcBef>
              <a:spcAft>
                <a:spcPts val="0"/>
              </a:spcAft>
              <a:buNone/>
            </a:pPr>
            <a:r>
              <a:rPr lang="en-GB">
                <a:solidFill>
                  <a:schemeClr val="dk1"/>
                </a:solidFill>
                <a:latin typeface="Poppins"/>
                <a:ea typeface="Poppins"/>
                <a:cs typeface="Poppins"/>
                <a:sym typeface="Poppins"/>
              </a:rPr>
              <a:t>Our training focuses on three key learning areas: </a:t>
            </a:r>
            <a:endParaRPr>
              <a:solidFill>
                <a:schemeClr val="dk1"/>
              </a:solidFill>
              <a:latin typeface="Poppins"/>
              <a:ea typeface="Poppins"/>
              <a:cs typeface="Poppins"/>
              <a:sym typeface="Poppins"/>
            </a:endParaRPr>
          </a:p>
          <a:p>
            <a:pPr indent="-298450" lvl="0" marL="457200" rtl="0" algn="l">
              <a:lnSpc>
                <a:spcPct val="115000"/>
              </a:lnSpc>
              <a:spcBef>
                <a:spcPts val="0"/>
              </a:spcBef>
              <a:spcAft>
                <a:spcPts val="0"/>
              </a:spcAft>
              <a:buClr>
                <a:schemeClr val="dk1"/>
              </a:buClr>
              <a:buSzPts val="1100"/>
              <a:buFont typeface="Poppins"/>
              <a:buAutoNum type="arabicPeriod"/>
            </a:pPr>
            <a:r>
              <a:rPr lang="en-GB">
                <a:solidFill>
                  <a:schemeClr val="dk1"/>
                </a:solidFill>
                <a:latin typeface="Poppins"/>
                <a:ea typeface="Poppins"/>
                <a:cs typeface="Poppins"/>
                <a:sym typeface="Poppins"/>
              </a:rPr>
              <a:t>The absolute basics - what is risk management? How do you do it? </a:t>
            </a:r>
            <a:endParaRPr>
              <a:solidFill>
                <a:schemeClr val="dk1"/>
              </a:solidFill>
              <a:latin typeface="Poppins"/>
              <a:ea typeface="Poppins"/>
              <a:cs typeface="Poppins"/>
              <a:sym typeface="Poppins"/>
            </a:endParaRPr>
          </a:p>
          <a:p>
            <a:pPr indent="-298450" lvl="0" marL="457200" rtl="0" algn="l">
              <a:lnSpc>
                <a:spcPct val="115000"/>
              </a:lnSpc>
              <a:spcBef>
                <a:spcPts val="0"/>
              </a:spcBef>
              <a:spcAft>
                <a:spcPts val="0"/>
              </a:spcAft>
              <a:buClr>
                <a:schemeClr val="dk1"/>
              </a:buClr>
              <a:buSzPts val="1100"/>
              <a:buFont typeface="Poppins"/>
              <a:buAutoNum type="arabicPeriod"/>
            </a:pPr>
            <a:r>
              <a:rPr lang="en-GB">
                <a:solidFill>
                  <a:schemeClr val="dk1"/>
                </a:solidFill>
                <a:latin typeface="Poppins"/>
                <a:ea typeface="Poppins"/>
                <a:cs typeface="Poppins"/>
                <a:sym typeface="Poppins"/>
              </a:rPr>
              <a:t>Systems and sign off - where does responsibility for risk lie in a students’ union and university, and how do you navigate this? </a:t>
            </a:r>
            <a:endParaRPr>
              <a:solidFill>
                <a:schemeClr val="dk1"/>
              </a:solidFill>
              <a:latin typeface="Poppins"/>
              <a:ea typeface="Poppins"/>
              <a:cs typeface="Poppins"/>
              <a:sym typeface="Poppins"/>
            </a:endParaRPr>
          </a:p>
          <a:p>
            <a:pPr indent="-298450" lvl="0" marL="457200" rtl="0" algn="l">
              <a:lnSpc>
                <a:spcPct val="115000"/>
              </a:lnSpc>
              <a:spcBef>
                <a:spcPts val="0"/>
              </a:spcBef>
              <a:spcAft>
                <a:spcPts val="0"/>
              </a:spcAft>
              <a:buClr>
                <a:schemeClr val="dk1"/>
              </a:buClr>
              <a:buSzPts val="1100"/>
              <a:buFont typeface="Poppins"/>
              <a:buAutoNum type="arabicPeriod"/>
            </a:pPr>
            <a:r>
              <a:rPr lang="en-GB">
                <a:solidFill>
                  <a:schemeClr val="dk1"/>
                </a:solidFill>
                <a:latin typeface="Poppins"/>
                <a:ea typeface="Poppins"/>
                <a:cs typeface="Poppins"/>
                <a:sym typeface="Poppins"/>
              </a:rPr>
              <a:t>Student engagement - helping students to understand the ‘whys’ and the ‘hows’ and ultimately getting them to take risk seriously (in a fun way, of course) </a:t>
            </a:r>
            <a:endParaRPr sz="1800">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ead84a60a2_0_8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ead84a60a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Poppins"/>
              <a:buAutoNum type="arabicPeriod"/>
            </a:pPr>
            <a:r>
              <a:rPr lang="en-GB" sz="1800">
                <a:latin typeface="Poppins"/>
                <a:ea typeface="Poppins"/>
                <a:cs typeface="Poppins"/>
                <a:sym typeface="Poppins"/>
              </a:rPr>
              <a:t>What WOULD happen if we didn’t risk assess anything? </a:t>
            </a:r>
            <a:endParaRPr sz="1800">
              <a:latin typeface="Poppins"/>
              <a:ea typeface="Poppins"/>
              <a:cs typeface="Poppins"/>
              <a:sym typeface="Poppins"/>
            </a:endParaRPr>
          </a:p>
          <a:p>
            <a:pPr indent="0" lvl="0" marL="0" rtl="0" algn="l">
              <a:spcBef>
                <a:spcPts val="0"/>
              </a:spcBef>
              <a:spcAft>
                <a:spcPts val="0"/>
              </a:spcAft>
              <a:buNone/>
            </a:pPr>
            <a:r>
              <a:rPr lang="en-GB" sz="1800">
                <a:latin typeface="Poppins"/>
                <a:ea typeface="Poppins"/>
                <a:cs typeface="Poppins"/>
                <a:sym typeface="Poppins"/>
              </a:rPr>
              <a:t>2. </a:t>
            </a:r>
            <a:endParaRPr sz="1800">
              <a:latin typeface="Poppins"/>
              <a:ea typeface="Poppins"/>
              <a:cs typeface="Poppins"/>
              <a:sym typeface="Poppins"/>
            </a:endParaRPr>
          </a:p>
          <a:p>
            <a:pPr indent="0" lvl="0" marL="0" rtl="0" algn="l">
              <a:spcBef>
                <a:spcPts val="0"/>
              </a:spcBef>
              <a:spcAft>
                <a:spcPts val="0"/>
              </a:spcAft>
              <a:buNone/>
            </a:pPr>
            <a:r>
              <a:rPr lang="en-GB" sz="1800">
                <a:latin typeface="Poppins"/>
                <a:ea typeface="Poppins"/>
                <a:cs typeface="Poppins"/>
                <a:sym typeface="Poppins"/>
              </a:rPr>
              <a:t>3. </a:t>
            </a:r>
            <a:endParaRPr sz="1800">
              <a:latin typeface="Poppins"/>
              <a:ea typeface="Poppins"/>
              <a:cs typeface="Poppins"/>
              <a:sym typeface="Poppins"/>
            </a:endParaRPr>
          </a:p>
          <a:p>
            <a:pPr indent="0" lvl="0" marL="0" rtl="0" algn="l">
              <a:spcBef>
                <a:spcPts val="0"/>
              </a:spcBef>
              <a:spcAft>
                <a:spcPts val="0"/>
              </a:spcAft>
              <a:buNone/>
            </a:pPr>
            <a:r>
              <a:rPr lang="en-GB" sz="1800">
                <a:latin typeface="Poppins"/>
                <a:ea typeface="Poppins"/>
                <a:cs typeface="Poppins"/>
                <a:sym typeface="Poppins"/>
              </a:rPr>
              <a:t>4. Take aways - I’ll finish with some clear steps you can take to improve risk management in your SU </a:t>
            </a:r>
            <a:endParaRPr sz="1800">
              <a:latin typeface="Poppins"/>
              <a:ea typeface="Poppins"/>
              <a:cs typeface="Poppins"/>
              <a:sym typeface="Poppi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f21d33a451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f21d33a4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Rosie overview</a:t>
            </a:r>
            <a:endParaRPr sz="1800">
              <a:latin typeface="Poppins"/>
              <a:ea typeface="Poppins"/>
              <a:cs typeface="Poppins"/>
              <a:sym typeface="Poppi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ead84a60a2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ead84a60a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This is the closing page - this should be a thank you, but also list contact information for the speaker </a:t>
            </a:r>
            <a:endParaRPr sz="1800">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ead84a60a2_0_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ead84a60a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f21d33a451_0_7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f21d33a45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Small groups - flip chart and pens - What do we gain from a world with no risk assessments? </a:t>
            </a:r>
            <a:endParaRPr sz="1800">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ead84a60a2_0_16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ead84a60a2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Poppins"/>
                <a:ea typeface="Poppins"/>
                <a:cs typeface="Poppins"/>
                <a:sym typeface="Poppins"/>
              </a:rPr>
              <a:t>A summary of some of the things that may be better in a world with no risk assessments </a:t>
            </a:r>
            <a:endParaRPr sz="1800">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ead84a60a2_0_1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ead84a60a2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ead84a60a2_0_19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ead84a60a2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Font typeface="Poppins"/>
              <a:buChar char="-"/>
            </a:pPr>
            <a:r>
              <a:rPr lang="en-GB" sz="1000">
                <a:solidFill>
                  <a:schemeClr val="dk1"/>
                </a:solidFill>
                <a:latin typeface="Poppins"/>
                <a:ea typeface="Poppins"/>
                <a:cs typeface="Poppins"/>
                <a:sym typeface="Poppins"/>
              </a:rPr>
              <a:t>Compliance - the obvious one, it’s a requirement </a:t>
            </a:r>
            <a:endParaRPr sz="1000">
              <a:solidFill>
                <a:schemeClr val="dk1"/>
              </a:solidFill>
              <a:latin typeface="Poppins"/>
              <a:ea typeface="Poppins"/>
              <a:cs typeface="Poppins"/>
              <a:sym typeface="Poppins"/>
            </a:endParaRPr>
          </a:p>
          <a:p>
            <a:pPr indent="-292100" lvl="0" marL="457200" rtl="0" algn="l">
              <a:lnSpc>
                <a:spcPct val="115000"/>
              </a:lnSpc>
              <a:spcBef>
                <a:spcPts val="0"/>
              </a:spcBef>
              <a:spcAft>
                <a:spcPts val="0"/>
              </a:spcAft>
              <a:buClr>
                <a:schemeClr val="dk1"/>
              </a:buClr>
              <a:buSzPts val="1000"/>
              <a:buFont typeface="Poppins"/>
              <a:buChar char="-"/>
            </a:pPr>
            <a:r>
              <a:rPr lang="en-GB" sz="1000">
                <a:solidFill>
                  <a:schemeClr val="dk1"/>
                </a:solidFill>
                <a:latin typeface="Poppins"/>
                <a:ea typeface="Poppins"/>
                <a:cs typeface="Poppins"/>
                <a:sym typeface="Poppins"/>
              </a:rPr>
              <a:t>No insurance</a:t>
            </a:r>
            <a:endParaRPr sz="1000">
              <a:solidFill>
                <a:schemeClr val="dk1"/>
              </a:solidFill>
              <a:latin typeface="Poppins"/>
              <a:ea typeface="Poppins"/>
              <a:cs typeface="Poppins"/>
              <a:sym typeface="Poppins"/>
            </a:endParaRPr>
          </a:p>
          <a:p>
            <a:pPr indent="-292100" lvl="0" marL="457200" rtl="0" algn="l">
              <a:lnSpc>
                <a:spcPct val="115000"/>
              </a:lnSpc>
              <a:spcBef>
                <a:spcPts val="0"/>
              </a:spcBef>
              <a:spcAft>
                <a:spcPts val="0"/>
              </a:spcAft>
              <a:buClr>
                <a:schemeClr val="dk1"/>
              </a:buClr>
              <a:buSzPts val="1000"/>
              <a:buFont typeface="Poppins"/>
              <a:buChar char="-"/>
            </a:pPr>
            <a:r>
              <a:rPr lang="en-GB" sz="1000">
                <a:solidFill>
                  <a:schemeClr val="dk1"/>
                </a:solidFill>
                <a:latin typeface="Poppins"/>
                <a:ea typeface="Poppins"/>
                <a:cs typeface="Poppins"/>
                <a:sym typeface="Poppins"/>
              </a:rPr>
              <a:t>No central governance/oversight means that we cannot be confident that we are protecting marginalised students </a:t>
            </a:r>
            <a:endParaRPr sz="1000">
              <a:solidFill>
                <a:schemeClr val="dk1"/>
              </a:solidFill>
              <a:latin typeface="Poppins"/>
              <a:ea typeface="Poppins"/>
              <a:cs typeface="Poppins"/>
              <a:sym typeface="Poppins"/>
            </a:endParaRPr>
          </a:p>
          <a:p>
            <a:pPr indent="-292100" lvl="1" marL="914400" rtl="0" algn="l">
              <a:lnSpc>
                <a:spcPct val="115000"/>
              </a:lnSpc>
              <a:spcBef>
                <a:spcPts val="0"/>
              </a:spcBef>
              <a:spcAft>
                <a:spcPts val="0"/>
              </a:spcAft>
              <a:buClr>
                <a:schemeClr val="dk1"/>
              </a:buClr>
              <a:buSzPts val="1000"/>
              <a:buFont typeface="Poppins"/>
              <a:buChar char="-"/>
            </a:pPr>
            <a:r>
              <a:rPr lang="en-GB" sz="1000">
                <a:solidFill>
                  <a:schemeClr val="dk1"/>
                </a:solidFill>
                <a:latin typeface="Poppins"/>
                <a:ea typeface="Poppins"/>
                <a:cs typeface="Poppins"/>
                <a:sym typeface="Poppins"/>
              </a:rPr>
              <a:t>External speakers </a:t>
            </a:r>
            <a:endParaRPr sz="1000">
              <a:solidFill>
                <a:schemeClr val="dk1"/>
              </a:solidFill>
              <a:latin typeface="Poppins"/>
              <a:ea typeface="Poppins"/>
              <a:cs typeface="Poppins"/>
              <a:sym typeface="Poppins"/>
            </a:endParaRPr>
          </a:p>
          <a:p>
            <a:pPr indent="-292100" lvl="1" marL="914400" rtl="0" algn="l">
              <a:lnSpc>
                <a:spcPct val="115000"/>
              </a:lnSpc>
              <a:spcBef>
                <a:spcPts val="0"/>
              </a:spcBef>
              <a:spcAft>
                <a:spcPts val="0"/>
              </a:spcAft>
              <a:buClr>
                <a:schemeClr val="dk1"/>
              </a:buClr>
              <a:buSzPts val="1000"/>
              <a:buFont typeface="Poppins"/>
              <a:buChar char="-"/>
            </a:pPr>
            <a:r>
              <a:rPr lang="en-GB" sz="1000">
                <a:solidFill>
                  <a:schemeClr val="dk1"/>
                </a:solidFill>
                <a:latin typeface="Poppins"/>
                <a:ea typeface="Poppins"/>
                <a:cs typeface="Poppins"/>
                <a:sym typeface="Poppins"/>
              </a:rPr>
              <a:t>Anti-racist work </a:t>
            </a:r>
            <a:endParaRPr sz="1000">
              <a:solidFill>
                <a:schemeClr val="dk1"/>
              </a:solidFill>
              <a:latin typeface="Poppins"/>
              <a:ea typeface="Poppins"/>
              <a:cs typeface="Poppins"/>
              <a:sym typeface="Poppins"/>
            </a:endParaRPr>
          </a:p>
          <a:p>
            <a:pPr indent="-292100" lvl="1" marL="914400" rtl="0" algn="l">
              <a:lnSpc>
                <a:spcPct val="115000"/>
              </a:lnSpc>
              <a:spcBef>
                <a:spcPts val="0"/>
              </a:spcBef>
              <a:spcAft>
                <a:spcPts val="0"/>
              </a:spcAft>
              <a:buClr>
                <a:schemeClr val="dk1"/>
              </a:buClr>
              <a:buSzPts val="1000"/>
              <a:buFont typeface="Poppins"/>
              <a:buChar char="-"/>
            </a:pPr>
            <a:r>
              <a:rPr lang="en-GB" sz="1000">
                <a:solidFill>
                  <a:schemeClr val="dk1"/>
                </a:solidFill>
                <a:latin typeface="Poppins"/>
                <a:ea typeface="Poppins"/>
                <a:cs typeface="Poppins"/>
                <a:sym typeface="Poppins"/>
              </a:rPr>
              <a:t>Etc</a:t>
            </a:r>
            <a:endParaRPr sz="1000">
              <a:solidFill>
                <a:schemeClr val="dk1"/>
              </a:solidFill>
              <a:latin typeface="Poppins"/>
              <a:ea typeface="Poppins"/>
              <a:cs typeface="Poppins"/>
              <a:sym typeface="Poppins"/>
            </a:endParaRPr>
          </a:p>
          <a:p>
            <a:pPr indent="-292100" lvl="1" marL="914400" rtl="0" algn="l">
              <a:lnSpc>
                <a:spcPct val="115000"/>
              </a:lnSpc>
              <a:spcBef>
                <a:spcPts val="0"/>
              </a:spcBef>
              <a:spcAft>
                <a:spcPts val="0"/>
              </a:spcAft>
              <a:buClr>
                <a:schemeClr val="dk1"/>
              </a:buClr>
              <a:buSzPts val="1000"/>
              <a:buFont typeface="Poppins"/>
              <a:buChar char="-"/>
            </a:pPr>
            <a:r>
              <a:rPr lang="en-GB" sz="1000">
                <a:solidFill>
                  <a:schemeClr val="dk1"/>
                </a:solidFill>
                <a:latin typeface="Poppins"/>
                <a:ea typeface="Poppins"/>
                <a:cs typeface="Poppins"/>
                <a:sym typeface="Poppins"/>
              </a:rPr>
              <a:t>Protecting disabled students in the event of fire etc. - able bodied students self organising may not consider this, but an assessment of the building would </a:t>
            </a:r>
            <a:endParaRPr sz="1000">
              <a:solidFill>
                <a:schemeClr val="dk1"/>
              </a:solidFill>
              <a:latin typeface="Poppins"/>
              <a:ea typeface="Poppins"/>
              <a:cs typeface="Poppins"/>
              <a:sym typeface="Poppins"/>
            </a:endParaRPr>
          </a:p>
          <a:p>
            <a:pPr indent="-292100" lvl="0" marL="457200" rtl="0" algn="l">
              <a:lnSpc>
                <a:spcPct val="115000"/>
              </a:lnSpc>
              <a:spcBef>
                <a:spcPts val="0"/>
              </a:spcBef>
              <a:spcAft>
                <a:spcPts val="0"/>
              </a:spcAft>
              <a:buClr>
                <a:schemeClr val="dk1"/>
              </a:buClr>
              <a:buSzPts val="1000"/>
              <a:buFont typeface="Poppins"/>
              <a:buChar char="-"/>
            </a:pPr>
            <a:r>
              <a:rPr lang="en-GB" sz="1000">
                <a:solidFill>
                  <a:schemeClr val="dk1"/>
                </a:solidFill>
                <a:latin typeface="Poppins"/>
                <a:ea typeface="Poppins"/>
                <a:cs typeface="Poppins"/>
                <a:sym typeface="Poppins"/>
              </a:rPr>
              <a:t>Lower quality events - as less checks on organisation </a:t>
            </a:r>
            <a:endParaRPr sz="1800">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f21d33a451_0_9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f21d33a45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t/>
            </a:r>
            <a:endParaRPr sz="1800">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f21d33a451_0_9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f21d33a45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latin typeface="Poppins"/>
                <a:ea typeface="Poppins"/>
                <a:cs typeface="Poppins"/>
                <a:sym typeface="Poppins"/>
              </a:rPr>
              <a:t>Post it note activity</a:t>
            </a:r>
            <a:endParaRPr sz="1800">
              <a:latin typeface="Poppins"/>
              <a:ea typeface="Poppins"/>
              <a:cs typeface="Poppins"/>
              <a:sym typeface="Poppins"/>
            </a:endParaRPr>
          </a:p>
          <a:p>
            <a:pPr indent="0" lvl="0" marL="0" rtl="0" algn="l">
              <a:lnSpc>
                <a:spcPct val="115000"/>
              </a:lnSpc>
              <a:spcBef>
                <a:spcPts val="1000"/>
              </a:spcBef>
              <a:spcAft>
                <a:spcPts val="1000"/>
              </a:spcAft>
              <a:buNone/>
            </a:pPr>
            <a:r>
              <a:rPr lang="en-GB" sz="1800">
                <a:latin typeface="Poppins"/>
                <a:ea typeface="Poppins"/>
                <a:cs typeface="Poppins"/>
                <a:sym typeface="Poppins"/>
              </a:rPr>
              <a:t>Go and look at their post it notes  </a:t>
            </a:r>
            <a:endParaRPr sz="1800">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hyperlink" Target="mailto:rosie@organised.fu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430650" y="1951350"/>
            <a:ext cx="8282700" cy="295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GB" sz="6000">
                <a:solidFill>
                  <a:schemeClr val="dk2"/>
                </a:solidFill>
                <a:latin typeface="Poppins"/>
                <a:ea typeface="Poppins"/>
                <a:cs typeface="Poppins"/>
                <a:sym typeface="Poppins"/>
              </a:rPr>
              <a:t>What would happen if we didn't risk </a:t>
            </a:r>
            <a:endParaRPr b="1" sz="6000">
              <a:solidFill>
                <a:schemeClr val="dk2"/>
              </a:solidFill>
              <a:latin typeface="Poppins"/>
              <a:ea typeface="Poppins"/>
              <a:cs typeface="Poppins"/>
              <a:sym typeface="Poppins"/>
            </a:endParaRPr>
          </a:p>
          <a:p>
            <a:pPr indent="0" lvl="0" marL="0" rtl="0" algn="ctr">
              <a:spcBef>
                <a:spcPts val="0"/>
              </a:spcBef>
              <a:spcAft>
                <a:spcPts val="0"/>
              </a:spcAft>
              <a:buNone/>
            </a:pPr>
            <a:r>
              <a:rPr b="1" lang="en-GB" sz="6000">
                <a:solidFill>
                  <a:schemeClr val="dk2"/>
                </a:solidFill>
                <a:latin typeface="Poppins"/>
                <a:ea typeface="Poppins"/>
                <a:cs typeface="Poppins"/>
                <a:sym typeface="Poppins"/>
              </a:rPr>
              <a:t>assess anything?</a:t>
            </a:r>
            <a:endParaRPr b="1" sz="6000">
              <a:solidFill>
                <a:schemeClr val="dk2"/>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22"/>
          <p:cNvSpPr txBox="1"/>
          <p:nvPr/>
        </p:nvSpPr>
        <p:spPr>
          <a:xfrm>
            <a:off x="976824" y="2474975"/>
            <a:ext cx="77313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Poppins"/>
                <a:ea typeface="Poppins"/>
                <a:cs typeface="Poppins"/>
                <a:sym typeface="Poppins"/>
              </a:rPr>
              <a:t>Conceptualising differently</a:t>
            </a:r>
            <a:endParaRPr sz="6000">
              <a:solidFill>
                <a:schemeClr val="dk2"/>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23"/>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2"/>
                </a:solidFill>
                <a:highlight>
                  <a:srgbClr val="75C4A3"/>
                </a:highlight>
                <a:latin typeface="Poppins"/>
                <a:ea typeface="Poppins"/>
                <a:cs typeface="Poppins"/>
                <a:sym typeface="Poppins"/>
              </a:rPr>
              <a:t>A middle ground? </a:t>
            </a:r>
            <a:endParaRPr b="1" sz="4800">
              <a:solidFill>
                <a:schemeClr val="dk2"/>
              </a:solidFill>
              <a:highlight>
                <a:srgbClr val="75C4A3"/>
              </a:highlight>
              <a:latin typeface="Poppins"/>
              <a:ea typeface="Poppins"/>
              <a:cs typeface="Poppins"/>
              <a:sym typeface="Poppins"/>
            </a:endParaRPr>
          </a:p>
        </p:txBody>
      </p:sp>
      <p:sp>
        <p:nvSpPr>
          <p:cNvPr id="118" name="Google Shape;118;p23"/>
          <p:cNvSpPr txBox="1"/>
          <p:nvPr>
            <p:ph idx="1" type="body"/>
          </p:nvPr>
        </p:nvSpPr>
        <p:spPr>
          <a:xfrm>
            <a:off x="692700" y="1805525"/>
            <a:ext cx="7149600" cy="388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2400" strike="sngStrike">
                <a:latin typeface="Poppins"/>
                <a:ea typeface="Poppins"/>
                <a:cs typeface="Poppins"/>
                <a:sym typeface="Poppins"/>
              </a:rPr>
              <a:t>No</a:t>
            </a:r>
            <a:r>
              <a:rPr b="1" lang="en-GB" sz="2400">
                <a:latin typeface="Poppins"/>
                <a:ea typeface="Poppins"/>
                <a:cs typeface="Poppins"/>
                <a:sym typeface="Poppins"/>
              </a:rPr>
              <a:t> less bureaucracy </a:t>
            </a:r>
            <a:endParaRPr b="1" sz="2400">
              <a:latin typeface="Poppins"/>
              <a:ea typeface="Poppins"/>
              <a:cs typeface="Poppins"/>
              <a:sym typeface="Poppins"/>
            </a:endParaRPr>
          </a:p>
          <a:p>
            <a:pPr indent="-381000" lvl="0" marL="457200" rtl="0" algn="l">
              <a:spcBef>
                <a:spcPts val="1000"/>
              </a:spcBef>
              <a:spcAft>
                <a:spcPts val="0"/>
              </a:spcAft>
              <a:buSzPts val="2400"/>
              <a:buFont typeface="Poppins"/>
              <a:buChar char="➔"/>
            </a:pPr>
            <a:r>
              <a:rPr lang="en-GB" sz="2400">
                <a:latin typeface="Poppins"/>
                <a:ea typeface="Poppins"/>
                <a:cs typeface="Poppins"/>
                <a:sym typeface="Poppins"/>
              </a:rPr>
              <a:t>Standard building RAs </a:t>
            </a:r>
            <a:endParaRPr sz="2400">
              <a:latin typeface="Poppins"/>
              <a:ea typeface="Poppins"/>
              <a:cs typeface="Poppins"/>
              <a:sym typeface="Poppins"/>
            </a:endParaRPr>
          </a:p>
          <a:p>
            <a:pPr indent="-381000" lvl="0" marL="457200" rtl="0" algn="l">
              <a:spcBef>
                <a:spcPts val="1000"/>
              </a:spcBef>
              <a:spcAft>
                <a:spcPts val="0"/>
              </a:spcAft>
              <a:buSzPts val="2400"/>
              <a:buFont typeface="Poppins"/>
              <a:buChar char="➔"/>
            </a:pPr>
            <a:r>
              <a:rPr lang="en-GB" sz="2400">
                <a:latin typeface="Poppins"/>
                <a:ea typeface="Poppins"/>
                <a:cs typeface="Poppins"/>
                <a:sym typeface="Poppins"/>
              </a:rPr>
              <a:t>Standard </a:t>
            </a:r>
            <a:r>
              <a:rPr lang="en-GB" sz="2400">
                <a:latin typeface="Poppins"/>
                <a:ea typeface="Poppins"/>
                <a:cs typeface="Poppins"/>
                <a:sym typeface="Poppins"/>
              </a:rPr>
              <a:t>activity RAs </a:t>
            </a:r>
            <a:endParaRPr sz="2400">
              <a:latin typeface="Poppins"/>
              <a:ea typeface="Poppins"/>
              <a:cs typeface="Poppins"/>
              <a:sym typeface="Poppins"/>
            </a:endParaRPr>
          </a:p>
          <a:p>
            <a:pPr indent="-381000" lvl="0" marL="457200" rtl="0" algn="l">
              <a:spcBef>
                <a:spcPts val="1000"/>
              </a:spcBef>
              <a:spcAft>
                <a:spcPts val="0"/>
              </a:spcAft>
              <a:buSzPts val="2400"/>
              <a:buFont typeface="Poppins"/>
              <a:buChar char="➔"/>
            </a:pPr>
            <a:r>
              <a:rPr lang="en-GB" sz="2400">
                <a:latin typeface="Poppins"/>
                <a:ea typeface="Poppins"/>
                <a:cs typeface="Poppins"/>
                <a:sym typeface="Poppins"/>
              </a:rPr>
              <a:t>Make the paperwork easy, simple, accessible</a:t>
            </a:r>
            <a:endParaRPr sz="2400">
              <a:latin typeface="Poppins"/>
              <a:ea typeface="Poppins"/>
              <a:cs typeface="Poppins"/>
              <a:sym typeface="Poppins"/>
            </a:endParaRPr>
          </a:p>
          <a:p>
            <a:pPr indent="0" lvl="0" marL="0" rtl="0" algn="l">
              <a:spcBef>
                <a:spcPts val="1000"/>
              </a:spcBef>
              <a:spcAft>
                <a:spcPts val="0"/>
              </a:spcAft>
              <a:buNone/>
            </a:pPr>
            <a:r>
              <a:t/>
            </a:r>
            <a:endParaRPr sz="2400">
              <a:latin typeface="Poppins"/>
              <a:ea typeface="Poppins"/>
              <a:cs typeface="Poppins"/>
              <a:sym typeface="Poppins"/>
            </a:endParaRPr>
          </a:p>
          <a:p>
            <a:pPr indent="0" lvl="0" marL="0" rtl="0" algn="l">
              <a:spcBef>
                <a:spcPts val="1000"/>
              </a:spcBef>
              <a:spcAft>
                <a:spcPts val="1000"/>
              </a:spcAft>
              <a:buNone/>
            </a:pPr>
            <a:r>
              <a:rPr lang="en-GB" sz="2400">
                <a:latin typeface="Poppins"/>
                <a:ea typeface="Poppins"/>
                <a:cs typeface="Poppins"/>
                <a:sym typeface="Poppins"/>
              </a:rPr>
              <a:t>What else? </a:t>
            </a:r>
            <a:endParaRPr sz="2400">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4"/>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2"/>
                </a:solidFill>
                <a:highlight>
                  <a:srgbClr val="75C4A3"/>
                </a:highlight>
                <a:latin typeface="Poppins"/>
                <a:ea typeface="Poppins"/>
                <a:cs typeface="Poppins"/>
                <a:sym typeface="Poppins"/>
              </a:rPr>
              <a:t>A middle ground? </a:t>
            </a:r>
            <a:endParaRPr b="1" sz="4800">
              <a:solidFill>
                <a:schemeClr val="dk2"/>
              </a:solidFill>
              <a:highlight>
                <a:srgbClr val="75C4A3"/>
              </a:highlight>
              <a:latin typeface="Poppins"/>
              <a:ea typeface="Poppins"/>
              <a:cs typeface="Poppins"/>
              <a:sym typeface="Poppins"/>
            </a:endParaRPr>
          </a:p>
        </p:txBody>
      </p:sp>
      <p:sp>
        <p:nvSpPr>
          <p:cNvPr id="124" name="Google Shape;124;p24"/>
          <p:cNvSpPr txBox="1"/>
          <p:nvPr>
            <p:ph idx="1" type="body"/>
          </p:nvPr>
        </p:nvSpPr>
        <p:spPr>
          <a:xfrm>
            <a:off x="692700" y="1805525"/>
            <a:ext cx="7149600" cy="3884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GB" sz="2400">
                <a:latin typeface="Poppins"/>
                <a:ea typeface="Poppins"/>
                <a:cs typeface="Poppins"/>
                <a:sym typeface="Poppins"/>
              </a:rPr>
              <a:t>Saying “yes” more</a:t>
            </a:r>
            <a:endParaRPr b="1" sz="2400">
              <a:latin typeface="Poppins"/>
              <a:ea typeface="Poppins"/>
              <a:cs typeface="Poppins"/>
              <a:sym typeface="Poppins"/>
            </a:endParaRPr>
          </a:p>
          <a:p>
            <a:pPr indent="-381000" lvl="0" marL="457200" rtl="0" algn="l">
              <a:spcBef>
                <a:spcPts val="1000"/>
              </a:spcBef>
              <a:spcAft>
                <a:spcPts val="0"/>
              </a:spcAft>
              <a:buSzPts val="2400"/>
              <a:buFont typeface="Poppins"/>
              <a:buChar char="➔"/>
            </a:pPr>
            <a:r>
              <a:rPr lang="en-GB" sz="2400">
                <a:latin typeface="Poppins"/>
                <a:ea typeface="Poppins"/>
                <a:cs typeface="Poppins"/>
                <a:sym typeface="Poppins"/>
              </a:rPr>
              <a:t>Improve organisational risk confidence </a:t>
            </a:r>
            <a:endParaRPr sz="2400">
              <a:latin typeface="Poppins"/>
              <a:ea typeface="Poppins"/>
              <a:cs typeface="Poppins"/>
              <a:sym typeface="Poppins"/>
            </a:endParaRPr>
          </a:p>
          <a:p>
            <a:pPr indent="-381000" lvl="1" marL="914400" rtl="0" algn="l">
              <a:spcBef>
                <a:spcPts val="1000"/>
              </a:spcBef>
              <a:spcAft>
                <a:spcPts val="0"/>
              </a:spcAft>
              <a:buSzPts val="2400"/>
              <a:buFont typeface="Poppins"/>
              <a:buChar char="◆"/>
            </a:pPr>
            <a:r>
              <a:rPr lang="en-GB" sz="2400">
                <a:latin typeface="Poppins"/>
                <a:ea typeface="Poppins"/>
                <a:cs typeface="Poppins"/>
                <a:sym typeface="Poppins"/>
              </a:rPr>
              <a:t>Confidence of staff, officers, student leaders through training and support</a:t>
            </a:r>
            <a:endParaRPr sz="2400">
              <a:latin typeface="Poppins"/>
              <a:ea typeface="Poppins"/>
              <a:cs typeface="Poppins"/>
              <a:sym typeface="Poppins"/>
            </a:endParaRPr>
          </a:p>
          <a:p>
            <a:pPr indent="-381000" lvl="0" marL="457200" rtl="0" algn="l">
              <a:spcBef>
                <a:spcPts val="1000"/>
              </a:spcBef>
              <a:spcAft>
                <a:spcPts val="0"/>
              </a:spcAft>
              <a:buSzPts val="2400"/>
              <a:buFont typeface="Poppins"/>
              <a:buChar char="➔"/>
            </a:pPr>
            <a:r>
              <a:rPr lang="en-GB" sz="2400">
                <a:latin typeface="Poppins"/>
                <a:ea typeface="Poppins"/>
                <a:cs typeface="Poppins"/>
                <a:sym typeface="Poppins"/>
              </a:rPr>
              <a:t>Clarity on the hard lines (risk tolerance) (for you and for student leaders) </a:t>
            </a:r>
            <a:endParaRPr sz="2400">
              <a:latin typeface="Poppins"/>
              <a:ea typeface="Poppins"/>
              <a:cs typeface="Poppins"/>
              <a:sym typeface="Poppins"/>
            </a:endParaRPr>
          </a:p>
          <a:p>
            <a:pPr indent="0" lvl="0" marL="0" rtl="0" algn="l">
              <a:spcBef>
                <a:spcPts val="1000"/>
              </a:spcBef>
              <a:spcAft>
                <a:spcPts val="0"/>
              </a:spcAft>
              <a:buNone/>
            </a:pPr>
            <a:r>
              <a:t/>
            </a:r>
            <a:endParaRPr sz="2400">
              <a:latin typeface="Poppins"/>
              <a:ea typeface="Poppins"/>
              <a:cs typeface="Poppins"/>
              <a:sym typeface="Poppins"/>
            </a:endParaRPr>
          </a:p>
          <a:p>
            <a:pPr indent="0" lvl="0" marL="0" rtl="0" algn="l">
              <a:spcBef>
                <a:spcPts val="1000"/>
              </a:spcBef>
              <a:spcAft>
                <a:spcPts val="1000"/>
              </a:spcAft>
              <a:buNone/>
            </a:pPr>
            <a:r>
              <a:rPr lang="en-GB" sz="2400">
                <a:latin typeface="Poppins"/>
                <a:ea typeface="Poppins"/>
                <a:cs typeface="Poppins"/>
                <a:sym typeface="Poppins"/>
              </a:rPr>
              <a:t>What else? </a:t>
            </a:r>
            <a:endParaRPr sz="2400">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25"/>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2"/>
                </a:solidFill>
                <a:highlight>
                  <a:srgbClr val="75C4A3"/>
                </a:highlight>
                <a:latin typeface="Poppins"/>
                <a:ea typeface="Poppins"/>
                <a:cs typeface="Poppins"/>
                <a:sym typeface="Poppins"/>
              </a:rPr>
              <a:t>A middle ground? </a:t>
            </a:r>
            <a:endParaRPr b="1" sz="4800">
              <a:solidFill>
                <a:schemeClr val="dk2"/>
              </a:solidFill>
              <a:highlight>
                <a:srgbClr val="75C4A3"/>
              </a:highlight>
              <a:latin typeface="Poppins"/>
              <a:ea typeface="Poppins"/>
              <a:cs typeface="Poppins"/>
              <a:sym typeface="Poppins"/>
            </a:endParaRPr>
          </a:p>
        </p:txBody>
      </p:sp>
      <p:sp>
        <p:nvSpPr>
          <p:cNvPr id="130" name="Google Shape;130;p25"/>
          <p:cNvSpPr txBox="1"/>
          <p:nvPr>
            <p:ph idx="1" type="body"/>
          </p:nvPr>
        </p:nvSpPr>
        <p:spPr>
          <a:xfrm>
            <a:off x="692700" y="1805525"/>
            <a:ext cx="7149600" cy="3884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GB" sz="2400">
                <a:latin typeface="Poppins"/>
                <a:ea typeface="Poppins"/>
                <a:cs typeface="Poppins"/>
                <a:sym typeface="Poppins"/>
              </a:rPr>
              <a:t>Engaged students </a:t>
            </a:r>
            <a:endParaRPr b="1" sz="2400">
              <a:latin typeface="Poppins"/>
              <a:ea typeface="Poppins"/>
              <a:cs typeface="Poppins"/>
              <a:sym typeface="Poppins"/>
            </a:endParaRPr>
          </a:p>
          <a:p>
            <a:pPr indent="-381000" lvl="0" marL="457200" rtl="0" algn="l">
              <a:lnSpc>
                <a:spcPct val="100000"/>
              </a:lnSpc>
              <a:spcBef>
                <a:spcPts val="1000"/>
              </a:spcBef>
              <a:spcAft>
                <a:spcPts val="0"/>
              </a:spcAft>
              <a:buSzPts val="2400"/>
              <a:buFont typeface="Poppins"/>
              <a:buChar char="➔"/>
            </a:pPr>
            <a:r>
              <a:rPr lang="en-GB" sz="2400">
                <a:latin typeface="Poppins"/>
                <a:ea typeface="Poppins"/>
                <a:cs typeface="Poppins"/>
                <a:sym typeface="Poppins"/>
              </a:rPr>
              <a:t>Make the training FUN!</a:t>
            </a:r>
            <a:endParaRPr sz="2400">
              <a:latin typeface="Poppins"/>
              <a:ea typeface="Poppins"/>
              <a:cs typeface="Poppins"/>
              <a:sym typeface="Poppins"/>
            </a:endParaRPr>
          </a:p>
          <a:p>
            <a:pPr indent="-381000" lvl="0" marL="457200" rtl="0" algn="l">
              <a:lnSpc>
                <a:spcPct val="100000"/>
              </a:lnSpc>
              <a:spcBef>
                <a:spcPts val="1000"/>
              </a:spcBef>
              <a:spcAft>
                <a:spcPts val="0"/>
              </a:spcAft>
              <a:buSzPts val="2400"/>
              <a:buFont typeface="Poppins"/>
              <a:buChar char="➔"/>
            </a:pPr>
            <a:r>
              <a:rPr lang="en-GB" sz="2400">
                <a:latin typeface="Poppins"/>
                <a:ea typeface="Poppins"/>
                <a:cs typeface="Poppins"/>
                <a:sym typeface="Poppins"/>
              </a:rPr>
              <a:t>Clarify the skills and employability benefit of being a top notch risk manager </a:t>
            </a:r>
            <a:endParaRPr sz="2400">
              <a:latin typeface="Poppins"/>
              <a:ea typeface="Poppins"/>
              <a:cs typeface="Poppins"/>
              <a:sym typeface="Poppins"/>
            </a:endParaRPr>
          </a:p>
          <a:p>
            <a:pPr indent="-381000" lvl="0" marL="457200" rtl="0" algn="l">
              <a:lnSpc>
                <a:spcPct val="100000"/>
              </a:lnSpc>
              <a:spcBef>
                <a:spcPts val="1000"/>
              </a:spcBef>
              <a:spcAft>
                <a:spcPts val="0"/>
              </a:spcAft>
              <a:buSzPts val="2400"/>
              <a:buFont typeface="Poppins"/>
              <a:buChar char="➔"/>
            </a:pPr>
            <a:r>
              <a:rPr lang="en-GB" sz="2400">
                <a:latin typeface="Poppins"/>
                <a:ea typeface="Poppins"/>
                <a:cs typeface="Poppins"/>
                <a:sym typeface="Poppins"/>
              </a:rPr>
              <a:t>See risk management as event planning &amp; student engagement quality  </a:t>
            </a:r>
            <a:endParaRPr sz="2400">
              <a:latin typeface="Poppins"/>
              <a:ea typeface="Poppins"/>
              <a:cs typeface="Poppins"/>
              <a:sym typeface="Poppins"/>
            </a:endParaRPr>
          </a:p>
          <a:p>
            <a:pPr indent="0" lvl="0" marL="0" rtl="0" algn="l">
              <a:lnSpc>
                <a:spcPct val="100000"/>
              </a:lnSpc>
              <a:spcBef>
                <a:spcPts val="1000"/>
              </a:spcBef>
              <a:spcAft>
                <a:spcPts val="0"/>
              </a:spcAft>
              <a:buNone/>
            </a:pPr>
            <a:r>
              <a:t/>
            </a:r>
            <a:endParaRPr sz="2400">
              <a:latin typeface="Poppins"/>
              <a:ea typeface="Poppins"/>
              <a:cs typeface="Poppins"/>
              <a:sym typeface="Poppins"/>
            </a:endParaRPr>
          </a:p>
          <a:p>
            <a:pPr indent="0" lvl="0" marL="0" rtl="0" algn="l">
              <a:lnSpc>
                <a:spcPct val="100000"/>
              </a:lnSpc>
              <a:spcBef>
                <a:spcPts val="1000"/>
              </a:spcBef>
              <a:spcAft>
                <a:spcPts val="1000"/>
              </a:spcAft>
              <a:buNone/>
            </a:pPr>
            <a:r>
              <a:rPr lang="en-GB" sz="2400">
                <a:latin typeface="Poppins"/>
                <a:ea typeface="Poppins"/>
                <a:cs typeface="Poppins"/>
                <a:sym typeface="Poppins"/>
              </a:rPr>
              <a:t>What else? </a:t>
            </a:r>
            <a:endParaRPr sz="2400">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pic>
        <p:nvPicPr>
          <p:cNvPr id="135" name="Google Shape;135;p26"/>
          <p:cNvPicPr preferRelativeResize="0"/>
          <p:nvPr/>
        </p:nvPicPr>
        <p:blipFill rotWithShape="1">
          <a:blip r:embed="rId4">
            <a:alphaModFix/>
          </a:blip>
          <a:srcRect b="15815" l="15052" r="15289" t="15333"/>
          <a:stretch/>
        </p:blipFill>
        <p:spPr>
          <a:xfrm>
            <a:off x="1927863" y="815350"/>
            <a:ext cx="5288275" cy="5227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27"/>
          <p:cNvSpPr/>
          <p:nvPr/>
        </p:nvSpPr>
        <p:spPr>
          <a:xfrm rot="3210955">
            <a:off x="2661500" y="561962"/>
            <a:ext cx="3198793" cy="3198793"/>
          </a:xfrm>
          <a:prstGeom prst="ellipse">
            <a:avLst/>
          </a:prstGeom>
          <a:noFill/>
          <a:ln cap="flat" cmpd="sng" w="76200">
            <a:solidFill>
              <a:srgbClr val="FF8D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7"/>
          <p:cNvSpPr txBox="1"/>
          <p:nvPr>
            <p:ph type="title"/>
          </p:nvPr>
        </p:nvSpPr>
        <p:spPr>
          <a:xfrm>
            <a:off x="674425" y="3911025"/>
            <a:ext cx="28527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Poppins"/>
                <a:ea typeface="Poppins"/>
                <a:cs typeface="Poppins"/>
                <a:sym typeface="Poppins"/>
              </a:rPr>
              <a:t>Our ideal</a:t>
            </a:r>
            <a:endParaRPr b="1" sz="4000">
              <a:solidFill>
                <a:schemeClr val="dk2"/>
              </a:solidFill>
              <a:latin typeface="Poppins"/>
              <a:ea typeface="Poppins"/>
              <a:cs typeface="Poppins"/>
              <a:sym typeface="Poppins"/>
            </a:endParaRPr>
          </a:p>
        </p:txBody>
      </p:sp>
      <p:sp>
        <p:nvSpPr>
          <p:cNvPr id="142" name="Google Shape;142;p27"/>
          <p:cNvSpPr/>
          <p:nvPr/>
        </p:nvSpPr>
        <p:spPr>
          <a:xfrm rot="3210955">
            <a:off x="4164680" y="2693378"/>
            <a:ext cx="3198793" cy="3198793"/>
          </a:xfrm>
          <a:prstGeom prst="ellipse">
            <a:avLst/>
          </a:prstGeom>
          <a:noFill/>
          <a:ln cap="flat" cmpd="sng" w="76200">
            <a:solidFill>
              <a:srgbClr val="8CCC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7"/>
          <p:cNvSpPr/>
          <p:nvPr/>
        </p:nvSpPr>
        <p:spPr>
          <a:xfrm rot="3210955">
            <a:off x="5307624" y="437780"/>
            <a:ext cx="3198793" cy="3198793"/>
          </a:xfrm>
          <a:prstGeom prst="ellipse">
            <a:avLst/>
          </a:prstGeom>
          <a:noFill/>
          <a:ln cap="flat" cmpd="sng" w="76200">
            <a:solidFill>
              <a:srgbClr val="75C4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7"/>
          <p:cNvSpPr txBox="1"/>
          <p:nvPr/>
        </p:nvSpPr>
        <p:spPr>
          <a:xfrm>
            <a:off x="6157025" y="1483075"/>
            <a:ext cx="1500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chemeClr val="dk2"/>
                </a:solidFill>
                <a:highlight>
                  <a:srgbClr val="75C4A3"/>
                </a:highlight>
                <a:latin typeface="Poppins"/>
                <a:ea typeface="Poppins"/>
                <a:cs typeface="Poppins"/>
                <a:sym typeface="Poppins"/>
              </a:rPr>
              <a:t>Easy and useful for staff</a:t>
            </a:r>
            <a:endParaRPr b="1" sz="2000">
              <a:solidFill>
                <a:schemeClr val="dk2"/>
              </a:solidFill>
              <a:highlight>
                <a:srgbClr val="75C4A3"/>
              </a:highlight>
              <a:latin typeface="Poppins"/>
              <a:ea typeface="Poppins"/>
              <a:cs typeface="Poppins"/>
              <a:sym typeface="Poppins"/>
            </a:endParaRPr>
          </a:p>
        </p:txBody>
      </p:sp>
      <p:sp>
        <p:nvSpPr>
          <p:cNvPr id="145" name="Google Shape;145;p27"/>
          <p:cNvSpPr txBox="1"/>
          <p:nvPr/>
        </p:nvSpPr>
        <p:spPr>
          <a:xfrm>
            <a:off x="4978675" y="3738675"/>
            <a:ext cx="1570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chemeClr val="dk2"/>
                </a:solidFill>
                <a:highlight>
                  <a:srgbClr val="8CCCD9"/>
                </a:highlight>
                <a:latin typeface="Poppins"/>
                <a:ea typeface="Poppins"/>
                <a:cs typeface="Poppins"/>
                <a:sym typeface="Poppins"/>
              </a:rPr>
              <a:t>Effective and compliant</a:t>
            </a:r>
            <a:endParaRPr b="1" sz="2000">
              <a:solidFill>
                <a:schemeClr val="dk2"/>
              </a:solidFill>
              <a:highlight>
                <a:srgbClr val="8CCCD9"/>
              </a:highlight>
              <a:latin typeface="Poppins"/>
              <a:ea typeface="Poppins"/>
              <a:cs typeface="Poppins"/>
              <a:sym typeface="Poppins"/>
            </a:endParaRPr>
          </a:p>
        </p:txBody>
      </p:sp>
      <p:sp>
        <p:nvSpPr>
          <p:cNvPr id="146" name="Google Shape;146;p27"/>
          <p:cNvSpPr txBox="1"/>
          <p:nvPr/>
        </p:nvSpPr>
        <p:spPr>
          <a:xfrm>
            <a:off x="3457200" y="1607250"/>
            <a:ext cx="1607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chemeClr val="dk2"/>
                </a:solidFill>
                <a:highlight>
                  <a:srgbClr val="FF8D83"/>
                </a:highlight>
                <a:latin typeface="Poppins"/>
                <a:ea typeface="Poppins"/>
                <a:cs typeface="Poppins"/>
                <a:sym typeface="Poppins"/>
              </a:rPr>
              <a:t>Easy and useful for students</a:t>
            </a:r>
            <a:endParaRPr b="1" sz="2000">
              <a:solidFill>
                <a:schemeClr val="dk2"/>
              </a:solidFill>
              <a:highlight>
                <a:srgbClr val="FF8D83"/>
              </a:highlight>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28"/>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2"/>
                </a:solidFill>
                <a:highlight>
                  <a:srgbClr val="8CCCD9"/>
                </a:highlight>
                <a:latin typeface="Poppins"/>
                <a:ea typeface="Poppins"/>
                <a:cs typeface="Poppins"/>
                <a:sym typeface="Poppins"/>
              </a:rPr>
              <a:t>To take away…</a:t>
            </a:r>
            <a:endParaRPr b="1" sz="4800">
              <a:solidFill>
                <a:schemeClr val="dk2"/>
              </a:solidFill>
              <a:highlight>
                <a:srgbClr val="8CCCD9"/>
              </a:highlight>
              <a:latin typeface="Poppins"/>
              <a:ea typeface="Poppins"/>
              <a:cs typeface="Poppins"/>
              <a:sym typeface="Poppins"/>
            </a:endParaRPr>
          </a:p>
        </p:txBody>
      </p:sp>
      <p:sp>
        <p:nvSpPr>
          <p:cNvPr id="152" name="Google Shape;152;p28"/>
          <p:cNvSpPr txBox="1"/>
          <p:nvPr>
            <p:ph idx="1" type="body"/>
          </p:nvPr>
        </p:nvSpPr>
        <p:spPr>
          <a:xfrm>
            <a:off x="692700" y="1805525"/>
            <a:ext cx="7149600" cy="3884100"/>
          </a:xfrm>
          <a:prstGeom prst="rect">
            <a:avLst/>
          </a:prstGeom>
        </p:spPr>
        <p:txBody>
          <a:bodyPr anchorCtr="0" anchor="t" bIns="91425" lIns="91425" spcFirstLastPara="1" rIns="91425" wrap="square" tIns="91425">
            <a:normAutofit/>
          </a:bodyPr>
          <a:lstStyle/>
          <a:p>
            <a:pPr indent="-381000" lvl="0" marL="914400" rtl="0" algn="l">
              <a:spcBef>
                <a:spcPts val="0"/>
              </a:spcBef>
              <a:spcAft>
                <a:spcPts val="0"/>
              </a:spcAft>
              <a:buSzPts val="2400"/>
              <a:buFont typeface="Poppins"/>
              <a:buChar char="➔"/>
            </a:pPr>
            <a:r>
              <a:rPr lang="en-GB" sz="2400">
                <a:latin typeface="Poppins"/>
                <a:ea typeface="Poppins"/>
                <a:cs typeface="Poppins"/>
                <a:sym typeface="Poppins"/>
              </a:rPr>
              <a:t>Blanket RAs for low risk, common issues, buildings, standard activity </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Aligned risk tolerance and confidence</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See risk management as an </a:t>
            </a:r>
            <a:r>
              <a:rPr lang="en-GB" sz="2400">
                <a:latin typeface="Poppins"/>
                <a:ea typeface="Poppins"/>
                <a:cs typeface="Poppins"/>
                <a:sym typeface="Poppins"/>
              </a:rPr>
              <a:t>engagement</a:t>
            </a:r>
            <a:r>
              <a:rPr lang="en-GB" sz="2400">
                <a:latin typeface="Poppins"/>
                <a:ea typeface="Poppins"/>
                <a:cs typeface="Poppins"/>
                <a:sym typeface="Poppins"/>
              </a:rPr>
              <a:t> tool </a:t>
            </a:r>
            <a:endParaRPr sz="2400">
              <a:latin typeface="Poppins"/>
              <a:ea typeface="Poppins"/>
              <a:cs typeface="Poppins"/>
              <a:sym typeface="Poppins"/>
            </a:endParaRPr>
          </a:p>
          <a:p>
            <a:pPr indent="-381000" lvl="0" marL="914400" rtl="0" algn="l">
              <a:spcBef>
                <a:spcPts val="1000"/>
              </a:spcBef>
              <a:spcAft>
                <a:spcPts val="1000"/>
              </a:spcAft>
              <a:buSzPts val="2400"/>
              <a:buFont typeface="Poppins"/>
              <a:buChar char="➔"/>
            </a:pPr>
            <a:r>
              <a:rPr lang="en-GB" sz="2400">
                <a:latin typeface="Poppins"/>
                <a:ea typeface="Poppins"/>
                <a:cs typeface="Poppins"/>
                <a:sym typeface="Poppins"/>
              </a:rPr>
              <a:t>Make the training useful and consider your student leader training journey</a:t>
            </a:r>
            <a:endParaRPr sz="24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29"/>
          <p:cNvSpPr txBox="1"/>
          <p:nvPr/>
        </p:nvSpPr>
        <p:spPr>
          <a:xfrm>
            <a:off x="1183250" y="1718600"/>
            <a:ext cx="6363900" cy="554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2000"/>
              </a:spcAft>
              <a:buNone/>
            </a:pPr>
            <a:r>
              <a:t/>
            </a:r>
            <a:endParaRPr sz="2400">
              <a:solidFill>
                <a:schemeClr val="dk2"/>
              </a:solidFill>
              <a:latin typeface="Poppins"/>
              <a:ea typeface="Poppins"/>
              <a:cs typeface="Poppins"/>
              <a:sym typeface="Poppins"/>
            </a:endParaRPr>
          </a:p>
        </p:txBody>
      </p:sp>
      <p:pic>
        <p:nvPicPr>
          <p:cNvPr id="158" name="Google Shape;158;p29"/>
          <p:cNvPicPr preferRelativeResize="0"/>
          <p:nvPr/>
        </p:nvPicPr>
        <p:blipFill rotWithShape="1">
          <a:blip r:embed="rId4">
            <a:alphaModFix/>
          </a:blip>
          <a:srcRect b="12705" l="8045" r="8496" t="9919"/>
          <a:stretch/>
        </p:blipFill>
        <p:spPr>
          <a:xfrm>
            <a:off x="1197101" y="2432863"/>
            <a:ext cx="6749798" cy="19922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30"/>
          <p:cNvSpPr txBox="1"/>
          <p:nvPr/>
        </p:nvSpPr>
        <p:spPr>
          <a:xfrm>
            <a:off x="1183250" y="1718600"/>
            <a:ext cx="6363900" cy="554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2000"/>
              </a:spcAft>
              <a:buNone/>
            </a:pPr>
            <a:r>
              <a:t/>
            </a:r>
            <a:endParaRPr sz="2400">
              <a:solidFill>
                <a:schemeClr val="dk2"/>
              </a:solidFill>
              <a:latin typeface="Poppins"/>
              <a:ea typeface="Poppins"/>
              <a:cs typeface="Poppins"/>
              <a:sym typeface="Poppins"/>
            </a:endParaRPr>
          </a:p>
        </p:txBody>
      </p:sp>
      <p:pic>
        <p:nvPicPr>
          <p:cNvPr id="164" name="Google Shape;164;p30"/>
          <p:cNvPicPr preferRelativeResize="0"/>
          <p:nvPr/>
        </p:nvPicPr>
        <p:blipFill rotWithShape="1">
          <a:blip r:embed="rId4">
            <a:alphaModFix/>
          </a:blip>
          <a:srcRect b="12705" l="8045" r="8496" t="9919"/>
          <a:stretch/>
        </p:blipFill>
        <p:spPr>
          <a:xfrm>
            <a:off x="2071500" y="567497"/>
            <a:ext cx="5001001" cy="1476074"/>
          </a:xfrm>
          <a:prstGeom prst="rect">
            <a:avLst/>
          </a:prstGeom>
          <a:noFill/>
          <a:ln>
            <a:noFill/>
          </a:ln>
        </p:spPr>
      </p:pic>
      <p:sp>
        <p:nvSpPr>
          <p:cNvPr id="165" name="Google Shape;165;p30"/>
          <p:cNvSpPr txBox="1"/>
          <p:nvPr>
            <p:ph idx="1" type="body"/>
          </p:nvPr>
        </p:nvSpPr>
        <p:spPr>
          <a:xfrm>
            <a:off x="679000" y="2559900"/>
            <a:ext cx="7149600" cy="2166600"/>
          </a:xfrm>
          <a:prstGeom prst="rect">
            <a:avLst/>
          </a:prstGeom>
        </p:spPr>
        <p:txBody>
          <a:bodyPr anchorCtr="0" anchor="t" bIns="91425" lIns="91425" spcFirstLastPara="1" rIns="91425" wrap="square" tIns="91425">
            <a:normAutofit/>
          </a:bodyPr>
          <a:lstStyle/>
          <a:p>
            <a:pPr indent="-381000" lvl="0" marL="914400" rtl="0" algn="l">
              <a:spcBef>
                <a:spcPts val="0"/>
              </a:spcBef>
              <a:spcAft>
                <a:spcPts val="0"/>
              </a:spcAft>
              <a:buSzPts val="2400"/>
              <a:buFont typeface="Poppins"/>
              <a:buChar char="➔"/>
            </a:pPr>
            <a:r>
              <a:rPr lang="en-GB" sz="2400">
                <a:latin typeface="Poppins"/>
                <a:ea typeface="Poppins"/>
                <a:cs typeface="Poppins"/>
                <a:sym typeface="Poppins"/>
              </a:rPr>
              <a:t>11th &amp; 12th November 2024</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Nottingham Trent Students’ Union</a:t>
            </a:r>
            <a:endParaRPr sz="2400">
              <a:latin typeface="Poppins"/>
              <a:ea typeface="Poppins"/>
              <a:cs typeface="Poppins"/>
              <a:sym typeface="Poppins"/>
            </a:endParaRPr>
          </a:p>
          <a:p>
            <a:pPr indent="-381000" lvl="0" marL="914400" rtl="0" algn="l">
              <a:spcBef>
                <a:spcPts val="1000"/>
              </a:spcBef>
              <a:spcAft>
                <a:spcPts val="1000"/>
              </a:spcAft>
              <a:buSzPts val="2400"/>
              <a:buFont typeface="Poppins"/>
              <a:buChar char="➔"/>
            </a:pPr>
            <a:r>
              <a:rPr lang="en-GB" sz="2400">
                <a:latin typeface="Poppins"/>
                <a:ea typeface="Poppins"/>
                <a:cs typeface="Poppins"/>
                <a:sym typeface="Poppins"/>
              </a:rPr>
              <a:t>Bookings open today &amp; close 23rd October</a:t>
            </a:r>
            <a:endParaRPr sz="2400">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31"/>
          <p:cNvSpPr txBox="1"/>
          <p:nvPr/>
        </p:nvSpPr>
        <p:spPr>
          <a:xfrm>
            <a:off x="1183250" y="1718600"/>
            <a:ext cx="6363900" cy="554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2000"/>
              </a:spcAft>
              <a:buNone/>
            </a:pPr>
            <a:r>
              <a:t/>
            </a:r>
            <a:endParaRPr sz="2400">
              <a:solidFill>
                <a:schemeClr val="dk2"/>
              </a:solidFill>
              <a:latin typeface="Poppins"/>
              <a:ea typeface="Poppins"/>
              <a:cs typeface="Poppins"/>
              <a:sym typeface="Poppins"/>
            </a:endParaRPr>
          </a:p>
        </p:txBody>
      </p:sp>
      <p:pic>
        <p:nvPicPr>
          <p:cNvPr id="171" name="Google Shape;171;p31"/>
          <p:cNvPicPr preferRelativeResize="0"/>
          <p:nvPr/>
        </p:nvPicPr>
        <p:blipFill rotWithShape="1">
          <a:blip r:embed="rId4">
            <a:alphaModFix/>
          </a:blip>
          <a:srcRect b="12705" l="8045" r="8496" t="9919"/>
          <a:stretch/>
        </p:blipFill>
        <p:spPr>
          <a:xfrm>
            <a:off x="2071500" y="567497"/>
            <a:ext cx="5001001" cy="1476074"/>
          </a:xfrm>
          <a:prstGeom prst="rect">
            <a:avLst/>
          </a:prstGeom>
          <a:noFill/>
          <a:ln>
            <a:noFill/>
          </a:ln>
        </p:spPr>
      </p:pic>
      <p:sp>
        <p:nvSpPr>
          <p:cNvPr id="172" name="Google Shape;172;p31"/>
          <p:cNvSpPr txBox="1"/>
          <p:nvPr>
            <p:ph idx="1" type="body"/>
          </p:nvPr>
        </p:nvSpPr>
        <p:spPr>
          <a:xfrm>
            <a:off x="679000" y="2559900"/>
            <a:ext cx="7149600" cy="2166600"/>
          </a:xfrm>
          <a:prstGeom prst="rect">
            <a:avLst/>
          </a:prstGeom>
        </p:spPr>
        <p:txBody>
          <a:bodyPr anchorCtr="0" anchor="t" bIns="91425" lIns="91425" spcFirstLastPara="1" rIns="91425" wrap="square" tIns="91425">
            <a:normAutofit/>
          </a:bodyPr>
          <a:lstStyle/>
          <a:p>
            <a:pPr indent="-381000" lvl="0" marL="914400" rtl="0" algn="l">
              <a:spcBef>
                <a:spcPts val="0"/>
              </a:spcBef>
              <a:spcAft>
                <a:spcPts val="0"/>
              </a:spcAft>
              <a:buSzPts val="2400"/>
              <a:buFont typeface="Poppins"/>
              <a:buAutoNum type="arabicPeriod"/>
            </a:pPr>
            <a:r>
              <a:rPr lang="en-GB" sz="2400">
                <a:latin typeface="Poppins"/>
                <a:ea typeface="Poppins"/>
                <a:cs typeface="Poppins"/>
                <a:sym typeface="Poppins"/>
              </a:rPr>
              <a:t>The absolute basics </a:t>
            </a:r>
            <a:endParaRPr sz="2400">
              <a:latin typeface="Poppins"/>
              <a:ea typeface="Poppins"/>
              <a:cs typeface="Poppins"/>
              <a:sym typeface="Poppins"/>
            </a:endParaRPr>
          </a:p>
          <a:p>
            <a:pPr indent="-381000" lvl="0" marL="914400" rtl="0" algn="l">
              <a:spcBef>
                <a:spcPts val="1000"/>
              </a:spcBef>
              <a:spcAft>
                <a:spcPts val="0"/>
              </a:spcAft>
              <a:buSzPts val="2400"/>
              <a:buFont typeface="Poppins"/>
              <a:buAutoNum type="arabicPeriod"/>
            </a:pPr>
            <a:r>
              <a:rPr lang="en-GB" sz="2400">
                <a:latin typeface="Poppins"/>
                <a:ea typeface="Poppins"/>
                <a:cs typeface="Poppins"/>
                <a:sym typeface="Poppins"/>
              </a:rPr>
              <a:t>Systems and sign off </a:t>
            </a:r>
            <a:endParaRPr sz="2400">
              <a:latin typeface="Poppins"/>
              <a:ea typeface="Poppins"/>
              <a:cs typeface="Poppins"/>
              <a:sym typeface="Poppins"/>
            </a:endParaRPr>
          </a:p>
          <a:p>
            <a:pPr indent="-381000" lvl="0" marL="914400" rtl="0" algn="l">
              <a:spcBef>
                <a:spcPts val="1000"/>
              </a:spcBef>
              <a:spcAft>
                <a:spcPts val="1000"/>
              </a:spcAft>
              <a:buSzPts val="2400"/>
              <a:buFont typeface="Poppins"/>
              <a:buAutoNum type="arabicPeriod"/>
            </a:pPr>
            <a:r>
              <a:rPr lang="en-GB" sz="2400">
                <a:latin typeface="Poppins"/>
                <a:ea typeface="Poppins"/>
                <a:cs typeface="Poppins"/>
                <a:sym typeface="Poppins"/>
              </a:rPr>
              <a:t>Student engagement </a:t>
            </a:r>
            <a:endParaRPr sz="24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nvSpPr>
        <p:spPr>
          <a:xfrm>
            <a:off x="2317800" y="508000"/>
            <a:ext cx="4508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4800">
                <a:solidFill>
                  <a:schemeClr val="dk2"/>
                </a:solidFill>
                <a:latin typeface="Poppins"/>
                <a:ea typeface="Poppins"/>
                <a:cs typeface="Poppins"/>
                <a:sym typeface="Poppins"/>
              </a:rPr>
              <a:t>This session:</a:t>
            </a:r>
            <a:endParaRPr sz="4800">
              <a:solidFill>
                <a:schemeClr val="dk2"/>
              </a:solidFill>
              <a:latin typeface="Poppins"/>
              <a:ea typeface="Poppins"/>
              <a:cs typeface="Poppins"/>
              <a:sym typeface="Poppins"/>
            </a:endParaRPr>
          </a:p>
        </p:txBody>
      </p:sp>
      <p:sp>
        <p:nvSpPr>
          <p:cNvPr id="60" name="Google Shape;60;p14"/>
          <p:cNvSpPr txBox="1"/>
          <p:nvPr/>
        </p:nvSpPr>
        <p:spPr>
          <a:xfrm>
            <a:off x="96975" y="3166825"/>
            <a:ext cx="22209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(No) Risk Assessment Utopia</a:t>
            </a:r>
            <a:endParaRPr b="1" sz="2400">
              <a:solidFill>
                <a:schemeClr val="dk2"/>
              </a:solidFill>
              <a:latin typeface="Poppins"/>
              <a:ea typeface="Poppins"/>
              <a:cs typeface="Poppins"/>
              <a:sym typeface="Poppins"/>
            </a:endParaRPr>
          </a:p>
        </p:txBody>
      </p:sp>
      <p:sp>
        <p:nvSpPr>
          <p:cNvPr id="61" name="Google Shape;61;p14"/>
          <p:cNvSpPr txBox="1"/>
          <p:nvPr/>
        </p:nvSpPr>
        <p:spPr>
          <a:xfrm>
            <a:off x="96975" y="3888025"/>
            <a:ext cx="22209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dk2"/>
              </a:solidFill>
              <a:latin typeface="Poppins"/>
              <a:ea typeface="Poppins"/>
              <a:cs typeface="Poppins"/>
              <a:sym typeface="Poppins"/>
            </a:endParaRPr>
          </a:p>
        </p:txBody>
      </p:sp>
      <p:sp>
        <p:nvSpPr>
          <p:cNvPr id="62" name="Google Shape;62;p14"/>
          <p:cNvSpPr txBox="1"/>
          <p:nvPr/>
        </p:nvSpPr>
        <p:spPr>
          <a:xfrm>
            <a:off x="2771500" y="3182700"/>
            <a:ext cx="13689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Our Reality</a:t>
            </a:r>
            <a:endParaRPr b="1" sz="2400">
              <a:solidFill>
                <a:schemeClr val="dk2"/>
              </a:solidFill>
              <a:latin typeface="Poppins"/>
              <a:ea typeface="Poppins"/>
              <a:cs typeface="Poppins"/>
              <a:sym typeface="Poppins"/>
            </a:endParaRPr>
          </a:p>
        </p:txBody>
      </p:sp>
      <p:sp>
        <p:nvSpPr>
          <p:cNvPr id="63" name="Google Shape;63;p14"/>
          <p:cNvSpPr txBox="1"/>
          <p:nvPr/>
        </p:nvSpPr>
        <p:spPr>
          <a:xfrm>
            <a:off x="4719775" y="3166825"/>
            <a:ext cx="20334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Conceptual-ising </a:t>
            </a:r>
            <a:endParaRPr b="1" sz="2400">
              <a:solidFill>
                <a:schemeClr val="dk2"/>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GB" sz="2400">
                <a:solidFill>
                  <a:schemeClr val="dk2"/>
                </a:solidFill>
                <a:latin typeface="Poppins"/>
                <a:ea typeface="Poppins"/>
                <a:cs typeface="Poppins"/>
                <a:sym typeface="Poppins"/>
              </a:rPr>
              <a:t>Differently</a:t>
            </a:r>
            <a:endParaRPr b="1" sz="2400">
              <a:solidFill>
                <a:schemeClr val="dk2"/>
              </a:solidFill>
              <a:latin typeface="Poppins"/>
              <a:ea typeface="Poppins"/>
              <a:cs typeface="Poppins"/>
              <a:sym typeface="Poppins"/>
            </a:endParaRPr>
          </a:p>
        </p:txBody>
      </p:sp>
      <p:sp>
        <p:nvSpPr>
          <p:cNvPr id="64" name="Google Shape;64;p14"/>
          <p:cNvSpPr txBox="1"/>
          <p:nvPr/>
        </p:nvSpPr>
        <p:spPr>
          <a:xfrm>
            <a:off x="7447075" y="3182700"/>
            <a:ext cx="13035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Take Aways</a:t>
            </a:r>
            <a:endParaRPr b="1" sz="2400">
              <a:solidFill>
                <a:schemeClr val="dk2"/>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32"/>
          <p:cNvSpPr txBox="1"/>
          <p:nvPr/>
        </p:nvSpPr>
        <p:spPr>
          <a:xfrm>
            <a:off x="141875" y="111225"/>
            <a:ext cx="7732800" cy="1262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GB" sz="7000">
                <a:solidFill>
                  <a:schemeClr val="dk2"/>
                </a:solidFill>
                <a:latin typeface="Poppins"/>
                <a:ea typeface="Poppins"/>
                <a:cs typeface="Poppins"/>
                <a:sym typeface="Poppins"/>
              </a:rPr>
              <a:t>Our future work</a:t>
            </a:r>
            <a:endParaRPr b="1" sz="7000">
              <a:solidFill>
                <a:schemeClr val="dk2"/>
              </a:solidFill>
              <a:latin typeface="Poppins"/>
              <a:ea typeface="Poppins"/>
              <a:cs typeface="Poppins"/>
              <a:sym typeface="Poppins"/>
            </a:endParaRPr>
          </a:p>
        </p:txBody>
      </p:sp>
      <p:sp>
        <p:nvSpPr>
          <p:cNvPr id="178" name="Google Shape;178;p32"/>
          <p:cNvSpPr txBox="1"/>
          <p:nvPr/>
        </p:nvSpPr>
        <p:spPr>
          <a:xfrm>
            <a:off x="1155825" y="1471700"/>
            <a:ext cx="7360200" cy="46935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0"/>
              </a:spcBef>
              <a:spcAft>
                <a:spcPts val="0"/>
              </a:spcAft>
              <a:buClr>
                <a:schemeClr val="dk2"/>
              </a:buClr>
              <a:buSzPts val="2300"/>
              <a:buFont typeface="Poppins"/>
              <a:buChar char="★"/>
            </a:pPr>
            <a:r>
              <a:rPr b="1" lang="en-GB" sz="2300">
                <a:solidFill>
                  <a:schemeClr val="dk2"/>
                </a:solidFill>
                <a:latin typeface="Poppins"/>
                <a:ea typeface="Poppins"/>
                <a:cs typeface="Poppins"/>
                <a:sym typeface="Poppins"/>
              </a:rPr>
              <a:t>Consultancy</a:t>
            </a:r>
            <a:endParaRPr b="1" sz="2300">
              <a:solidFill>
                <a:schemeClr val="dk2"/>
              </a:solidFill>
              <a:latin typeface="Poppins"/>
              <a:ea typeface="Poppins"/>
              <a:cs typeface="Poppins"/>
              <a:sym typeface="Poppins"/>
            </a:endParaRPr>
          </a:p>
          <a:p>
            <a:pPr indent="-374650" lvl="1" marL="914400" rtl="0" algn="l">
              <a:lnSpc>
                <a:spcPct val="115000"/>
              </a:lnSpc>
              <a:spcBef>
                <a:spcPts val="1000"/>
              </a:spcBef>
              <a:spcAft>
                <a:spcPts val="0"/>
              </a:spcAft>
              <a:buClr>
                <a:schemeClr val="dk2"/>
              </a:buClr>
              <a:buSzPts val="2300"/>
              <a:buFont typeface="Poppins"/>
              <a:buChar char="○"/>
            </a:pPr>
            <a:r>
              <a:rPr lang="en-GB" sz="2300">
                <a:solidFill>
                  <a:schemeClr val="dk2"/>
                </a:solidFill>
                <a:latin typeface="Poppins"/>
                <a:ea typeface="Poppins"/>
                <a:cs typeface="Poppins"/>
                <a:sym typeface="Poppins"/>
              </a:rPr>
              <a:t>Confirming projects for Spring &amp; Summer 2025</a:t>
            </a:r>
            <a:endParaRPr sz="2300">
              <a:solidFill>
                <a:schemeClr val="dk2"/>
              </a:solidFill>
              <a:latin typeface="Poppins"/>
              <a:ea typeface="Poppins"/>
              <a:cs typeface="Poppins"/>
              <a:sym typeface="Poppins"/>
            </a:endParaRPr>
          </a:p>
          <a:p>
            <a:pPr indent="-374650" lvl="0" marL="457200" rtl="0" algn="l">
              <a:lnSpc>
                <a:spcPct val="115000"/>
              </a:lnSpc>
              <a:spcBef>
                <a:spcPts val="1000"/>
              </a:spcBef>
              <a:spcAft>
                <a:spcPts val="0"/>
              </a:spcAft>
              <a:buClr>
                <a:schemeClr val="dk2"/>
              </a:buClr>
              <a:buSzPts val="2300"/>
              <a:buFont typeface="Poppins"/>
              <a:buChar char="★"/>
            </a:pPr>
            <a:r>
              <a:rPr b="1" lang="en-GB" sz="2300">
                <a:solidFill>
                  <a:schemeClr val="dk2"/>
                </a:solidFill>
                <a:latin typeface="Poppins"/>
                <a:ea typeface="Poppins"/>
                <a:cs typeface="Poppins"/>
                <a:sym typeface="Poppins"/>
              </a:rPr>
              <a:t>Community</a:t>
            </a:r>
            <a:endParaRPr b="1" sz="2300">
              <a:solidFill>
                <a:schemeClr val="dk2"/>
              </a:solidFill>
              <a:latin typeface="Poppins"/>
              <a:ea typeface="Poppins"/>
              <a:cs typeface="Poppins"/>
              <a:sym typeface="Poppins"/>
            </a:endParaRPr>
          </a:p>
          <a:p>
            <a:pPr indent="-374650" lvl="1" marL="914400" rtl="0" algn="l">
              <a:lnSpc>
                <a:spcPct val="115000"/>
              </a:lnSpc>
              <a:spcBef>
                <a:spcPts val="1000"/>
              </a:spcBef>
              <a:spcAft>
                <a:spcPts val="0"/>
              </a:spcAft>
              <a:buClr>
                <a:schemeClr val="dk2"/>
              </a:buClr>
              <a:buSzPts val="2300"/>
              <a:buFont typeface="Poppins"/>
              <a:buChar char="○"/>
            </a:pPr>
            <a:r>
              <a:rPr lang="en-GB" sz="2300">
                <a:solidFill>
                  <a:schemeClr val="dk2"/>
                </a:solidFill>
                <a:latin typeface="Poppins"/>
                <a:ea typeface="Poppins"/>
                <a:cs typeface="Poppins"/>
                <a:sym typeface="Poppins"/>
              </a:rPr>
              <a:t> Student Opportunities Managers Network </a:t>
            </a:r>
            <a:endParaRPr sz="2300">
              <a:solidFill>
                <a:schemeClr val="dk2"/>
              </a:solidFill>
              <a:latin typeface="Poppins"/>
              <a:ea typeface="Poppins"/>
              <a:cs typeface="Poppins"/>
              <a:sym typeface="Poppins"/>
            </a:endParaRPr>
          </a:p>
          <a:p>
            <a:pPr indent="-374650" lvl="0" marL="457200" rtl="0" algn="l">
              <a:lnSpc>
                <a:spcPct val="115000"/>
              </a:lnSpc>
              <a:spcBef>
                <a:spcPts val="1000"/>
              </a:spcBef>
              <a:spcAft>
                <a:spcPts val="0"/>
              </a:spcAft>
              <a:buClr>
                <a:schemeClr val="dk2"/>
              </a:buClr>
              <a:buSzPts val="2300"/>
              <a:buFont typeface="Poppins"/>
              <a:buChar char="★"/>
            </a:pPr>
            <a:r>
              <a:rPr b="1" lang="en-GB" sz="2300">
                <a:solidFill>
                  <a:schemeClr val="dk2"/>
                </a:solidFill>
                <a:latin typeface="Poppins"/>
                <a:ea typeface="Poppins"/>
                <a:cs typeface="Poppins"/>
                <a:sym typeface="Poppins"/>
              </a:rPr>
              <a:t>Training</a:t>
            </a:r>
            <a:endParaRPr b="1" sz="2300">
              <a:solidFill>
                <a:schemeClr val="dk2"/>
              </a:solidFill>
              <a:latin typeface="Poppins"/>
              <a:ea typeface="Poppins"/>
              <a:cs typeface="Poppins"/>
              <a:sym typeface="Poppins"/>
            </a:endParaRPr>
          </a:p>
          <a:p>
            <a:pPr indent="-374650" lvl="1" marL="914400" rtl="0" algn="l">
              <a:lnSpc>
                <a:spcPct val="115000"/>
              </a:lnSpc>
              <a:spcBef>
                <a:spcPts val="1000"/>
              </a:spcBef>
              <a:spcAft>
                <a:spcPts val="0"/>
              </a:spcAft>
              <a:buClr>
                <a:schemeClr val="dk2"/>
              </a:buClr>
              <a:buSzPts val="2300"/>
              <a:buFont typeface="Poppins"/>
              <a:buChar char="○"/>
            </a:pPr>
            <a:r>
              <a:rPr lang="en-GB" sz="2300">
                <a:solidFill>
                  <a:schemeClr val="dk2"/>
                </a:solidFill>
                <a:latin typeface="Poppins"/>
                <a:ea typeface="Poppins"/>
                <a:cs typeface="Poppins"/>
                <a:sym typeface="Poppins"/>
              </a:rPr>
              <a:t>Anti-racist Student Opportunities</a:t>
            </a:r>
            <a:endParaRPr sz="2300">
              <a:solidFill>
                <a:schemeClr val="dk2"/>
              </a:solidFill>
              <a:latin typeface="Poppins"/>
              <a:ea typeface="Poppins"/>
              <a:cs typeface="Poppins"/>
              <a:sym typeface="Poppins"/>
            </a:endParaRPr>
          </a:p>
          <a:p>
            <a:pPr indent="-374650" lvl="1" marL="914400" rtl="0" algn="l">
              <a:lnSpc>
                <a:spcPct val="115000"/>
              </a:lnSpc>
              <a:spcBef>
                <a:spcPts val="1000"/>
              </a:spcBef>
              <a:spcAft>
                <a:spcPts val="0"/>
              </a:spcAft>
              <a:buClr>
                <a:schemeClr val="dk2"/>
              </a:buClr>
              <a:buSzPts val="2300"/>
              <a:buFont typeface="Poppins"/>
              <a:buChar char="○"/>
            </a:pPr>
            <a:r>
              <a:rPr lang="en-GB" sz="2300">
                <a:solidFill>
                  <a:schemeClr val="dk2"/>
                </a:solidFill>
                <a:latin typeface="Poppins"/>
                <a:ea typeface="Poppins"/>
                <a:cs typeface="Poppins"/>
                <a:sym typeface="Poppins"/>
              </a:rPr>
              <a:t>Student Opportunities 101</a:t>
            </a:r>
            <a:endParaRPr sz="2300">
              <a:solidFill>
                <a:schemeClr val="dk2"/>
              </a:solidFill>
              <a:latin typeface="Poppins"/>
              <a:ea typeface="Poppins"/>
              <a:cs typeface="Poppins"/>
              <a:sym typeface="Poppins"/>
            </a:endParaRPr>
          </a:p>
          <a:p>
            <a:pPr indent="-374650" lvl="1" marL="914400" rtl="0" algn="l">
              <a:lnSpc>
                <a:spcPct val="115000"/>
              </a:lnSpc>
              <a:spcBef>
                <a:spcPts val="1000"/>
              </a:spcBef>
              <a:spcAft>
                <a:spcPts val="1000"/>
              </a:spcAft>
              <a:buClr>
                <a:schemeClr val="dk2"/>
              </a:buClr>
              <a:buSzPts val="2300"/>
              <a:buFont typeface="Poppins"/>
              <a:buChar char="○"/>
            </a:pPr>
            <a:r>
              <a:rPr lang="en-GB" sz="2300">
                <a:solidFill>
                  <a:schemeClr val="dk2"/>
                </a:solidFill>
                <a:latin typeface="Poppins"/>
                <a:ea typeface="Poppins"/>
                <a:cs typeface="Poppins"/>
                <a:sym typeface="Poppins"/>
              </a:rPr>
              <a:t>Risky Business</a:t>
            </a:r>
            <a:endParaRPr sz="2300">
              <a:solidFill>
                <a:schemeClr val="dk2"/>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2" name="Shape 182"/>
        <p:cNvGrpSpPr/>
        <p:nvPr/>
      </p:nvGrpSpPr>
      <p:grpSpPr>
        <a:xfrm>
          <a:off x="0" y="0"/>
          <a:ext cx="0" cy="0"/>
          <a:chOff x="0" y="0"/>
          <a:chExt cx="0" cy="0"/>
        </a:xfrm>
      </p:grpSpPr>
      <p:sp>
        <p:nvSpPr>
          <p:cNvPr id="183" name="Google Shape;183;p33"/>
          <p:cNvSpPr txBox="1"/>
          <p:nvPr/>
        </p:nvSpPr>
        <p:spPr>
          <a:xfrm>
            <a:off x="2610750" y="810300"/>
            <a:ext cx="3922500" cy="1262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GB" sz="7000">
                <a:solidFill>
                  <a:schemeClr val="dk2"/>
                </a:solidFill>
                <a:latin typeface="Poppins"/>
                <a:ea typeface="Poppins"/>
                <a:cs typeface="Poppins"/>
                <a:sym typeface="Poppins"/>
              </a:rPr>
              <a:t>Thanks!</a:t>
            </a:r>
            <a:endParaRPr b="1" sz="7000">
              <a:solidFill>
                <a:schemeClr val="dk2"/>
              </a:solidFill>
              <a:latin typeface="Poppins"/>
              <a:ea typeface="Poppins"/>
              <a:cs typeface="Poppins"/>
              <a:sym typeface="Poppins"/>
            </a:endParaRPr>
          </a:p>
        </p:txBody>
      </p:sp>
      <p:sp>
        <p:nvSpPr>
          <p:cNvPr id="184" name="Google Shape;184;p33"/>
          <p:cNvSpPr txBox="1"/>
          <p:nvPr/>
        </p:nvSpPr>
        <p:spPr>
          <a:xfrm>
            <a:off x="2937100" y="2939750"/>
            <a:ext cx="3816900" cy="2432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GB" sz="2400">
                <a:solidFill>
                  <a:schemeClr val="dk2"/>
                </a:solidFill>
                <a:latin typeface="Poppins"/>
                <a:ea typeface="Poppins"/>
                <a:cs typeface="Poppins"/>
                <a:sym typeface="Poppins"/>
              </a:rPr>
              <a:t>Rosie Hunnam</a:t>
            </a:r>
            <a:endParaRPr sz="2400">
              <a:solidFill>
                <a:schemeClr val="dk2"/>
              </a:solidFill>
              <a:latin typeface="Poppins"/>
              <a:ea typeface="Poppins"/>
              <a:cs typeface="Poppins"/>
              <a:sym typeface="Poppins"/>
            </a:endParaRPr>
          </a:p>
          <a:p>
            <a:pPr indent="0" lvl="0" marL="0" rtl="0" algn="just">
              <a:spcBef>
                <a:spcPts val="2000"/>
              </a:spcBef>
              <a:spcAft>
                <a:spcPts val="0"/>
              </a:spcAft>
              <a:buNone/>
            </a:pPr>
            <a:r>
              <a:rPr lang="en-GB" sz="2400">
                <a:solidFill>
                  <a:schemeClr val="dk2"/>
                </a:solidFill>
                <a:latin typeface="Poppins"/>
                <a:ea typeface="Poppins"/>
                <a:cs typeface="Poppins"/>
                <a:sym typeface="Poppins"/>
              </a:rPr>
              <a:t>info</a:t>
            </a:r>
            <a:r>
              <a:rPr lang="en-GB" sz="2400">
                <a:solidFill>
                  <a:schemeClr val="dk2"/>
                </a:solidFill>
                <a:uFill>
                  <a:noFill/>
                </a:uFill>
                <a:latin typeface="Poppins"/>
                <a:ea typeface="Poppins"/>
                <a:cs typeface="Poppins"/>
                <a:sym typeface="Poppins"/>
                <a:hlinkClick r:id="rId4">
                  <a:extLst>
                    <a:ext uri="{A12FA001-AC4F-418D-AE19-62706E023703}">
                      <ahyp:hlinkClr val="tx"/>
                    </a:ext>
                  </a:extLst>
                </a:hlinkClick>
              </a:rPr>
              <a:t>@organised.fun</a:t>
            </a:r>
            <a:endParaRPr sz="2400">
              <a:solidFill>
                <a:schemeClr val="dk2"/>
              </a:solidFill>
              <a:latin typeface="Poppins"/>
              <a:ea typeface="Poppins"/>
              <a:cs typeface="Poppins"/>
              <a:sym typeface="Poppins"/>
            </a:endParaRPr>
          </a:p>
          <a:p>
            <a:pPr indent="0" lvl="0" marL="0" rtl="0" algn="just">
              <a:spcBef>
                <a:spcPts val="2000"/>
              </a:spcBef>
              <a:spcAft>
                <a:spcPts val="0"/>
              </a:spcAft>
              <a:buNone/>
            </a:pPr>
            <a:r>
              <a:rPr lang="en-GB" sz="2400">
                <a:solidFill>
                  <a:schemeClr val="dk2"/>
                </a:solidFill>
                <a:latin typeface="Poppins"/>
                <a:ea typeface="Poppins"/>
                <a:cs typeface="Poppins"/>
                <a:sym typeface="Poppins"/>
              </a:rPr>
              <a:t>@OrganisedFunHQ</a:t>
            </a:r>
            <a:endParaRPr sz="2400">
              <a:solidFill>
                <a:schemeClr val="dk2"/>
              </a:solidFill>
              <a:latin typeface="Poppins"/>
              <a:ea typeface="Poppins"/>
              <a:cs typeface="Poppins"/>
              <a:sym typeface="Poppins"/>
            </a:endParaRPr>
          </a:p>
          <a:p>
            <a:pPr indent="0" lvl="0" marL="0" rtl="0" algn="just">
              <a:spcBef>
                <a:spcPts val="2000"/>
              </a:spcBef>
              <a:spcAft>
                <a:spcPts val="2000"/>
              </a:spcAft>
              <a:buNone/>
            </a:pPr>
            <a:r>
              <a:rPr lang="en-GB" sz="2400">
                <a:solidFill>
                  <a:schemeClr val="dk2"/>
                </a:solidFill>
                <a:latin typeface="Poppins"/>
                <a:ea typeface="Poppins"/>
                <a:cs typeface="Poppins"/>
                <a:sym typeface="Poppins"/>
              </a:rPr>
              <a:t>www.organised.fun</a:t>
            </a:r>
            <a:endParaRPr sz="2400">
              <a:solidFill>
                <a:schemeClr val="dk2"/>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5"/>
          <p:cNvSpPr txBox="1"/>
          <p:nvPr/>
        </p:nvSpPr>
        <p:spPr>
          <a:xfrm>
            <a:off x="359600" y="2413050"/>
            <a:ext cx="79509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Poppins"/>
                <a:ea typeface="Poppins"/>
                <a:cs typeface="Poppins"/>
                <a:sym typeface="Poppins"/>
              </a:rPr>
              <a:t>A world without risk assessments…</a:t>
            </a:r>
            <a:endParaRPr sz="6000">
              <a:solidFill>
                <a:schemeClr val="dk2"/>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pic>
        <p:nvPicPr>
          <p:cNvPr id="74" name="Google Shape;74;p16"/>
          <p:cNvPicPr preferRelativeResize="0"/>
          <p:nvPr/>
        </p:nvPicPr>
        <p:blipFill>
          <a:blip r:embed="rId4">
            <a:alphaModFix/>
          </a:blip>
          <a:stretch>
            <a:fillRect/>
          </a:stretch>
        </p:blipFill>
        <p:spPr>
          <a:xfrm>
            <a:off x="-259075" y="-20350"/>
            <a:ext cx="9662125" cy="6898700"/>
          </a:xfrm>
          <a:prstGeom prst="rect">
            <a:avLst/>
          </a:prstGeom>
          <a:noFill/>
          <a:ln>
            <a:noFill/>
          </a:ln>
        </p:spPr>
      </p:pic>
      <p:sp>
        <p:nvSpPr>
          <p:cNvPr id="75" name="Google Shape;75;p16"/>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2"/>
                </a:solidFill>
                <a:highlight>
                  <a:srgbClr val="FF8D83"/>
                </a:highlight>
                <a:latin typeface="Poppins"/>
                <a:ea typeface="Poppins"/>
                <a:cs typeface="Poppins"/>
                <a:sym typeface="Poppins"/>
              </a:rPr>
              <a:t>Design your risk assessment-free utopia…</a:t>
            </a:r>
            <a:endParaRPr b="1" sz="4800">
              <a:solidFill>
                <a:schemeClr val="dk2"/>
              </a:solidFill>
              <a:highlight>
                <a:srgbClr val="FF8D83"/>
              </a:highlight>
              <a:latin typeface="Poppins"/>
              <a:ea typeface="Poppins"/>
              <a:cs typeface="Poppins"/>
              <a:sym typeface="Poppins"/>
            </a:endParaRPr>
          </a:p>
        </p:txBody>
      </p:sp>
      <p:sp>
        <p:nvSpPr>
          <p:cNvPr id="76" name="Google Shape;76;p16"/>
          <p:cNvSpPr/>
          <p:nvPr/>
        </p:nvSpPr>
        <p:spPr>
          <a:xfrm>
            <a:off x="7624575" y="5961125"/>
            <a:ext cx="1398900" cy="603600"/>
          </a:xfrm>
          <a:prstGeom prst="roundRect">
            <a:avLst>
              <a:gd fmla="val 16667" name="adj"/>
            </a:avLst>
          </a:prstGeom>
          <a:solidFill>
            <a:srgbClr val="FF8D8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latin typeface="Poppins"/>
                <a:ea typeface="Poppins"/>
                <a:cs typeface="Poppins"/>
                <a:sym typeface="Poppins"/>
              </a:rPr>
              <a:t>Activity</a:t>
            </a:r>
            <a:endParaRPr b="1" sz="22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2"/>
                </a:solidFill>
                <a:highlight>
                  <a:srgbClr val="FF8D83"/>
                </a:highlight>
                <a:latin typeface="Poppins"/>
                <a:ea typeface="Poppins"/>
                <a:cs typeface="Poppins"/>
                <a:sym typeface="Poppins"/>
              </a:rPr>
              <a:t>Our utopia…</a:t>
            </a:r>
            <a:endParaRPr b="1" sz="4800">
              <a:solidFill>
                <a:schemeClr val="dk2"/>
              </a:solidFill>
              <a:highlight>
                <a:srgbClr val="FF8D83"/>
              </a:highlight>
              <a:latin typeface="Poppins"/>
              <a:ea typeface="Poppins"/>
              <a:cs typeface="Poppins"/>
              <a:sym typeface="Poppins"/>
            </a:endParaRPr>
          </a:p>
        </p:txBody>
      </p:sp>
      <p:sp>
        <p:nvSpPr>
          <p:cNvPr id="82" name="Google Shape;82;p17"/>
          <p:cNvSpPr txBox="1"/>
          <p:nvPr>
            <p:ph idx="1" type="body"/>
          </p:nvPr>
        </p:nvSpPr>
        <p:spPr>
          <a:xfrm>
            <a:off x="692700" y="1805525"/>
            <a:ext cx="7149600" cy="3884100"/>
          </a:xfrm>
          <a:prstGeom prst="rect">
            <a:avLst/>
          </a:prstGeom>
        </p:spPr>
        <p:txBody>
          <a:bodyPr anchorCtr="0" anchor="t" bIns="91425" lIns="91425" spcFirstLastPara="1" rIns="91425" wrap="square" tIns="91425">
            <a:normAutofit/>
          </a:bodyPr>
          <a:lstStyle/>
          <a:p>
            <a:pPr indent="-381000" lvl="0" marL="914400" rtl="0" algn="l">
              <a:spcBef>
                <a:spcPts val="0"/>
              </a:spcBef>
              <a:spcAft>
                <a:spcPts val="0"/>
              </a:spcAft>
              <a:buSzPts val="2400"/>
              <a:buFont typeface="Poppins"/>
              <a:buChar char="➔"/>
            </a:pPr>
            <a:r>
              <a:rPr lang="en-GB" sz="2400">
                <a:latin typeface="Poppins"/>
                <a:ea typeface="Poppins"/>
                <a:cs typeface="Poppins"/>
                <a:sym typeface="Poppins"/>
              </a:rPr>
              <a:t>Less bureaucracy </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Freedom to be creative </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No paperwork </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Easier relationships with university</a:t>
            </a:r>
            <a:endParaRPr sz="2400">
              <a:latin typeface="Poppins"/>
              <a:ea typeface="Poppins"/>
              <a:cs typeface="Poppins"/>
              <a:sym typeface="Poppins"/>
            </a:endParaRPr>
          </a:p>
          <a:p>
            <a:pPr indent="457200" lvl="0" marL="457200" rtl="0" algn="l">
              <a:spcBef>
                <a:spcPts val="1000"/>
              </a:spcBef>
              <a:spcAft>
                <a:spcPts val="1000"/>
              </a:spcAft>
              <a:buNone/>
            </a:pPr>
            <a:r>
              <a:rPr lang="en-GB" sz="2400">
                <a:latin typeface="Poppins"/>
                <a:ea typeface="Poppins"/>
                <a:cs typeface="Poppins"/>
                <a:sym typeface="Poppins"/>
              </a:rPr>
              <a:t>….?  </a:t>
            </a:r>
            <a:endParaRPr sz="24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8"/>
          <p:cNvSpPr txBox="1"/>
          <p:nvPr/>
        </p:nvSpPr>
        <p:spPr>
          <a:xfrm>
            <a:off x="976813" y="2474975"/>
            <a:ext cx="5249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dk2"/>
                </a:solidFill>
                <a:latin typeface="Poppins"/>
                <a:ea typeface="Poppins"/>
                <a:cs typeface="Poppins"/>
                <a:sym typeface="Poppins"/>
              </a:rPr>
              <a:t>Our reality</a:t>
            </a:r>
            <a:endParaRPr sz="6000">
              <a:solidFill>
                <a:schemeClr val="dk2"/>
              </a:solidFill>
              <a:latin typeface="Poppins"/>
              <a:ea typeface="Poppins"/>
              <a:cs typeface="Poppins"/>
              <a:sym typeface="Poppins"/>
            </a:endParaRPr>
          </a:p>
        </p:txBody>
      </p:sp>
      <p:sp>
        <p:nvSpPr>
          <p:cNvPr id="88" name="Google Shape;88;p18"/>
          <p:cNvSpPr txBox="1"/>
          <p:nvPr/>
        </p:nvSpPr>
        <p:spPr>
          <a:xfrm>
            <a:off x="1055138" y="3728025"/>
            <a:ext cx="5249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chemeClr val="dk2"/>
                </a:solidFill>
                <a:latin typeface="Poppins"/>
                <a:ea typeface="Poppins"/>
                <a:cs typeface="Poppins"/>
                <a:sym typeface="Poppins"/>
              </a:rPr>
              <a:t>Time to burst the bubble!</a:t>
            </a:r>
            <a:endParaRPr sz="3000">
              <a:solidFill>
                <a:schemeClr val="dk2"/>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2"/>
                </a:solidFill>
                <a:highlight>
                  <a:srgbClr val="FEDC56"/>
                </a:highlight>
                <a:latin typeface="Poppins"/>
                <a:ea typeface="Poppins"/>
                <a:cs typeface="Poppins"/>
                <a:sym typeface="Poppins"/>
              </a:rPr>
              <a:t>Our reality </a:t>
            </a:r>
            <a:endParaRPr b="1" sz="4800">
              <a:solidFill>
                <a:schemeClr val="dk2"/>
              </a:solidFill>
              <a:highlight>
                <a:srgbClr val="FEDC56"/>
              </a:highlight>
              <a:latin typeface="Poppins"/>
              <a:ea typeface="Poppins"/>
              <a:cs typeface="Poppins"/>
              <a:sym typeface="Poppins"/>
            </a:endParaRPr>
          </a:p>
        </p:txBody>
      </p:sp>
      <p:sp>
        <p:nvSpPr>
          <p:cNvPr id="94" name="Google Shape;94;p19"/>
          <p:cNvSpPr txBox="1"/>
          <p:nvPr>
            <p:ph idx="1" type="body"/>
          </p:nvPr>
        </p:nvSpPr>
        <p:spPr>
          <a:xfrm>
            <a:off x="692700" y="1805525"/>
            <a:ext cx="7149600" cy="3884100"/>
          </a:xfrm>
          <a:prstGeom prst="rect">
            <a:avLst/>
          </a:prstGeom>
        </p:spPr>
        <p:txBody>
          <a:bodyPr anchorCtr="0" anchor="t" bIns="91425" lIns="91425" spcFirstLastPara="1" rIns="91425" wrap="square" tIns="91425">
            <a:normAutofit/>
          </a:bodyPr>
          <a:lstStyle/>
          <a:p>
            <a:pPr indent="-381000" lvl="0" marL="914400" rtl="0" algn="l">
              <a:spcBef>
                <a:spcPts val="0"/>
              </a:spcBef>
              <a:spcAft>
                <a:spcPts val="0"/>
              </a:spcAft>
              <a:buSzPts val="2400"/>
              <a:buFont typeface="Poppins"/>
              <a:buChar char="➔"/>
            </a:pPr>
            <a:r>
              <a:rPr lang="en-GB" sz="2400">
                <a:latin typeface="Poppins"/>
                <a:ea typeface="Poppins"/>
                <a:cs typeface="Poppins"/>
                <a:sym typeface="Poppins"/>
              </a:rPr>
              <a:t>Compliance </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No insurance</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No central governance/oversight - protecting students </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Lower quality events </a:t>
            </a:r>
            <a:endParaRPr sz="2400">
              <a:latin typeface="Poppins"/>
              <a:ea typeface="Poppins"/>
              <a:cs typeface="Poppins"/>
              <a:sym typeface="Poppins"/>
            </a:endParaRPr>
          </a:p>
          <a:p>
            <a:pPr indent="-381000" lvl="0" marL="914400" rtl="0" algn="l">
              <a:spcBef>
                <a:spcPts val="1000"/>
              </a:spcBef>
              <a:spcAft>
                <a:spcPts val="0"/>
              </a:spcAft>
              <a:buSzPts val="2400"/>
              <a:buFont typeface="Poppins"/>
              <a:buChar char="➔"/>
            </a:pPr>
            <a:r>
              <a:rPr lang="en-GB" sz="2400">
                <a:latin typeface="Poppins"/>
                <a:ea typeface="Poppins"/>
                <a:cs typeface="Poppins"/>
                <a:sym typeface="Poppins"/>
              </a:rPr>
              <a:t>Saying yes more</a:t>
            </a:r>
            <a:endParaRPr sz="2400">
              <a:latin typeface="Poppins"/>
              <a:ea typeface="Poppins"/>
              <a:cs typeface="Poppins"/>
              <a:sym typeface="Poppins"/>
            </a:endParaRPr>
          </a:p>
          <a:p>
            <a:pPr indent="-381000" lvl="0" marL="914400" rtl="0" algn="l">
              <a:spcBef>
                <a:spcPts val="1000"/>
              </a:spcBef>
              <a:spcAft>
                <a:spcPts val="1000"/>
              </a:spcAft>
              <a:buSzPts val="2400"/>
              <a:buFont typeface="Poppins"/>
              <a:buChar char="➔"/>
            </a:pPr>
            <a:r>
              <a:rPr lang="en-GB" sz="2400">
                <a:latin typeface="Poppins"/>
                <a:ea typeface="Poppins"/>
                <a:cs typeface="Poppins"/>
                <a:sym typeface="Poppins"/>
              </a:rPr>
              <a:t>Creativity and freedom</a:t>
            </a:r>
            <a:endParaRPr sz="24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0"/>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2"/>
                </a:solidFill>
                <a:highlight>
                  <a:srgbClr val="FEDC56"/>
                </a:highlight>
                <a:latin typeface="Poppins"/>
                <a:ea typeface="Poppins"/>
                <a:cs typeface="Poppins"/>
                <a:sym typeface="Poppins"/>
              </a:rPr>
              <a:t>Systems and processes</a:t>
            </a:r>
            <a:endParaRPr b="1" sz="4800">
              <a:solidFill>
                <a:schemeClr val="dk2"/>
              </a:solidFill>
              <a:highlight>
                <a:srgbClr val="FEDC56"/>
              </a:highlight>
              <a:latin typeface="Poppins"/>
              <a:ea typeface="Poppins"/>
              <a:cs typeface="Poppins"/>
              <a:sym typeface="Poppins"/>
            </a:endParaRPr>
          </a:p>
        </p:txBody>
      </p:sp>
      <p:sp>
        <p:nvSpPr>
          <p:cNvPr id="100" name="Google Shape;100;p20"/>
          <p:cNvSpPr txBox="1"/>
          <p:nvPr>
            <p:ph idx="1" type="body"/>
          </p:nvPr>
        </p:nvSpPr>
        <p:spPr>
          <a:xfrm>
            <a:off x="692700" y="2614800"/>
            <a:ext cx="7149600" cy="2880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GB" sz="2240">
                <a:latin typeface="Poppins"/>
                <a:ea typeface="Poppins"/>
                <a:cs typeface="Poppins"/>
                <a:sym typeface="Poppins"/>
              </a:rPr>
              <a:t>E</a:t>
            </a:r>
            <a:r>
              <a:rPr lang="en-GB" sz="2240">
                <a:latin typeface="Poppins"/>
                <a:ea typeface="Poppins"/>
                <a:cs typeface="Poppins"/>
                <a:sym typeface="Poppins"/>
              </a:rPr>
              <a:t>very SU has different ways to manage risk, engage students, meet compliance. </a:t>
            </a:r>
            <a:endParaRPr sz="2240">
              <a:latin typeface="Poppins"/>
              <a:ea typeface="Poppins"/>
              <a:cs typeface="Poppins"/>
              <a:sym typeface="Poppins"/>
            </a:endParaRPr>
          </a:p>
          <a:p>
            <a:pPr indent="0" lvl="0" marL="0" rtl="0" algn="l">
              <a:lnSpc>
                <a:spcPct val="95000"/>
              </a:lnSpc>
              <a:spcBef>
                <a:spcPts val="1000"/>
              </a:spcBef>
              <a:spcAft>
                <a:spcPts val="0"/>
              </a:spcAft>
              <a:buSzPts val="935"/>
              <a:buNone/>
            </a:pPr>
            <a:r>
              <a:t/>
            </a:r>
            <a:endParaRPr sz="2240">
              <a:latin typeface="Poppins"/>
              <a:ea typeface="Poppins"/>
              <a:cs typeface="Poppins"/>
              <a:sym typeface="Poppins"/>
            </a:endParaRPr>
          </a:p>
          <a:p>
            <a:pPr indent="0" lvl="0" marL="0" rtl="0" algn="l">
              <a:lnSpc>
                <a:spcPct val="95000"/>
              </a:lnSpc>
              <a:spcBef>
                <a:spcPts val="1000"/>
              </a:spcBef>
              <a:spcAft>
                <a:spcPts val="0"/>
              </a:spcAft>
              <a:buSzPts val="935"/>
              <a:buNone/>
            </a:pPr>
            <a:r>
              <a:rPr lang="en-GB" sz="2240">
                <a:latin typeface="Poppins"/>
                <a:ea typeface="Poppins"/>
                <a:cs typeface="Poppins"/>
                <a:sym typeface="Poppins"/>
              </a:rPr>
              <a:t>Whole organisational approach is important </a:t>
            </a:r>
            <a:endParaRPr sz="2240">
              <a:latin typeface="Poppins"/>
              <a:ea typeface="Poppins"/>
              <a:cs typeface="Poppins"/>
              <a:sym typeface="Poppins"/>
            </a:endParaRPr>
          </a:p>
          <a:p>
            <a:pPr indent="0" lvl="0" marL="0" rtl="0" algn="l">
              <a:lnSpc>
                <a:spcPct val="95000"/>
              </a:lnSpc>
              <a:spcBef>
                <a:spcPts val="1000"/>
              </a:spcBef>
              <a:spcAft>
                <a:spcPts val="0"/>
              </a:spcAft>
              <a:buSzPts val="935"/>
              <a:buNone/>
            </a:pPr>
            <a:r>
              <a:t/>
            </a:r>
            <a:endParaRPr sz="2240">
              <a:latin typeface="Poppins"/>
              <a:ea typeface="Poppins"/>
              <a:cs typeface="Poppins"/>
              <a:sym typeface="Poppins"/>
            </a:endParaRPr>
          </a:p>
          <a:p>
            <a:pPr indent="-370840" lvl="0" marL="457200" rtl="0" algn="l">
              <a:lnSpc>
                <a:spcPct val="95000"/>
              </a:lnSpc>
              <a:spcBef>
                <a:spcPts val="1000"/>
              </a:spcBef>
              <a:spcAft>
                <a:spcPts val="0"/>
              </a:spcAft>
              <a:buSzPts val="2240"/>
              <a:buFont typeface="Poppins"/>
              <a:buChar char="●"/>
            </a:pPr>
            <a:r>
              <a:rPr lang="en-GB" sz="2240">
                <a:latin typeface="Poppins"/>
                <a:ea typeface="Poppins"/>
                <a:cs typeface="Poppins"/>
                <a:sym typeface="Poppins"/>
              </a:rPr>
              <a:t>Risk tolerance</a:t>
            </a:r>
            <a:endParaRPr sz="2240">
              <a:latin typeface="Poppins"/>
              <a:ea typeface="Poppins"/>
              <a:cs typeface="Poppins"/>
              <a:sym typeface="Poppins"/>
            </a:endParaRPr>
          </a:p>
          <a:p>
            <a:pPr indent="-370840" lvl="0" marL="457200" rtl="0" algn="l">
              <a:lnSpc>
                <a:spcPct val="95000"/>
              </a:lnSpc>
              <a:spcBef>
                <a:spcPts val="0"/>
              </a:spcBef>
              <a:spcAft>
                <a:spcPts val="0"/>
              </a:spcAft>
              <a:buSzPts val="2240"/>
              <a:buFont typeface="Poppins"/>
              <a:buChar char="●"/>
            </a:pPr>
            <a:r>
              <a:rPr lang="en-GB" sz="2240">
                <a:latin typeface="Poppins"/>
                <a:ea typeface="Poppins"/>
                <a:cs typeface="Poppins"/>
                <a:sym typeface="Poppins"/>
              </a:rPr>
              <a:t>Risk confidence </a:t>
            </a:r>
            <a:endParaRPr sz="224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21"/>
          <p:cNvSpPr txBox="1"/>
          <p:nvPr>
            <p:ph type="title"/>
          </p:nvPr>
        </p:nvSpPr>
        <p:spPr>
          <a:xfrm>
            <a:off x="692700" y="779475"/>
            <a:ext cx="73671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chemeClr val="dk2"/>
                </a:solidFill>
                <a:highlight>
                  <a:srgbClr val="FEDC56"/>
                </a:highlight>
                <a:latin typeface="Poppins"/>
                <a:ea typeface="Poppins"/>
                <a:cs typeface="Poppins"/>
                <a:sym typeface="Poppins"/>
              </a:rPr>
              <a:t>Systems and processes</a:t>
            </a:r>
            <a:endParaRPr b="1" sz="4800">
              <a:solidFill>
                <a:schemeClr val="dk2"/>
              </a:solidFill>
              <a:highlight>
                <a:srgbClr val="FEDC56"/>
              </a:highlight>
              <a:latin typeface="Poppins"/>
              <a:ea typeface="Poppins"/>
              <a:cs typeface="Poppins"/>
              <a:sym typeface="Poppins"/>
            </a:endParaRPr>
          </a:p>
        </p:txBody>
      </p:sp>
      <p:sp>
        <p:nvSpPr>
          <p:cNvPr id="106" name="Google Shape;106;p21"/>
          <p:cNvSpPr txBox="1"/>
          <p:nvPr>
            <p:ph idx="1" type="body"/>
          </p:nvPr>
        </p:nvSpPr>
        <p:spPr>
          <a:xfrm>
            <a:off x="692700" y="2614800"/>
            <a:ext cx="7367100" cy="1576800"/>
          </a:xfrm>
          <a:prstGeom prst="rect">
            <a:avLst/>
          </a:prstGeom>
        </p:spPr>
        <p:txBody>
          <a:bodyPr anchorCtr="0" anchor="t" bIns="91425" lIns="91425" spcFirstLastPara="1" rIns="91425" wrap="square" tIns="91425">
            <a:noAutofit/>
          </a:bodyPr>
          <a:lstStyle/>
          <a:p>
            <a:pPr indent="-383540" lvl="0" marL="457200" rtl="0" algn="l">
              <a:lnSpc>
                <a:spcPct val="95000"/>
              </a:lnSpc>
              <a:spcBef>
                <a:spcPts val="0"/>
              </a:spcBef>
              <a:spcAft>
                <a:spcPts val="0"/>
              </a:spcAft>
              <a:buSzPts val="2440"/>
              <a:buFont typeface="Poppins"/>
              <a:buChar char="➔"/>
            </a:pPr>
            <a:r>
              <a:rPr lang="en-GB" sz="2440">
                <a:latin typeface="Poppins"/>
                <a:ea typeface="Poppins"/>
                <a:cs typeface="Poppins"/>
                <a:sym typeface="Poppins"/>
              </a:rPr>
              <a:t>What works well at the moment at your SU?</a:t>
            </a:r>
            <a:endParaRPr sz="2440">
              <a:latin typeface="Poppins"/>
              <a:ea typeface="Poppins"/>
              <a:cs typeface="Poppins"/>
              <a:sym typeface="Poppins"/>
            </a:endParaRPr>
          </a:p>
          <a:p>
            <a:pPr indent="0" lvl="0" marL="457200" rtl="0" algn="l">
              <a:lnSpc>
                <a:spcPct val="95000"/>
              </a:lnSpc>
              <a:spcBef>
                <a:spcPts val="1000"/>
              </a:spcBef>
              <a:spcAft>
                <a:spcPts val="0"/>
              </a:spcAft>
              <a:buNone/>
            </a:pPr>
            <a:r>
              <a:rPr lang="en-GB" sz="2440">
                <a:latin typeface="Poppins"/>
                <a:ea typeface="Poppins"/>
                <a:cs typeface="Poppins"/>
                <a:sym typeface="Poppins"/>
              </a:rPr>
              <a:t> </a:t>
            </a:r>
            <a:endParaRPr sz="2440">
              <a:latin typeface="Poppins"/>
              <a:ea typeface="Poppins"/>
              <a:cs typeface="Poppins"/>
              <a:sym typeface="Poppins"/>
            </a:endParaRPr>
          </a:p>
          <a:p>
            <a:pPr indent="-383540" lvl="0" marL="457200" rtl="0" algn="l">
              <a:lnSpc>
                <a:spcPct val="95000"/>
              </a:lnSpc>
              <a:spcBef>
                <a:spcPts val="1000"/>
              </a:spcBef>
              <a:spcAft>
                <a:spcPts val="0"/>
              </a:spcAft>
              <a:buSzPts val="2440"/>
              <a:buFont typeface="Poppins"/>
              <a:buChar char="➔"/>
            </a:pPr>
            <a:r>
              <a:rPr lang="en-GB" sz="2440">
                <a:latin typeface="Poppins"/>
                <a:ea typeface="Poppins"/>
                <a:cs typeface="Poppins"/>
                <a:sym typeface="Poppins"/>
              </a:rPr>
              <a:t>What gets in the way or doesn’t work? </a:t>
            </a:r>
            <a:endParaRPr sz="2440">
              <a:latin typeface="Poppins"/>
              <a:ea typeface="Poppins"/>
              <a:cs typeface="Poppins"/>
              <a:sym typeface="Poppins"/>
            </a:endParaRPr>
          </a:p>
          <a:p>
            <a:pPr indent="0" lvl="0" marL="0" rtl="0" algn="l">
              <a:lnSpc>
                <a:spcPct val="95000"/>
              </a:lnSpc>
              <a:spcBef>
                <a:spcPts val="1000"/>
              </a:spcBef>
              <a:spcAft>
                <a:spcPts val="0"/>
              </a:spcAft>
              <a:buNone/>
            </a:pPr>
            <a:r>
              <a:t/>
            </a:r>
            <a:endParaRPr sz="2440">
              <a:latin typeface="Poppins"/>
              <a:ea typeface="Poppins"/>
              <a:cs typeface="Poppins"/>
              <a:sym typeface="Poppins"/>
            </a:endParaRPr>
          </a:p>
          <a:p>
            <a:pPr indent="0" lvl="0" marL="0" rtl="0" algn="l">
              <a:lnSpc>
                <a:spcPct val="95000"/>
              </a:lnSpc>
              <a:spcBef>
                <a:spcPts val="1000"/>
              </a:spcBef>
              <a:spcAft>
                <a:spcPts val="0"/>
              </a:spcAft>
              <a:buNone/>
            </a:pPr>
            <a:r>
              <a:rPr lang="en-GB" sz="2440">
                <a:latin typeface="Poppins"/>
                <a:ea typeface="Poppins"/>
                <a:cs typeface="Poppins"/>
                <a:sym typeface="Poppins"/>
              </a:rPr>
              <a:t>Talk in small groups</a:t>
            </a:r>
            <a:endParaRPr sz="2440">
              <a:latin typeface="Poppins"/>
              <a:ea typeface="Poppins"/>
              <a:cs typeface="Poppins"/>
              <a:sym typeface="Poppins"/>
            </a:endParaRPr>
          </a:p>
          <a:p>
            <a:pPr indent="0" lvl="0" marL="0" rtl="0" algn="l">
              <a:lnSpc>
                <a:spcPct val="95000"/>
              </a:lnSpc>
              <a:spcBef>
                <a:spcPts val="1000"/>
              </a:spcBef>
              <a:spcAft>
                <a:spcPts val="1000"/>
              </a:spcAft>
              <a:buNone/>
            </a:pPr>
            <a:r>
              <a:rPr lang="en-GB" sz="2440">
                <a:latin typeface="Poppins"/>
                <a:ea typeface="Poppins"/>
                <a:cs typeface="Poppins"/>
                <a:sym typeface="Poppins"/>
              </a:rPr>
              <a:t>Stick your thoughts on post-its, onto the wall</a:t>
            </a:r>
            <a:endParaRPr sz="2440">
              <a:latin typeface="Poppins"/>
              <a:ea typeface="Poppins"/>
              <a:cs typeface="Poppins"/>
              <a:sym typeface="Poppins"/>
            </a:endParaRPr>
          </a:p>
        </p:txBody>
      </p:sp>
      <p:sp>
        <p:nvSpPr>
          <p:cNvPr id="107" name="Google Shape;107;p21"/>
          <p:cNvSpPr/>
          <p:nvPr/>
        </p:nvSpPr>
        <p:spPr>
          <a:xfrm>
            <a:off x="7624575" y="5961125"/>
            <a:ext cx="1398900" cy="603600"/>
          </a:xfrm>
          <a:prstGeom prst="roundRect">
            <a:avLst>
              <a:gd fmla="val 16667" name="adj"/>
            </a:avLst>
          </a:prstGeom>
          <a:solidFill>
            <a:srgbClr val="FF8D8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latin typeface="Poppins"/>
                <a:ea typeface="Poppins"/>
                <a:cs typeface="Poppins"/>
                <a:sym typeface="Poppins"/>
              </a:rPr>
              <a:t>Activity</a:t>
            </a:r>
            <a:endParaRPr b="1" sz="22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EB47DF6A2E80458617139DCB31904B" ma:contentTypeVersion="10" ma:contentTypeDescription="Create a new document." ma:contentTypeScope="" ma:versionID="721cf7e12242acd314578671aec3e1ee">
  <xsd:schema xmlns:xsd="http://www.w3.org/2001/XMLSchema" xmlns:xs="http://www.w3.org/2001/XMLSchema" xmlns:p="http://schemas.microsoft.com/office/2006/metadata/properties" xmlns:ns2="bb2e6d0c-ee69-42dd-bf20-022007a6fcf5" xmlns:ns3="07e60bad-5275-4c71-8da1-d50b6585844a" targetNamespace="http://schemas.microsoft.com/office/2006/metadata/properties" ma:root="true" ma:fieldsID="097aac35653bde2e03f4f562e325bf43" ns2:_="" ns3:_="">
    <xsd:import namespace="bb2e6d0c-ee69-42dd-bf20-022007a6fcf5"/>
    <xsd:import namespace="07e60bad-5275-4c71-8da1-d50b658584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e6d0c-ee69-42dd-bf20-022007a6fc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60bad-5275-4c71-8da1-d50b658584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089D6D-D594-4FFB-8521-CF82027E3D8E}"/>
</file>

<file path=customXml/itemProps2.xml><?xml version="1.0" encoding="utf-8"?>
<ds:datastoreItem xmlns:ds="http://schemas.openxmlformats.org/officeDocument/2006/customXml" ds:itemID="{9F6C18CE-153D-437D-96DD-2564CB518C14}"/>
</file>