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Poppi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font" Target="fonts/Poppins-italic.fnt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Poppins-bold.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Poppins-regular.fntdata"/><Relationship Id="rId37"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1.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Poppins-bold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ad84a60a2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ad84a60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This is a title page used at </a:t>
            </a:r>
            <a:r>
              <a:rPr lang="en-GB" sz="1800">
                <a:latin typeface="Poppins"/>
                <a:ea typeface="Poppins"/>
                <a:cs typeface="Poppins"/>
                <a:sym typeface="Poppins"/>
              </a:rPr>
              <a:t>the</a:t>
            </a:r>
            <a:r>
              <a:rPr lang="en-GB" sz="1800">
                <a:latin typeface="Poppins"/>
                <a:ea typeface="Poppins"/>
                <a:cs typeface="Poppins"/>
                <a:sym typeface="Poppins"/>
              </a:rPr>
              <a:t> start of a presentation - this should introduce the title of the presentation only</a:t>
            </a:r>
            <a:endParaRPr sz="1800">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14a30c237_0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14a30c23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Ryan quick overview of different models </a:t>
            </a:r>
            <a:endParaRPr sz="1800">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14a30c237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14a30c23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chemeClr val="dk1"/>
                </a:solidFill>
                <a:latin typeface="Poppins"/>
                <a:ea typeface="Poppins"/>
                <a:cs typeface="Poppins"/>
                <a:sym typeface="Poppins"/>
              </a:rPr>
              <a:t>Rosie overview methodology</a:t>
            </a:r>
            <a:endParaRPr>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GB">
                <a:solidFill>
                  <a:schemeClr val="dk1"/>
                </a:solidFill>
                <a:latin typeface="Poppins"/>
                <a:ea typeface="Poppins"/>
                <a:cs typeface="Poppins"/>
                <a:sym typeface="Poppins"/>
              </a:rPr>
              <a:t>To understand the different models currently in the sector, we reviewed 32 HE institutions, comparing:</a:t>
            </a:r>
            <a:endParaRPr>
              <a:solidFill>
                <a:schemeClr val="dk1"/>
              </a:solidFill>
              <a:latin typeface="Poppins"/>
              <a:ea typeface="Poppins"/>
              <a:cs typeface="Poppins"/>
              <a:sym typeface="Poppins"/>
            </a:endParaRPr>
          </a:p>
          <a:p>
            <a:pPr indent="-298450" lvl="0" marL="457200" rtl="0" algn="l">
              <a:lnSpc>
                <a:spcPct val="150000"/>
              </a:lnSpc>
              <a:spcBef>
                <a:spcPts val="0"/>
              </a:spcBef>
              <a:spcAft>
                <a:spcPts val="0"/>
              </a:spcAft>
              <a:buClr>
                <a:schemeClr val="dk1"/>
              </a:buClr>
              <a:buSzPts val="1100"/>
              <a:buFont typeface="Poppins"/>
              <a:buChar char="●"/>
            </a:pPr>
            <a:r>
              <a:rPr lang="en-GB">
                <a:solidFill>
                  <a:schemeClr val="dk1"/>
                </a:solidFill>
                <a:latin typeface="Poppins"/>
                <a:ea typeface="Poppins"/>
                <a:cs typeface="Poppins"/>
                <a:sym typeface="Poppins"/>
              </a:rPr>
              <a:t>Student numbers</a:t>
            </a:r>
            <a:endParaRPr>
              <a:solidFill>
                <a:schemeClr val="dk1"/>
              </a:solidFill>
              <a:latin typeface="Poppins"/>
              <a:ea typeface="Poppins"/>
              <a:cs typeface="Poppins"/>
              <a:sym typeface="Poppins"/>
            </a:endParaRPr>
          </a:p>
          <a:p>
            <a:pPr indent="-298450" lvl="0" marL="457200" rtl="0" algn="l">
              <a:lnSpc>
                <a:spcPct val="150000"/>
              </a:lnSpc>
              <a:spcBef>
                <a:spcPts val="0"/>
              </a:spcBef>
              <a:spcAft>
                <a:spcPts val="0"/>
              </a:spcAft>
              <a:buClr>
                <a:schemeClr val="dk1"/>
              </a:buClr>
              <a:buSzPts val="1100"/>
              <a:buFont typeface="Poppins"/>
              <a:buChar char="●"/>
            </a:pPr>
            <a:r>
              <a:rPr lang="en-GB">
                <a:solidFill>
                  <a:schemeClr val="dk1"/>
                </a:solidFill>
                <a:latin typeface="Poppins"/>
                <a:ea typeface="Poppins"/>
                <a:cs typeface="Poppins"/>
                <a:sym typeface="Poppins"/>
              </a:rPr>
              <a:t>Number of clubs </a:t>
            </a:r>
            <a:endParaRPr>
              <a:solidFill>
                <a:schemeClr val="dk1"/>
              </a:solidFill>
              <a:latin typeface="Poppins"/>
              <a:ea typeface="Poppins"/>
              <a:cs typeface="Poppins"/>
              <a:sym typeface="Poppins"/>
            </a:endParaRPr>
          </a:p>
          <a:p>
            <a:pPr indent="-298450" lvl="0" marL="457200" rtl="0" algn="l">
              <a:lnSpc>
                <a:spcPct val="150000"/>
              </a:lnSpc>
              <a:spcBef>
                <a:spcPts val="0"/>
              </a:spcBef>
              <a:spcAft>
                <a:spcPts val="0"/>
              </a:spcAft>
              <a:buClr>
                <a:schemeClr val="dk1"/>
              </a:buClr>
              <a:buSzPts val="1100"/>
              <a:buFont typeface="Poppins"/>
              <a:buChar char="●"/>
            </a:pPr>
            <a:r>
              <a:rPr lang="en-GB">
                <a:solidFill>
                  <a:schemeClr val="dk1"/>
                </a:solidFill>
                <a:latin typeface="Poppins"/>
                <a:ea typeface="Poppins"/>
                <a:cs typeface="Poppins"/>
                <a:sym typeface="Poppins"/>
              </a:rPr>
              <a:t>Number of club members</a:t>
            </a:r>
            <a:endParaRPr>
              <a:solidFill>
                <a:schemeClr val="dk1"/>
              </a:solidFill>
              <a:latin typeface="Poppins"/>
              <a:ea typeface="Poppins"/>
              <a:cs typeface="Poppins"/>
              <a:sym typeface="Poppins"/>
            </a:endParaRPr>
          </a:p>
          <a:p>
            <a:pPr indent="-298450" lvl="0" marL="457200" rtl="0" algn="l">
              <a:lnSpc>
                <a:spcPct val="150000"/>
              </a:lnSpc>
              <a:spcBef>
                <a:spcPts val="0"/>
              </a:spcBef>
              <a:spcAft>
                <a:spcPts val="0"/>
              </a:spcAft>
              <a:buClr>
                <a:schemeClr val="dk1"/>
              </a:buClr>
              <a:buSzPts val="1100"/>
              <a:buFont typeface="Poppins"/>
              <a:buChar char="●"/>
            </a:pPr>
            <a:r>
              <a:rPr lang="en-GB">
                <a:solidFill>
                  <a:schemeClr val="dk1"/>
                </a:solidFill>
                <a:latin typeface="Poppins"/>
                <a:ea typeface="Poppins"/>
                <a:cs typeface="Poppins"/>
                <a:sym typeface="Poppins"/>
              </a:rPr>
              <a:t>BUCS League position </a:t>
            </a:r>
            <a:endParaRPr>
              <a:solidFill>
                <a:schemeClr val="dk1"/>
              </a:solidFill>
              <a:latin typeface="Poppins"/>
              <a:ea typeface="Poppins"/>
              <a:cs typeface="Poppins"/>
              <a:sym typeface="Poppins"/>
            </a:endParaRPr>
          </a:p>
          <a:p>
            <a:pPr indent="-298450" lvl="0" marL="457200" rtl="0" algn="l">
              <a:lnSpc>
                <a:spcPct val="150000"/>
              </a:lnSpc>
              <a:spcBef>
                <a:spcPts val="0"/>
              </a:spcBef>
              <a:spcAft>
                <a:spcPts val="0"/>
              </a:spcAft>
              <a:buClr>
                <a:schemeClr val="dk1"/>
              </a:buClr>
              <a:buSzPts val="1100"/>
              <a:buFont typeface="Poppins"/>
              <a:buChar char="●"/>
            </a:pPr>
            <a:r>
              <a:rPr lang="en-GB">
                <a:solidFill>
                  <a:schemeClr val="dk1"/>
                </a:solidFill>
                <a:latin typeface="Poppins"/>
                <a:ea typeface="Poppins"/>
                <a:cs typeface="Poppins"/>
                <a:sym typeface="Poppins"/>
              </a:rPr>
              <a:t>Social sport offer </a:t>
            </a:r>
            <a:endParaRPr>
              <a:solidFill>
                <a:schemeClr val="dk1"/>
              </a:solidFill>
              <a:latin typeface="Poppins"/>
              <a:ea typeface="Poppins"/>
              <a:cs typeface="Poppins"/>
              <a:sym typeface="Poppins"/>
            </a:endParaRPr>
          </a:p>
          <a:p>
            <a:pPr indent="-298450" lvl="0" marL="457200" rtl="0" algn="l">
              <a:lnSpc>
                <a:spcPct val="150000"/>
              </a:lnSpc>
              <a:spcBef>
                <a:spcPts val="0"/>
              </a:spcBef>
              <a:spcAft>
                <a:spcPts val="0"/>
              </a:spcAft>
              <a:buClr>
                <a:schemeClr val="dk1"/>
              </a:buClr>
              <a:buSzPts val="1100"/>
              <a:buFont typeface="Poppins"/>
              <a:buChar char="●"/>
            </a:pPr>
            <a:r>
              <a:rPr lang="en-GB">
                <a:solidFill>
                  <a:schemeClr val="dk1"/>
                </a:solidFill>
                <a:latin typeface="Poppins"/>
                <a:ea typeface="Poppins"/>
                <a:cs typeface="Poppins"/>
                <a:sym typeface="Poppins"/>
              </a:rPr>
              <a:t>Membership model type  </a:t>
            </a:r>
            <a:endParaRPr>
              <a:solidFill>
                <a:schemeClr val="dk1"/>
              </a:solidFill>
              <a:latin typeface="Poppins"/>
              <a:ea typeface="Poppins"/>
              <a:cs typeface="Poppins"/>
              <a:sym typeface="Poppins"/>
            </a:endParaRPr>
          </a:p>
          <a:p>
            <a:pPr indent="-298450" lvl="0" marL="457200" rtl="0" algn="l">
              <a:lnSpc>
                <a:spcPct val="150000"/>
              </a:lnSpc>
              <a:spcBef>
                <a:spcPts val="0"/>
              </a:spcBef>
              <a:spcAft>
                <a:spcPts val="0"/>
              </a:spcAft>
              <a:buClr>
                <a:schemeClr val="dk1"/>
              </a:buClr>
              <a:buSzPts val="1100"/>
              <a:buFont typeface="Poppins"/>
              <a:buChar char="●"/>
            </a:pPr>
            <a:r>
              <a:rPr lang="en-GB">
                <a:solidFill>
                  <a:schemeClr val="dk1"/>
                </a:solidFill>
                <a:latin typeface="Poppins"/>
                <a:ea typeface="Poppins"/>
                <a:cs typeface="Poppins"/>
                <a:sym typeface="Poppins"/>
              </a:rPr>
              <a:t>Comparative price analysis for 4 sports (Cheer, Fencing, Netball &amp; Rugby Union) </a:t>
            </a:r>
            <a:endParaRPr>
              <a:solidFill>
                <a:schemeClr val="dk1"/>
              </a:solidFill>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ad84a60a2_0_1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ead84a60a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Rosie - what did we find? </a:t>
            </a:r>
            <a:endParaRPr sz="18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ad84a60a2_0_1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ad84a60a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Poppins"/>
                <a:ea typeface="Poppins"/>
                <a:cs typeface="Poppins"/>
                <a:sym typeface="Poppins"/>
              </a:rPr>
              <a:t>The diagram above shows how sport is funded in higher education. The blue box shows what is typically included in sports club running costs. Student sport services don’t typically include all of these, but the items listed in bold are typically included. </a:t>
            </a:r>
            <a:endParaRPr sz="1800">
              <a:latin typeface="Poppins"/>
              <a:ea typeface="Poppins"/>
              <a:cs typeface="Poppins"/>
              <a:sym typeface="Poppi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14a30c237_0_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14a30c23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Will explain these now….</a:t>
            </a:r>
            <a:endParaRPr sz="1800">
              <a:latin typeface="Poppins"/>
              <a:ea typeface="Poppins"/>
              <a:cs typeface="Poppins"/>
              <a:sym typeface="Poppi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14a30c237_0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f14a30c23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14a30c237_0_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14a30c23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14a30c237_0_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14a30c23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f14a30c237_0_4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f14a30c23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14a30c237_0_5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f14a30c23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ead84a60a2_0_1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ead84a60a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open session and ask Ryan and Vince to introduce themselves </a:t>
            </a:r>
            <a:endParaRPr sz="1800">
              <a:latin typeface="Poppins"/>
              <a:ea typeface="Poppins"/>
              <a:cs typeface="Poppins"/>
              <a:sym typeface="Poppi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14a30c237_0_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14a30c23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34343"/>
                </a:solidFill>
                <a:latin typeface="Poppins"/>
                <a:ea typeface="Poppins"/>
                <a:cs typeface="Poppins"/>
                <a:sym typeface="Poppins"/>
              </a:rPr>
              <a:t>Activity asking people to consider own models - invite them to talk to people next to them about their sport set up </a:t>
            </a:r>
            <a:endParaRPr>
              <a:solidFill>
                <a:srgbClr val="434343"/>
              </a:solidFill>
              <a:latin typeface="Poppins"/>
              <a:ea typeface="Poppins"/>
              <a:cs typeface="Poppins"/>
              <a:sym typeface="Poppins"/>
            </a:endParaRPr>
          </a:p>
          <a:p>
            <a:pPr indent="0" lvl="0" marL="0" rtl="0" algn="l">
              <a:spcBef>
                <a:spcPts val="0"/>
              </a:spcBef>
              <a:spcAft>
                <a:spcPts val="0"/>
              </a:spcAft>
              <a:buNone/>
            </a:pPr>
            <a:r>
              <a:t/>
            </a:r>
            <a:endParaRPr>
              <a:solidFill>
                <a:srgbClr val="434343"/>
              </a:solidFill>
              <a:latin typeface="Poppins"/>
              <a:ea typeface="Poppins"/>
              <a:cs typeface="Poppins"/>
              <a:sym typeface="Poppins"/>
            </a:endParaRPr>
          </a:p>
          <a:p>
            <a:pPr indent="0" lvl="0" marL="0" rtl="0" algn="l">
              <a:spcBef>
                <a:spcPts val="0"/>
              </a:spcBef>
              <a:spcAft>
                <a:spcPts val="0"/>
              </a:spcAft>
              <a:buNone/>
            </a:pPr>
            <a:r>
              <a:rPr lang="en-GB">
                <a:solidFill>
                  <a:srgbClr val="434343"/>
                </a:solidFill>
                <a:latin typeface="Poppins"/>
                <a:ea typeface="Poppins"/>
                <a:cs typeface="Poppins"/>
                <a:sym typeface="Poppins"/>
              </a:rPr>
              <a:t>Then ask them to organise around the room - based on which model they think they have in their institution </a:t>
            </a:r>
            <a:endParaRPr>
              <a:solidFill>
                <a:srgbClr val="434343"/>
              </a:solidFill>
              <a:latin typeface="Poppins"/>
              <a:ea typeface="Poppins"/>
              <a:cs typeface="Poppins"/>
              <a:sym typeface="Poppins"/>
            </a:endParaRPr>
          </a:p>
          <a:p>
            <a:pPr indent="0" lvl="0" marL="0" rtl="0" algn="l">
              <a:spcBef>
                <a:spcPts val="0"/>
              </a:spcBef>
              <a:spcAft>
                <a:spcPts val="0"/>
              </a:spcAft>
              <a:buNone/>
            </a:pPr>
            <a:r>
              <a:t/>
            </a:r>
            <a:endParaRPr>
              <a:solidFill>
                <a:srgbClr val="434343"/>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a:solidFill>
                  <a:srgbClr val="434343"/>
                </a:solidFill>
                <a:latin typeface="Poppins"/>
                <a:ea typeface="Poppins"/>
                <a:cs typeface="Poppins"/>
                <a:sym typeface="Poppins"/>
              </a:rPr>
              <a:t>Have a chat with the people next to you about your model </a:t>
            </a:r>
            <a:endParaRPr>
              <a:solidFill>
                <a:srgbClr val="434343"/>
              </a:solidFill>
              <a:latin typeface="Poppins"/>
              <a:ea typeface="Poppins"/>
              <a:cs typeface="Poppins"/>
              <a:sym typeface="Poppi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ad84a60a2_0_1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ead84a60a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Rosie and Ryan</a:t>
            </a:r>
            <a:endParaRPr sz="18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ad84a60a2_0_1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ead84a60a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Ryan talk on this with Rosie chipping in </a:t>
            </a:r>
            <a:endParaRPr sz="1800">
              <a:latin typeface="Poppins"/>
              <a:ea typeface="Poppins"/>
              <a:cs typeface="Poppins"/>
              <a:sym typeface="Poppi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14a30c237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f14a30c23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lead this with Ryan and Vince adding in thoughts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14a30c237_0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f14a30c23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ad84a60a2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ad84a60a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overview</a:t>
            </a:r>
            <a:endParaRPr sz="1800">
              <a:latin typeface="Poppins"/>
              <a:ea typeface="Poppins"/>
              <a:cs typeface="Poppins"/>
              <a:sym typeface="Poppi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14a30c237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14a30c23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Thanks </a:t>
            </a:r>
            <a:endParaRPr sz="1800">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ad84a60a2_0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ead84a60a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give session overview </a:t>
            </a:r>
            <a:endParaRPr sz="1800">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ead84a60a2_0_20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ead84a60a2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Hands up if… </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Sport is fully managed and administered by the SU </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Sport is fully managed by the uni</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Sport is collaboratively managed by the uni and the SU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You have a participatory sport programme </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You have teams competing in BUCS</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You have teams competing in LUSL</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You have teams competing in other leagues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You play sport yourself </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You’re watching the Olympics </a:t>
            </a:r>
            <a:endParaRPr sz="1800">
              <a:latin typeface="Poppins"/>
              <a:ea typeface="Poppins"/>
              <a:cs typeface="Poppins"/>
              <a:sym typeface="Poppins"/>
            </a:endParaRPr>
          </a:p>
          <a:p>
            <a:pPr indent="-342900" lvl="0" marL="457200" rtl="0" algn="l">
              <a:spcBef>
                <a:spcPts val="0"/>
              </a:spcBef>
              <a:spcAft>
                <a:spcPts val="0"/>
              </a:spcAft>
              <a:buSzPts val="1800"/>
              <a:buFont typeface="Poppins"/>
              <a:buChar char="-"/>
            </a:pPr>
            <a:r>
              <a:rPr lang="en-GB" sz="1800">
                <a:latin typeface="Poppins"/>
                <a:ea typeface="Poppins"/>
                <a:cs typeface="Poppins"/>
                <a:sym typeface="Poppins"/>
              </a:rPr>
              <a:t>You’re a professional/semi professional athlete </a:t>
            </a:r>
            <a:endParaRPr sz="1800">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ad84a60a2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ad84a60a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 </a:t>
            </a:r>
            <a:endParaRPr sz="1800">
              <a:latin typeface="Poppins"/>
              <a:ea typeface="Poppins"/>
              <a:cs typeface="Poppins"/>
              <a:sym typeface="Poppins"/>
            </a:endParaRPr>
          </a:p>
          <a:p>
            <a:pPr indent="0" lvl="0" marL="0" rtl="0" algn="l">
              <a:spcBef>
                <a:spcPts val="0"/>
              </a:spcBef>
              <a:spcAft>
                <a:spcPts val="0"/>
              </a:spcAft>
              <a:buNone/>
            </a:pPr>
            <a:r>
              <a:rPr lang="en-GB" sz="1800">
                <a:latin typeface="Poppins"/>
                <a:ea typeface="Poppins"/>
                <a:cs typeface="Poppins"/>
                <a:sym typeface="Poppins"/>
              </a:rPr>
              <a:t>What’s going on in the HE sport sector and the sport </a:t>
            </a:r>
            <a:r>
              <a:rPr lang="en-GB" sz="1800">
                <a:latin typeface="Poppins"/>
                <a:ea typeface="Poppins"/>
                <a:cs typeface="Poppins"/>
                <a:sym typeface="Poppins"/>
              </a:rPr>
              <a:t>world</a:t>
            </a:r>
            <a:r>
              <a:rPr lang="en-GB" sz="1800">
                <a:latin typeface="Poppins"/>
                <a:ea typeface="Poppins"/>
                <a:cs typeface="Poppins"/>
                <a:sym typeface="Poppins"/>
              </a:rPr>
              <a:t> overall? </a:t>
            </a:r>
            <a:endParaRPr sz="1800">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ead84a60a2_0_18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ead84a60a2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Questions/discussion - Rosie and Vince </a:t>
            </a:r>
            <a:endParaRPr sz="1800">
              <a:latin typeface="Poppins"/>
              <a:ea typeface="Poppins"/>
              <a:cs typeface="Poppins"/>
              <a:sym typeface="Poppins"/>
            </a:endParaRPr>
          </a:p>
          <a:p>
            <a:pPr indent="0" lvl="0" marL="0" rtl="0" algn="l">
              <a:spcBef>
                <a:spcPts val="0"/>
              </a:spcBef>
              <a:spcAft>
                <a:spcPts val="0"/>
              </a:spcAft>
              <a:buNone/>
            </a:pPr>
            <a:r>
              <a:rPr lang="en-GB" sz="1800">
                <a:latin typeface="Poppins"/>
                <a:ea typeface="Poppins"/>
                <a:cs typeface="Poppins"/>
                <a:sym typeface="Poppins"/>
              </a:rPr>
              <a:t>Ryan to add in any context about anything we say </a:t>
            </a:r>
            <a:endParaRPr sz="1800">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14a30c237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14a30c23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 Quick overview </a:t>
            </a:r>
            <a:endParaRPr sz="1800">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ead84a60a2_0_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ead84a60a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intro the section</a:t>
            </a:r>
            <a:endParaRPr sz="1800">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ad84a60a2_0_20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ead84a60a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Ryan quick overview of the ‘why’ </a:t>
            </a:r>
            <a:endParaRPr sz="1800">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hyperlink" Target="mailto:rosie@organised.fu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701150" y="1951350"/>
            <a:ext cx="57417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6000">
                <a:solidFill>
                  <a:schemeClr val="dk2"/>
                </a:solidFill>
                <a:latin typeface="Poppins"/>
                <a:ea typeface="Poppins"/>
                <a:cs typeface="Poppins"/>
                <a:sym typeface="Poppins"/>
              </a:rPr>
              <a:t>On the ball with sports </a:t>
            </a:r>
            <a:endParaRPr b="1" sz="6000">
              <a:solidFill>
                <a:schemeClr val="dk2"/>
              </a:solidFill>
              <a:latin typeface="Poppins"/>
              <a:ea typeface="Poppins"/>
              <a:cs typeface="Poppins"/>
              <a:sym typeface="Poppins"/>
            </a:endParaRPr>
          </a:p>
          <a:p>
            <a:pPr indent="0" lvl="0" marL="0" rtl="0" algn="ctr">
              <a:spcBef>
                <a:spcPts val="0"/>
              </a:spcBef>
              <a:spcAft>
                <a:spcPts val="0"/>
              </a:spcAft>
              <a:buNone/>
            </a:pPr>
            <a:r>
              <a:rPr b="1" lang="en-GB" sz="6000">
                <a:solidFill>
                  <a:schemeClr val="dk2"/>
                </a:solidFill>
                <a:latin typeface="Poppins"/>
                <a:ea typeface="Poppins"/>
                <a:cs typeface="Poppins"/>
                <a:sym typeface="Poppins"/>
              </a:rPr>
              <a:t>memberships</a:t>
            </a:r>
            <a:endParaRPr b="1" sz="6000">
              <a:solidFill>
                <a:schemeClr val="dk2"/>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FEDC56"/>
                </a:solidFill>
                <a:latin typeface="Poppins"/>
                <a:ea typeface="Poppins"/>
                <a:cs typeface="Poppins"/>
                <a:sym typeface="Poppins"/>
              </a:rPr>
              <a:t>City and St George’s sports models </a:t>
            </a:r>
            <a:endParaRPr b="1" sz="4800">
              <a:solidFill>
                <a:srgbClr val="FEDC56"/>
              </a:solidFill>
              <a:latin typeface="Poppins"/>
              <a:ea typeface="Poppins"/>
              <a:cs typeface="Poppins"/>
              <a:sym typeface="Poppins"/>
            </a:endParaRPr>
          </a:p>
        </p:txBody>
      </p:sp>
      <p:sp>
        <p:nvSpPr>
          <p:cNvPr id="115" name="Google Shape;115;p22"/>
          <p:cNvSpPr txBox="1"/>
          <p:nvPr>
            <p:ph idx="1" type="body"/>
          </p:nvPr>
        </p:nvSpPr>
        <p:spPr>
          <a:xfrm>
            <a:off x="436075" y="2681575"/>
            <a:ext cx="3235200" cy="22968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en-GB" sz="2400">
                <a:highlight>
                  <a:srgbClr val="8CCCD9"/>
                </a:highlight>
                <a:latin typeface="Poppins"/>
                <a:ea typeface="Poppins"/>
                <a:cs typeface="Poppins"/>
                <a:sym typeface="Poppins"/>
              </a:rPr>
              <a:t>City</a:t>
            </a:r>
            <a:endParaRPr b="1" sz="2400">
              <a:highlight>
                <a:srgbClr val="8CCCD9"/>
              </a:highlight>
              <a:latin typeface="Poppins"/>
              <a:ea typeface="Poppins"/>
              <a:cs typeface="Poppins"/>
              <a:sym typeface="Poppins"/>
            </a:endParaRPr>
          </a:p>
          <a:p>
            <a:pPr indent="-358140" lvl="0" marL="457200" rtl="0" algn="l">
              <a:spcBef>
                <a:spcPts val="1000"/>
              </a:spcBef>
              <a:spcAft>
                <a:spcPts val="0"/>
              </a:spcAft>
              <a:buSzPct val="100000"/>
              <a:buFont typeface="Poppins"/>
              <a:buChar char="➔"/>
            </a:pPr>
            <a:r>
              <a:rPr lang="en-GB" sz="2400">
                <a:highlight>
                  <a:srgbClr val="8CCCD9"/>
                </a:highlight>
                <a:latin typeface="Poppins"/>
                <a:ea typeface="Poppins"/>
                <a:cs typeface="Poppins"/>
                <a:sym typeface="Poppins"/>
              </a:rPr>
              <a:t>£50 per student </a:t>
            </a:r>
            <a:endParaRPr sz="2400">
              <a:highlight>
                <a:srgbClr val="8CCCD9"/>
              </a:highlight>
              <a:latin typeface="Poppins"/>
              <a:ea typeface="Poppins"/>
              <a:cs typeface="Poppins"/>
              <a:sym typeface="Poppins"/>
            </a:endParaRPr>
          </a:p>
          <a:p>
            <a:pPr indent="-358140" lvl="0" marL="457200" rtl="0" algn="l">
              <a:spcBef>
                <a:spcPts val="0"/>
              </a:spcBef>
              <a:spcAft>
                <a:spcPts val="0"/>
              </a:spcAft>
              <a:buSzPct val="100000"/>
              <a:buFont typeface="Poppins"/>
              <a:buChar char="➔"/>
            </a:pPr>
            <a:r>
              <a:rPr lang="en-GB" sz="2400">
                <a:highlight>
                  <a:srgbClr val="8CCCD9"/>
                </a:highlight>
                <a:latin typeface="Poppins"/>
                <a:ea typeface="Poppins"/>
                <a:cs typeface="Poppins"/>
                <a:sym typeface="Poppins"/>
              </a:rPr>
              <a:t>Join as many clubs </a:t>
            </a:r>
            <a:endParaRPr sz="2400">
              <a:highlight>
                <a:srgbClr val="8CCCD9"/>
              </a:highlight>
              <a:latin typeface="Poppins"/>
              <a:ea typeface="Poppins"/>
              <a:cs typeface="Poppins"/>
              <a:sym typeface="Poppins"/>
            </a:endParaRPr>
          </a:p>
          <a:p>
            <a:pPr indent="-358140" lvl="0" marL="457200" rtl="0" algn="l">
              <a:spcBef>
                <a:spcPts val="0"/>
              </a:spcBef>
              <a:spcAft>
                <a:spcPts val="0"/>
              </a:spcAft>
              <a:buSzPct val="100000"/>
              <a:buFont typeface="Poppins"/>
              <a:buChar char="➔"/>
            </a:pPr>
            <a:r>
              <a:rPr lang="en-GB" sz="2400">
                <a:highlight>
                  <a:srgbClr val="8CCCD9"/>
                </a:highlight>
                <a:latin typeface="Poppins"/>
                <a:ea typeface="Poppins"/>
                <a:cs typeface="Poppins"/>
                <a:sym typeface="Poppins"/>
              </a:rPr>
              <a:t>Everything covered</a:t>
            </a:r>
            <a:r>
              <a:rPr b="1" lang="en-GB" sz="2400">
                <a:highlight>
                  <a:srgbClr val="FEDC56"/>
                </a:highlight>
                <a:latin typeface="Poppins"/>
                <a:ea typeface="Poppins"/>
                <a:cs typeface="Poppins"/>
                <a:sym typeface="Poppins"/>
              </a:rPr>
              <a:t> </a:t>
            </a:r>
            <a:endParaRPr b="1" sz="2400">
              <a:highlight>
                <a:srgbClr val="FEDC56"/>
              </a:highlight>
              <a:latin typeface="Poppins"/>
              <a:ea typeface="Poppins"/>
              <a:cs typeface="Poppins"/>
              <a:sym typeface="Poppins"/>
            </a:endParaRPr>
          </a:p>
          <a:p>
            <a:pPr indent="0" lvl="0" marL="0" rtl="0" algn="l">
              <a:spcBef>
                <a:spcPts val="1000"/>
              </a:spcBef>
              <a:spcAft>
                <a:spcPts val="1000"/>
              </a:spcAft>
              <a:buNone/>
            </a:pPr>
            <a:r>
              <a:t/>
            </a:r>
            <a:endParaRPr sz="2400">
              <a:highlight>
                <a:srgbClr val="FEDC56"/>
              </a:highlight>
              <a:latin typeface="Poppins"/>
              <a:ea typeface="Poppins"/>
              <a:cs typeface="Poppins"/>
              <a:sym typeface="Poppins"/>
            </a:endParaRPr>
          </a:p>
        </p:txBody>
      </p:sp>
      <p:sp>
        <p:nvSpPr>
          <p:cNvPr id="116" name="Google Shape;116;p22"/>
          <p:cNvSpPr txBox="1"/>
          <p:nvPr>
            <p:ph idx="1" type="body"/>
          </p:nvPr>
        </p:nvSpPr>
        <p:spPr>
          <a:xfrm>
            <a:off x="4572000" y="2681575"/>
            <a:ext cx="4329300" cy="24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highlight>
                  <a:srgbClr val="75C4A3"/>
                </a:highlight>
                <a:latin typeface="Poppins"/>
                <a:ea typeface="Poppins"/>
                <a:cs typeface="Poppins"/>
                <a:sym typeface="Poppins"/>
              </a:rPr>
              <a:t>St George’s</a:t>
            </a:r>
            <a:endParaRPr b="1" sz="2000">
              <a:highlight>
                <a:srgbClr val="75C4A3"/>
              </a:highlight>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GB" sz="2000">
                <a:highlight>
                  <a:srgbClr val="75C4A3"/>
                </a:highlight>
                <a:latin typeface="Poppins"/>
                <a:ea typeface="Poppins"/>
                <a:cs typeface="Poppins"/>
                <a:sym typeface="Poppins"/>
              </a:rPr>
              <a:t>‘Club-led’ - differential char</a:t>
            </a:r>
            <a:r>
              <a:rPr lang="en-GB" sz="2000">
                <a:highlight>
                  <a:srgbClr val="75C4A3"/>
                </a:highlight>
                <a:latin typeface="Poppins"/>
                <a:ea typeface="Poppins"/>
                <a:cs typeface="Poppins"/>
                <a:sym typeface="Poppins"/>
              </a:rPr>
              <a:t>ging</a:t>
            </a:r>
            <a:endParaRPr sz="2000">
              <a:highlight>
                <a:srgbClr val="75C4A3"/>
              </a:highlight>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highlight>
                  <a:srgbClr val="75C4A3"/>
                </a:highlight>
                <a:latin typeface="Poppins"/>
                <a:ea typeface="Poppins"/>
                <a:cs typeface="Poppins"/>
                <a:sym typeface="Poppins"/>
              </a:rPr>
              <a:t>Clubs work closely with SU to manage finances </a:t>
            </a:r>
            <a:endParaRPr sz="2000">
              <a:highlight>
                <a:srgbClr val="75C4A3"/>
              </a:highlight>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highlight>
                  <a:srgbClr val="75C4A3"/>
                </a:highlight>
                <a:latin typeface="Poppins"/>
                <a:ea typeface="Poppins"/>
                <a:cs typeface="Poppins"/>
                <a:sym typeface="Poppins"/>
              </a:rPr>
              <a:t>Unclear membership offer</a:t>
            </a:r>
            <a:r>
              <a:rPr b="1" lang="en-GB" sz="2000">
                <a:highlight>
                  <a:srgbClr val="75C4A3"/>
                </a:highlight>
                <a:latin typeface="Poppins"/>
                <a:ea typeface="Poppins"/>
                <a:cs typeface="Poppins"/>
                <a:sym typeface="Poppins"/>
              </a:rPr>
              <a:t> </a:t>
            </a:r>
            <a:endParaRPr b="1" sz="2000">
              <a:highlight>
                <a:srgbClr val="75C4A3"/>
              </a:highlight>
              <a:latin typeface="Poppins"/>
              <a:ea typeface="Poppins"/>
              <a:cs typeface="Poppins"/>
              <a:sym typeface="Poppins"/>
            </a:endParaRPr>
          </a:p>
          <a:p>
            <a:pPr indent="0" lvl="0" marL="0" rtl="0" algn="l">
              <a:spcBef>
                <a:spcPts val="1000"/>
              </a:spcBef>
              <a:spcAft>
                <a:spcPts val="1000"/>
              </a:spcAft>
              <a:buNone/>
            </a:pPr>
            <a:r>
              <a:t/>
            </a:r>
            <a:endParaRPr sz="2000">
              <a:highlight>
                <a:srgbClr val="FEDC56"/>
              </a:highlight>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FEDC56"/>
                </a:solidFill>
                <a:latin typeface="Poppins"/>
                <a:ea typeface="Poppins"/>
                <a:cs typeface="Poppins"/>
                <a:sym typeface="Poppins"/>
              </a:rPr>
              <a:t>Methodology</a:t>
            </a:r>
            <a:endParaRPr b="1" sz="4800">
              <a:solidFill>
                <a:srgbClr val="FEDC56"/>
              </a:solidFill>
              <a:latin typeface="Poppins"/>
              <a:ea typeface="Poppins"/>
              <a:cs typeface="Poppins"/>
              <a:sym typeface="Poppins"/>
            </a:endParaRPr>
          </a:p>
        </p:txBody>
      </p:sp>
      <p:sp>
        <p:nvSpPr>
          <p:cNvPr id="122" name="Google Shape;122;p23"/>
          <p:cNvSpPr txBox="1"/>
          <p:nvPr>
            <p:ph idx="1" type="body"/>
          </p:nvPr>
        </p:nvSpPr>
        <p:spPr>
          <a:xfrm>
            <a:off x="692700" y="1752425"/>
            <a:ext cx="7149600" cy="3270300"/>
          </a:xfrm>
          <a:prstGeom prst="rect">
            <a:avLst/>
          </a:prstGeom>
        </p:spPr>
        <p:txBody>
          <a:bodyPr anchorCtr="0" anchor="t" bIns="91425" lIns="91425" spcFirstLastPara="1" rIns="91425" wrap="square" tIns="91425">
            <a:noAutofit/>
          </a:bodyPr>
          <a:lstStyle/>
          <a:p>
            <a:pPr indent="-377190" lvl="0" marL="914400" rtl="0" algn="l">
              <a:lnSpc>
                <a:spcPct val="180000"/>
              </a:lnSpc>
              <a:spcBef>
                <a:spcPts val="0"/>
              </a:spcBef>
              <a:spcAft>
                <a:spcPts val="0"/>
              </a:spcAft>
              <a:buSzPts val="2340"/>
              <a:buFont typeface="Poppins"/>
              <a:buAutoNum type="arabicPeriod"/>
            </a:pPr>
            <a:r>
              <a:rPr lang="en-GB" sz="2340">
                <a:latin typeface="Poppins"/>
                <a:ea typeface="Poppins"/>
                <a:cs typeface="Poppins"/>
                <a:sym typeface="Poppins"/>
              </a:rPr>
              <a:t>Stakeholders &amp; existing thinking</a:t>
            </a:r>
            <a:endParaRPr sz="2340">
              <a:latin typeface="Poppins"/>
              <a:ea typeface="Poppins"/>
              <a:cs typeface="Poppins"/>
              <a:sym typeface="Poppins"/>
            </a:endParaRPr>
          </a:p>
          <a:p>
            <a:pPr indent="-377190" lvl="0" marL="914400" rtl="0" algn="l">
              <a:lnSpc>
                <a:spcPct val="180000"/>
              </a:lnSpc>
              <a:spcBef>
                <a:spcPts val="1000"/>
              </a:spcBef>
              <a:spcAft>
                <a:spcPts val="0"/>
              </a:spcAft>
              <a:buSzPts val="2340"/>
              <a:buFont typeface="Poppins"/>
              <a:buAutoNum type="arabicPeriod"/>
            </a:pPr>
            <a:r>
              <a:rPr lang="en-GB" sz="2340">
                <a:latin typeface="Poppins"/>
                <a:ea typeface="Poppins"/>
                <a:cs typeface="Poppins"/>
                <a:sym typeface="Poppins"/>
              </a:rPr>
              <a:t>Sector research </a:t>
            </a:r>
            <a:endParaRPr sz="2340">
              <a:latin typeface="Poppins"/>
              <a:ea typeface="Poppins"/>
              <a:cs typeface="Poppins"/>
              <a:sym typeface="Poppins"/>
            </a:endParaRPr>
          </a:p>
          <a:p>
            <a:pPr indent="-377190" lvl="0" marL="914400" rtl="0" algn="l">
              <a:lnSpc>
                <a:spcPct val="180000"/>
              </a:lnSpc>
              <a:spcBef>
                <a:spcPts val="1000"/>
              </a:spcBef>
              <a:spcAft>
                <a:spcPts val="0"/>
              </a:spcAft>
              <a:buSzPts val="2340"/>
              <a:buFont typeface="Poppins"/>
              <a:buAutoNum type="arabicPeriod"/>
            </a:pPr>
            <a:r>
              <a:rPr lang="en-GB" sz="2340">
                <a:latin typeface="Poppins"/>
                <a:ea typeface="Poppins"/>
                <a:cs typeface="Poppins"/>
                <a:sym typeface="Poppins"/>
              </a:rPr>
              <a:t>Drafting models</a:t>
            </a:r>
            <a:endParaRPr sz="2340">
              <a:latin typeface="Poppins"/>
              <a:ea typeface="Poppins"/>
              <a:cs typeface="Poppins"/>
              <a:sym typeface="Poppins"/>
            </a:endParaRPr>
          </a:p>
          <a:p>
            <a:pPr indent="-377190" lvl="0" marL="914400" rtl="0" algn="l">
              <a:lnSpc>
                <a:spcPct val="180000"/>
              </a:lnSpc>
              <a:spcBef>
                <a:spcPts val="1000"/>
              </a:spcBef>
              <a:spcAft>
                <a:spcPts val="0"/>
              </a:spcAft>
              <a:buSzPts val="2340"/>
              <a:buFont typeface="Poppins"/>
              <a:buAutoNum type="arabicPeriod"/>
            </a:pPr>
            <a:r>
              <a:rPr lang="en-GB" sz="2340">
                <a:latin typeface="Poppins"/>
                <a:ea typeface="Poppins"/>
                <a:cs typeface="Poppins"/>
                <a:sym typeface="Poppins"/>
              </a:rPr>
              <a:t>Team meeting exploring models </a:t>
            </a:r>
            <a:endParaRPr sz="2340">
              <a:latin typeface="Poppins"/>
              <a:ea typeface="Poppins"/>
              <a:cs typeface="Poppins"/>
              <a:sym typeface="Poppins"/>
            </a:endParaRPr>
          </a:p>
          <a:p>
            <a:pPr indent="-377190" lvl="0" marL="914400" rtl="0" algn="l">
              <a:lnSpc>
                <a:spcPct val="180000"/>
              </a:lnSpc>
              <a:spcBef>
                <a:spcPts val="1000"/>
              </a:spcBef>
              <a:spcAft>
                <a:spcPts val="1000"/>
              </a:spcAft>
              <a:buSzPts val="2340"/>
              <a:buFont typeface="Poppins"/>
              <a:buAutoNum type="arabicPeriod"/>
            </a:pPr>
            <a:r>
              <a:rPr lang="en-GB" sz="2340">
                <a:latin typeface="Poppins"/>
                <a:ea typeface="Poppins"/>
                <a:cs typeface="Poppins"/>
                <a:sym typeface="Poppins"/>
              </a:rPr>
              <a:t>Student consultation proposal</a:t>
            </a:r>
            <a:endParaRPr sz="234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4"/>
          <p:cNvSpPr txBox="1"/>
          <p:nvPr/>
        </p:nvSpPr>
        <p:spPr>
          <a:xfrm>
            <a:off x="914877" y="1951350"/>
            <a:ext cx="6050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Poppins"/>
                <a:ea typeface="Poppins"/>
                <a:cs typeface="Poppins"/>
                <a:sym typeface="Poppins"/>
              </a:rPr>
              <a:t>Sports Membership Models</a:t>
            </a:r>
            <a:endParaRPr sz="6000">
              <a:solidFill>
                <a:schemeClr val="dk2"/>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75C4A3"/>
                </a:solidFill>
                <a:latin typeface="Poppins"/>
                <a:ea typeface="Poppins"/>
                <a:cs typeface="Poppins"/>
                <a:sym typeface="Poppins"/>
              </a:rPr>
              <a:t>The cost of sport</a:t>
            </a:r>
            <a:endParaRPr b="1" sz="4800">
              <a:solidFill>
                <a:srgbClr val="75C4A3"/>
              </a:solidFill>
              <a:latin typeface="Poppins"/>
              <a:ea typeface="Poppins"/>
              <a:cs typeface="Poppins"/>
              <a:sym typeface="Poppins"/>
            </a:endParaRPr>
          </a:p>
        </p:txBody>
      </p:sp>
      <p:pic>
        <p:nvPicPr>
          <p:cNvPr id="133" name="Google Shape;133;p25"/>
          <p:cNvPicPr preferRelativeResize="0"/>
          <p:nvPr/>
        </p:nvPicPr>
        <p:blipFill>
          <a:blip r:embed="rId4">
            <a:alphaModFix/>
          </a:blip>
          <a:stretch>
            <a:fillRect/>
          </a:stretch>
        </p:blipFill>
        <p:spPr>
          <a:xfrm>
            <a:off x="355775" y="1713050"/>
            <a:ext cx="8432449" cy="4969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6"/>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75C4A3"/>
                </a:solidFill>
                <a:latin typeface="Poppins"/>
                <a:ea typeface="Poppins"/>
                <a:cs typeface="Poppins"/>
                <a:sym typeface="Poppins"/>
              </a:rPr>
              <a:t>Models overview</a:t>
            </a:r>
            <a:endParaRPr b="1" sz="4800">
              <a:solidFill>
                <a:srgbClr val="75C4A3"/>
              </a:solidFill>
              <a:latin typeface="Poppins"/>
              <a:ea typeface="Poppins"/>
              <a:cs typeface="Poppins"/>
              <a:sym typeface="Poppins"/>
            </a:endParaRPr>
          </a:p>
        </p:txBody>
      </p:sp>
      <p:sp>
        <p:nvSpPr>
          <p:cNvPr id="139" name="Google Shape;139;p26"/>
          <p:cNvSpPr txBox="1"/>
          <p:nvPr>
            <p:ph idx="1" type="body"/>
          </p:nvPr>
        </p:nvSpPr>
        <p:spPr>
          <a:xfrm>
            <a:off x="692700" y="1805525"/>
            <a:ext cx="7149600" cy="2969400"/>
          </a:xfrm>
          <a:prstGeom prst="rect">
            <a:avLst/>
          </a:prstGeom>
        </p:spPr>
        <p:txBody>
          <a:bodyPr anchorCtr="0" anchor="t" bIns="91425" lIns="91425" spcFirstLastPara="1" rIns="91425" wrap="square" tIns="91425">
            <a:noAutofit/>
          </a:bodyPr>
          <a:lstStyle/>
          <a:p>
            <a:pPr indent="-382270" lvl="0" marL="457200" rtl="0" algn="l">
              <a:lnSpc>
                <a:spcPct val="180000"/>
              </a:lnSpc>
              <a:spcBef>
                <a:spcPts val="0"/>
              </a:spcBef>
              <a:spcAft>
                <a:spcPts val="0"/>
              </a:spcAft>
              <a:buSzPts val="2420"/>
              <a:buFont typeface="Poppins"/>
              <a:buChar char="➔"/>
            </a:pPr>
            <a:r>
              <a:rPr lang="en-GB" sz="2420">
                <a:latin typeface="Poppins"/>
                <a:ea typeface="Poppins"/>
                <a:cs typeface="Poppins"/>
                <a:sym typeface="Poppins"/>
              </a:rPr>
              <a:t>Club-led</a:t>
            </a:r>
            <a:endParaRPr sz="2420">
              <a:latin typeface="Poppins"/>
              <a:ea typeface="Poppins"/>
              <a:cs typeface="Poppins"/>
              <a:sym typeface="Poppins"/>
            </a:endParaRPr>
          </a:p>
          <a:p>
            <a:pPr indent="-382270" lvl="0" marL="457200" rtl="0" algn="l">
              <a:lnSpc>
                <a:spcPct val="180000"/>
              </a:lnSpc>
              <a:spcBef>
                <a:spcPts val="0"/>
              </a:spcBef>
              <a:spcAft>
                <a:spcPts val="0"/>
              </a:spcAft>
              <a:buSzPts val="2420"/>
              <a:buFont typeface="Poppins"/>
              <a:buChar char="➔"/>
            </a:pPr>
            <a:r>
              <a:rPr lang="en-GB" sz="2420">
                <a:latin typeface="Poppins"/>
                <a:ea typeface="Poppins"/>
                <a:cs typeface="Poppins"/>
                <a:sym typeface="Poppins"/>
              </a:rPr>
              <a:t>Tiered</a:t>
            </a:r>
            <a:endParaRPr sz="2420">
              <a:latin typeface="Poppins"/>
              <a:ea typeface="Poppins"/>
              <a:cs typeface="Poppins"/>
              <a:sym typeface="Poppins"/>
            </a:endParaRPr>
          </a:p>
          <a:p>
            <a:pPr indent="-382270" lvl="0" marL="457200" rtl="0" algn="l">
              <a:lnSpc>
                <a:spcPct val="180000"/>
              </a:lnSpc>
              <a:spcBef>
                <a:spcPts val="0"/>
              </a:spcBef>
              <a:spcAft>
                <a:spcPts val="0"/>
              </a:spcAft>
              <a:buSzPts val="2420"/>
              <a:buFont typeface="Poppins"/>
              <a:buChar char="➔"/>
            </a:pPr>
            <a:r>
              <a:rPr lang="en-GB" sz="2420">
                <a:latin typeface="Poppins"/>
                <a:ea typeface="Poppins"/>
                <a:cs typeface="Poppins"/>
                <a:sym typeface="Poppins"/>
              </a:rPr>
              <a:t>Flat fee + top up</a:t>
            </a:r>
            <a:endParaRPr sz="2420">
              <a:latin typeface="Poppins"/>
              <a:ea typeface="Poppins"/>
              <a:cs typeface="Poppins"/>
              <a:sym typeface="Poppins"/>
            </a:endParaRPr>
          </a:p>
          <a:p>
            <a:pPr indent="-382270" lvl="0" marL="457200" rtl="0" algn="l">
              <a:lnSpc>
                <a:spcPct val="180000"/>
              </a:lnSpc>
              <a:spcBef>
                <a:spcPts val="0"/>
              </a:spcBef>
              <a:spcAft>
                <a:spcPts val="0"/>
              </a:spcAft>
              <a:buSzPts val="2420"/>
              <a:buFont typeface="Poppins"/>
              <a:buChar char="➔"/>
            </a:pPr>
            <a:r>
              <a:rPr lang="en-GB" sz="2420">
                <a:latin typeface="Poppins"/>
                <a:ea typeface="Poppins"/>
                <a:cs typeface="Poppins"/>
                <a:sym typeface="Poppins"/>
              </a:rPr>
              <a:t>Flat fee</a:t>
            </a:r>
            <a:endParaRPr sz="2420">
              <a:latin typeface="Poppins"/>
              <a:ea typeface="Poppins"/>
              <a:cs typeface="Poppins"/>
              <a:sym typeface="Poppins"/>
            </a:endParaRPr>
          </a:p>
          <a:p>
            <a:pPr indent="-382270" lvl="0" marL="457200" rtl="0" algn="l">
              <a:lnSpc>
                <a:spcPct val="180000"/>
              </a:lnSpc>
              <a:spcBef>
                <a:spcPts val="0"/>
              </a:spcBef>
              <a:spcAft>
                <a:spcPts val="0"/>
              </a:spcAft>
              <a:buSzPts val="2420"/>
              <a:buFont typeface="Poppins"/>
              <a:buChar char="➔"/>
            </a:pPr>
            <a:r>
              <a:rPr lang="en-GB" sz="2420">
                <a:latin typeface="Poppins"/>
                <a:ea typeface="Poppins"/>
                <a:cs typeface="Poppins"/>
                <a:sym typeface="Poppins"/>
              </a:rPr>
              <a:t>Free</a:t>
            </a:r>
            <a:endParaRPr sz="242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7"/>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75C4A3"/>
                </a:solidFill>
                <a:latin typeface="Poppins"/>
                <a:ea typeface="Poppins"/>
                <a:cs typeface="Poppins"/>
                <a:sym typeface="Poppins"/>
              </a:rPr>
              <a:t>Club-led</a:t>
            </a:r>
            <a:endParaRPr b="1" sz="4800">
              <a:solidFill>
                <a:srgbClr val="75C4A3"/>
              </a:solidFill>
              <a:latin typeface="Poppins"/>
              <a:ea typeface="Poppins"/>
              <a:cs typeface="Poppins"/>
              <a:sym typeface="Poppins"/>
            </a:endParaRPr>
          </a:p>
        </p:txBody>
      </p:sp>
      <p:sp>
        <p:nvSpPr>
          <p:cNvPr id="145" name="Google Shape;145;p27"/>
          <p:cNvSpPr txBox="1"/>
          <p:nvPr>
            <p:ph idx="1" type="body"/>
          </p:nvPr>
        </p:nvSpPr>
        <p:spPr>
          <a:xfrm>
            <a:off x="692700" y="1805525"/>
            <a:ext cx="7149600" cy="2969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2420">
                <a:latin typeface="Poppins"/>
                <a:ea typeface="Poppins"/>
                <a:cs typeface="Poppins"/>
                <a:sym typeface="Poppins"/>
              </a:rPr>
              <a:t>Membership fee is determined by the club annually, usually in agreement with the SU/sports dept. Sometimes also includes differential pricing within each club.</a:t>
            </a:r>
            <a:endParaRPr sz="2420">
              <a:latin typeface="Poppins"/>
              <a:ea typeface="Poppins"/>
              <a:cs typeface="Poppins"/>
              <a:sym typeface="Poppins"/>
            </a:endParaRPr>
          </a:p>
          <a:p>
            <a:pPr indent="0" lvl="0" marL="0" rtl="0" algn="l">
              <a:lnSpc>
                <a:spcPct val="180000"/>
              </a:lnSpc>
              <a:spcBef>
                <a:spcPts val="1200"/>
              </a:spcBef>
              <a:spcAft>
                <a:spcPts val="0"/>
              </a:spcAft>
              <a:buClr>
                <a:schemeClr val="dk1"/>
              </a:buClr>
              <a:buSzPts val="1100"/>
              <a:buFont typeface="Arial"/>
              <a:buNone/>
            </a:pPr>
            <a:r>
              <a:rPr lang="en-GB" sz="2420">
                <a:latin typeface="Poppins"/>
                <a:ea typeface="Poppins"/>
                <a:cs typeface="Poppins"/>
                <a:sym typeface="Poppins"/>
              </a:rPr>
              <a:t>10/32 HEIs (Royal Holloway, Worcester, Leeds)</a:t>
            </a:r>
            <a:endParaRPr sz="2420">
              <a:latin typeface="Poppins"/>
              <a:ea typeface="Poppins"/>
              <a:cs typeface="Poppins"/>
              <a:sym typeface="Poppins"/>
            </a:endParaRPr>
          </a:p>
          <a:p>
            <a:pPr indent="0" lvl="0" marL="0" rtl="0" algn="l">
              <a:lnSpc>
                <a:spcPct val="180000"/>
              </a:lnSpc>
              <a:spcBef>
                <a:spcPts val="1200"/>
              </a:spcBef>
              <a:spcAft>
                <a:spcPts val="1200"/>
              </a:spcAft>
              <a:buNone/>
            </a:pPr>
            <a:r>
              <a:t/>
            </a:r>
            <a:endParaRPr sz="242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8"/>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75C4A3"/>
                </a:solidFill>
                <a:latin typeface="Poppins"/>
                <a:ea typeface="Poppins"/>
                <a:cs typeface="Poppins"/>
                <a:sym typeface="Poppins"/>
              </a:rPr>
              <a:t>Tiered</a:t>
            </a:r>
            <a:endParaRPr b="1" sz="4800">
              <a:solidFill>
                <a:srgbClr val="75C4A3"/>
              </a:solidFill>
              <a:latin typeface="Poppins"/>
              <a:ea typeface="Poppins"/>
              <a:cs typeface="Poppins"/>
              <a:sym typeface="Poppins"/>
            </a:endParaRPr>
          </a:p>
        </p:txBody>
      </p:sp>
      <p:sp>
        <p:nvSpPr>
          <p:cNvPr id="151" name="Google Shape;151;p28"/>
          <p:cNvSpPr txBox="1"/>
          <p:nvPr>
            <p:ph idx="1" type="body"/>
          </p:nvPr>
        </p:nvSpPr>
        <p:spPr>
          <a:xfrm>
            <a:off x="692700" y="1805525"/>
            <a:ext cx="7149600" cy="2969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420">
                <a:latin typeface="Poppins"/>
                <a:ea typeface="Poppins"/>
                <a:cs typeface="Poppins"/>
                <a:sym typeface="Poppins"/>
              </a:rPr>
              <a:t>Clubs grouped based on associated costs and all clubs in tier charge the same membership fee. </a:t>
            </a:r>
            <a:endParaRPr sz="2420">
              <a:latin typeface="Poppins"/>
              <a:ea typeface="Poppins"/>
              <a:cs typeface="Poppins"/>
              <a:sym typeface="Poppins"/>
            </a:endParaRPr>
          </a:p>
          <a:p>
            <a:pPr indent="0" lvl="0" marL="0" rtl="0" algn="l">
              <a:lnSpc>
                <a:spcPct val="115000"/>
              </a:lnSpc>
              <a:spcBef>
                <a:spcPts val="1200"/>
              </a:spcBef>
              <a:spcAft>
                <a:spcPts val="0"/>
              </a:spcAft>
              <a:buNone/>
            </a:pPr>
            <a:r>
              <a:t/>
            </a:r>
            <a:endParaRPr sz="2420">
              <a:latin typeface="Poppins"/>
              <a:ea typeface="Poppins"/>
              <a:cs typeface="Poppins"/>
              <a:sym typeface="Poppins"/>
            </a:endParaRPr>
          </a:p>
          <a:p>
            <a:pPr indent="0" lvl="0" marL="0" rtl="0" algn="l">
              <a:lnSpc>
                <a:spcPct val="180000"/>
              </a:lnSpc>
              <a:spcBef>
                <a:spcPts val="1200"/>
              </a:spcBef>
              <a:spcAft>
                <a:spcPts val="0"/>
              </a:spcAft>
              <a:buNone/>
            </a:pPr>
            <a:r>
              <a:rPr lang="en-GB" sz="2420">
                <a:latin typeface="Poppins"/>
                <a:ea typeface="Poppins"/>
                <a:cs typeface="Poppins"/>
                <a:sym typeface="Poppins"/>
              </a:rPr>
              <a:t>5/32 HEIs (Chichester, Roehampton, Herts)</a:t>
            </a:r>
            <a:endParaRPr sz="2420">
              <a:latin typeface="Poppins"/>
              <a:ea typeface="Poppins"/>
              <a:cs typeface="Poppins"/>
              <a:sym typeface="Poppins"/>
            </a:endParaRPr>
          </a:p>
          <a:p>
            <a:pPr indent="0" lvl="0" marL="0" rtl="0" algn="l">
              <a:lnSpc>
                <a:spcPct val="180000"/>
              </a:lnSpc>
              <a:spcBef>
                <a:spcPts val="1200"/>
              </a:spcBef>
              <a:spcAft>
                <a:spcPts val="1200"/>
              </a:spcAft>
              <a:buNone/>
            </a:pPr>
            <a:r>
              <a:t/>
            </a:r>
            <a:endParaRPr sz="242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9"/>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75C4A3"/>
                </a:solidFill>
                <a:latin typeface="Poppins"/>
                <a:ea typeface="Poppins"/>
                <a:cs typeface="Poppins"/>
                <a:sym typeface="Poppins"/>
              </a:rPr>
              <a:t>Flat fee + top up</a:t>
            </a:r>
            <a:endParaRPr b="1" sz="4800">
              <a:solidFill>
                <a:srgbClr val="75C4A3"/>
              </a:solidFill>
              <a:latin typeface="Poppins"/>
              <a:ea typeface="Poppins"/>
              <a:cs typeface="Poppins"/>
              <a:sym typeface="Poppins"/>
            </a:endParaRPr>
          </a:p>
        </p:txBody>
      </p:sp>
      <p:sp>
        <p:nvSpPr>
          <p:cNvPr id="157" name="Google Shape;157;p29"/>
          <p:cNvSpPr txBox="1"/>
          <p:nvPr>
            <p:ph idx="1" type="body"/>
          </p:nvPr>
        </p:nvSpPr>
        <p:spPr>
          <a:xfrm>
            <a:off x="692700" y="1805525"/>
            <a:ext cx="7149600" cy="29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20">
                <a:latin typeface="Poppins"/>
                <a:ea typeface="Poppins"/>
                <a:cs typeface="Poppins"/>
                <a:sym typeface="Poppins"/>
              </a:rPr>
              <a:t>Singular fee to play all sports with 'top up' for some clubs with more cost associated activities (EG. competition). </a:t>
            </a:r>
            <a:endParaRPr sz="2420">
              <a:latin typeface="Poppins"/>
              <a:ea typeface="Poppins"/>
              <a:cs typeface="Poppins"/>
              <a:sym typeface="Poppins"/>
            </a:endParaRPr>
          </a:p>
          <a:p>
            <a:pPr indent="0" lvl="0" marL="0" rtl="0" algn="l">
              <a:spcBef>
                <a:spcPts val="1200"/>
              </a:spcBef>
              <a:spcAft>
                <a:spcPts val="0"/>
              </a:spcAft>
              <a:buNone/>
            </a:pPr>
            <a:r>
              <a:rPr lang="en-GB" sz="2420">
                <a:latin typeface="Poppins"/>
                <a:ea typeface="Poppins"/>
                <a:cs typeface="Poppins"/>
                <a:sym typeface="Poppins"/>
              </a:rPr>
              <a:t>‘AU’ model</a:t>
            </a:r>
            <a:endParaRPr sz="2420">
              <a:latin typeface="Poppins"/>
              <a:ea typeface="Poppins"/>
              <a:cs typeface="Poppins"/>
              <a:sym typeface="Poppins"/>
            </a:endParaRPr>
          </a:p>
          <a:p>
            <a:pPr indent="0" lvl="0" marL="0" rtl="0" algn="l">
              <a:lnSpc>
                <a:spcPct val="115000"/>
              </a:lnSpc>
              <a:spcBef>
                <a:spcPts val="1200"/>
              </a:spcBef>
              <a:spcAft>
                <a:spcPts val="0"/>
              </a:spcAft>
              <a:buNone/>
            </a:pPr>
            <a:r>
              <a:t/>
            </a:r>
            <a:endParaRPr sz="2420">
              <a:latin typeface="Poppins"/>
              <a:ea typeface="Poppins"/>
              <a:cs typeface="Poppins"/>
              <a:sym typeface="Poppins"/>
            </a:endParaRPr>
          </a:p>
          <a:p>
            <a:pPr indent="0" lvl="0" marL="0" rtl="0" algn="l">
              <a:lnSpc>
                <a:spcPct val="180000"/>
              </a:lnSpc>
              <a:spcBef>
                <a:spcPts val="1200"/>
              </a:spcBef>
              <a:spcAft>
                <a:spcPts val="0"/>
              </a:spcAft>
              <a:buNone/>
            </a:pPr>
            <a:r>
              <a:rPr lang="en-GB" sz="2420">
                <a:latin typeface="Poppins"/>
                <a:ea typeface="Poppins"/>
                <a:cs typeface="Poppins"/>
                <a:sym typeface="Poppins"/>
              </a:rPr>
              <a:t>7/32 HEIs (Keele, Swansea)</a:t>
            </a:r>
            <a:endParaRPr sz="2420">
              <a:latin typeface="Poppins"/>
              <a:ea typeface="Poppins"/>
              <a:cs typeface="Poppins"/>
              <a:sym typeface="Poppins"/>
            </a:endParaRPr>
          </a:p>
          <a:p>
            <a:pPr indent="0" lvl="0" marL="0" rtl="0" algn="l">
              <a:lnSpc>
                <a:spcPct val="180000"/>
              </a:lnSpc>
              <a:spcBef>
                <a:spcPts val="1200"/>
              </a:spcBef>
              <a:spcAft>
                <a:spcPts val="1200"/>
              </a:spcAft>
              <a:buNone/>
            </a:pPr>
            <a:r>
              <a:t/>
            </a:r>
            <a:endParaRPr sz="242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30"/>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75C4A3"/>
                </a:solidFill>
                <a:latin typeface="Poppins"/>
                <a:ea typeface="Poppins"/>
                <a:cs typeface="Poppins"/>
                <a:sym typeface="Poppins"/>
              </a:rPr>
              <a:t>Flat fee</a:t>
            </a:r>
            <a:endParaRPr b="1" sz="4800">
              <a:solidFill>
                <a:srgbClr val="75C4A3"/>
              </a:solidFill>
              <a:latin typeface="Poppins"/>
              <a:ea typeface="Poppins"/>
              <a:cs typeface="Poppins"/>
              <a:sym typeface="Poppins"/>
            </a:endParaRPr>
          </a:p>
        </p:txBody>
      </p:sp>
      <p:sp>
        <p:nvSpPr>
          <p:cNvPr id="163" name="Google Shape;163;p30"/>
          <p:cNvSpPr txBox="1"/>
          <p:nvPr>
            <p:ph idx="1" type="body"/>
          </p:nvPr>
        </p:nvSpPr>
        <p:spPr>
          <a:xfrm>
            <a:off x="692700" y="1805525"/>
            <a:ext cx="7149600" cy="29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20">
                <a:latin typeface="Poppins"/>
                <a:ea typeface="Poppins"/>
                <a:cs typeface="Poppins"/>
                <a:sym typeface="Poppins"/>
              </a:rPr>
              <a:t>Singular fee to play all sports</a:t>
            </a:r>
            <a:endParaRPr sz="2420">
              <a:latin typeface="Poppins"/>
              <a:ea typeface="Poppins"/>
              <a:cs typeface="Poppins"/>
              <a:sym typeface="Poppins"/>
            </a:endParaRPr>
          </a:p>
          <a:p>
            <a:pPr indent="0" lvl="0" marL="0" rtl="0" algn="l">
              <a:lnSpc>
                <a:spcPct val="115000"/>
              </a:lnSpc>
              <a:spcBef>
                <a:spcPts val="1200"/>
              </a:spcBef>
              <a:spcAft>
                <a:spcPts val="0"/>
              </a:spcAft>
              <a:buNone/>
            </a:pPr>
            <a:r>
              <a:t/>
            </a:r>
            <a:endParaRPr sz="2420">
              <a:latin typeface="Poppins"/>
              <a:ea typeface="Poppins"/>
              <a:cs typeface="Poppins"/>
              <a:sym typeface="Poppins"/>
            </a:endParaRPr>
          </a:p>
          <a:p>
            <a:pPr indent="0" lvl="0" marL="0" rtl="0" algn="l">
              <a:lnSpc>
                <a:spcPct val="180000"/>
              </a:lnSpc>
              <a:spcBef>
                <a:spcPts val="1200"/>
              </a:spcBef>
              <a:spcAft>
                <a:spcPts val="0"/>
              </a:spcAft>
              <a:buNone/>
            </a:pPr>
            <a:r>
              <a:rPr lang="en-GB" sz="2420">
                <a:latin typeface="Poppins"/>
                <a:ea typeface="Poppins"/>
                <a:cs typeface="Poppins"/>
                <a:sym typeface="Poppins"/>
              </a:rPr>
              <a:t>7/32 HEIs (City, Anglia Ruskin, Brunel)</a:t>
            </a:r>
            <a:endParaRPr sz="2420">
              <a:latin typeface="Poppins"/>
              <a:ea typeface="Poppins"/>
              <a:cs typeface="Poppins"/>
              <a:sym typeface="Poppins"/>
            </a:endParaRPr>
          </a:p>
          <a:p>
            <a:pPr indent="0" lvl="0" marL="0" rtl="0" algn="l">
              <a:lnSpc>
                <a:spcPct val="180000"/>
              </a:lnSpc>
              <a:spcBef>
                <a:spcPts val="1200"/>
              </a:spcBef>
              <a:spcAft>
                <a:spcPts val="1200"/>
              </a:spcAft>
              <a:buNone/>
            </a:pPr>
            <a:r>
              <a:t/>
            </a:r>
            <a:endParaRPr sz="242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31"/>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75C4A3"/>
                </a:solidFill>
                <a:latin typeface="Poppins"/>
                <a:ea typeface="Poppins"/>
                <a:cs typeface="Poppins"/>
                <a:sym typeface="Poppins"/>
              </a:rPr>
              <a:t>Free</a:t>
            </a:r>
            <a:endParaRPr b="1" sz="4800">
              <a:solidFill>
                <a:srgbClr val="75C4A3"/>
              </a:solidFill>
              <a:latin typeface="Poppins"/>
              <a:ea typeface="Poppins"/>
              <a:cs typeface="Poppins"/>
              <a:sym typeface="Poppins"/>
            </a:endParaRPr>
          </a:p>
        </p:txBody>
      </p:sp>
      <p:sp>
        <p:nvSpPr>
          <p:cNvPr id="169" name="Google Shape;169;p31"/>
          <p:cNvSpPr txBox="1"/>
          <p:nvPr>
            <p:ph idx="1" type="body"/>
          </p:nvPr>
        </p:nvSpPr>
        <p:spPr>
          <a:xfrm>
            <a:off x="692700" y="1805525"/>
            <a:ext cx="7149600" cy="29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20">
                <a:latin typeface="Poppins"/>
                <a:ea typeface="Poppins"/>
                <a:cs typeface="Poppins"/>
                <a:sym typeface="Poppins"/>
              </a:rPr>
              <a:t>No cost to play sport. Usually includes all associated costs (kit, transport, training, etc)</a:t>
            </a:r>
            <a:endParaRPr sz="2420">
              <a:latin typeface="Poppins"/>
              <a:ea typeface="Poppins"/>
              <a:cs typeface="Poppins"/>
              <a:sym typeface="Poppins"/>
            </a:endParaRPr>
          </a:p>
          <a:p>
            <a:pPr indent="0" lvl="0" marL="0" rtl="0" algn="l">
              <a:lnSpc>
                <a:spcPct val="115000"/>
              </a:lnSpc>
              <a:spcBef>
                <a:spcPts val="1200"/>
              </a:spcBef>
              <a:spcAft>
                <a:spcPts val="0"/>
              </a:spcAft>
              <a:buNone/>
            </a:pPr>
            <a:r>
              <a:t/>
            </a:r>
            <a:endParaRPr sz="2420">
              <a:latin typeface="Poppins"/>
              <a:ea typeface="Poppins"/>
              <a:cs typeface="Poppins"/>
              <a:sym typeface="Poppins"/>
            </a:endParaRPr>
          </a:p>
          <a:p>
            <a:pPr indent="0" lvl="0" marL="0" rtl="0" algn="l">
              <a:lnSpc>
                <a:spcPct val="180000"/>
              </a:lnSpc>
              <a:spcBef>
                <a:spcPts val="1200"/>
              </a:spcBef>
              <a:spcAft>
                <a:spcPts val="0"/>
              </a:spcAft>
              <a:buNone/>
            </a:pPr>
            <a:r>
              <a:rPr lang="en-GB" sz="2420">
                <a:latin typeface="Poppins"/>
                <a:ea typeface="Poppins"/>
                <a:cs typeface="Poppins"/>
                <a:sym typeface="Poppins"/>
              </a:rPr>
              <a:t>3/32 HEIs (Northampton, Arts, UEL)</a:t>
            </a:r>
            <a:endParaRPr sz="2420">
              <a:latin typeface="Poppins"/>
              <a:ea typeface="Poppins"/>
              <a:cs typeface="Poppins"/>
              <a:sym typeface="Poppins"/>
            </a:endParaRPr>
          </a:p>
          <a:p>
            <a:pPr indent="0" lvl="0" marL="0" rtl="0" algn="l">
              <a:lnSpc>
                <a:spcPct val="180000"/>
              </a:lnSpc>
              <a:spcBef>
                <a:spcPts val="1200"/>
              </a:spcBef>
              <a:spcAft>
                <a:spcPts val="1200"/>
              </a:spcAft>
              <a:buNone/>
            </a:pPr>
            <a:r>
              <a:t/>
            </a:r>
            <a:endParaRPr sz="242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1617700" y="100172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latin typeface="Poppins"/>
                <a:ea typeface="Poppins"/>
                <a:cs typeface="Poppins"/>
                <a:sym typeface="Poppins"/>
              </a:rPr>
              <a:t>Who?</a:t>
            </a:r>
            <a:endParaRPr b="1" sz="4800">
              <a:solidFill>
                <a:schemeClr val="dk2"/>
              </a:solidFill>
              <a:latin typeface="Poppins"/>
              <a:ea typeface="Poppins"/>
              <a:cs typeface="Poppins"/>
              <a:sym typeface="Poppins"/>
            </a:endParaRPr>
          </a:p>
        </p:txBody>
      </p:sp>
      <p:sp>
        <p:nvSpPr>
          <p:cNvPr id="60" name="Google Shape;60;p14"/>
          <p:cNvSpPr txBox="1"/>
          <p:nvPr>
            <p:ph idx="1" type="body"/>
          </p:nvPr>
        </p:nvSpPr>
        <p:spPr>
          <a:xfrm>
            <a:off x="387675" y="2328650"/>
            <a:ext cx="8902800" cy="20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300">
                <a:latin typeface="Poppins"/>
                <a:ea typeface="Poppins"/>
                <a:cs typeface="Poppins"/>
                <a:sym typeface="Poppins"/>
              </a:rPr>
              <a:t>Ryan Ginger</a:t>
            </a:r>
            <a:r>
              <a:rPr lang="en-GB" sz="2300">
                <a:latin typeface="Poppins"/>
                <a:ea typeface="Poppins"/>
                <a:cs typeface="Poppins"/>
                <a:sym typeface="Poppins"/>
              </a:rPr>
              <a:t>, City St George’s Students’ Union</a:t>
            </a:r>
            <a:endParaRPr sz="2300">
              <a:latin typeface="Poppins"/>
              <a:ea typeface="Poppins"/>
              <a:cs typeface="Poppins"/>
              <a:sym typeface="Poppins"/>
            </a:endParaRPr>
          </a:p>
          <a:p>
            <a:pPr indent="0" lvl="0" marL="0" rtl="0" algn="l">
              <a:spcBef>
                <a:spcPts val="1200"/>
              </a:spcBef>
              <a:spcAft>
                <a:spcPts val="0"/>
              </a:spcAft>
              <a:buClr>
                <a:schemeClr val="dk1"/>
              </a:buClr>
              <a:buSzPts val="1100"/>
              <a:buFont typeface="Arial"/>
              <a:buNone/>
            </a:pPr>
            <a:r>
              <a:t/>
            </a:r>
            <a:endParaRPr sz="2300">
              <a:latin typeface="Poppins"/>
              <a:ea typeface="Poppins"/>
              <a:cs typeface="Poppins"/>
              <a:sym typeface="Poppins"/>
            </a:endParaRPr>
          </a:p>
          <a:p>
            <a:pPr indent="0" lvl="0" marL="0" rtl="0" algn="l">
              <a:spcBef>
                <a:spcPts val="1200"/>
              </a:spcBef>
              <a:spcAft>
                <a:spcPts val="0"/>
              </a:spcAft>
              <a:buClr>
                <a:schemeClr val="dk1"/>
              </a:buClr>
              <a:buSzPts val="1100"/>
              <a:buFont typeface="Arial"/>
              <a:buNone/>
            </a:pPr>
            <a:r>
              <a:rPr b="1" lang="en-GB" sz="2300">
                <a:latin typeface="Poppins"/>
                <a:ea typeface="Poppins"/>
                <a:cs typeface="Poppins"/>
                <a:sym typeface="Poppins"/>
              </a:rPr>
              <a:t>Vince Mayne</a:t>
            </a:r>
            <a:r>
              <a:rPr lang="en-GB" sz="2300">
                <a:latin typeface="Poppins"/>
                <a:ea typeface="Poppins"/>
                <a:cs typeface="Poppins"/>
                <a:sym typeface="Poppins"/>
              </a:rPr>
              <a:t>, The Sport and Active Wellbeing Collective</a:t>
            </a:r>
            <a:endParaRPr sz="2300">
              <a:latin typeface="Poppins"/>
              <a:ea typeface="Poppins"/>
              <a:cs typeface="Poppins"/>
              <a:sym typeface="Poppins"/>
            </a:endParaRPr>
          </a:p>
          <a:p>
            <a:pPr indent="0" lvl="0" marL="0" rtl="0" algn="l">
              <a:spcBef>
                <a:spcPts val="1200"/>
              </a:spcBef>
              <a:spcAft>
                <a:spcPts val="0"/>
              </a:spcAft>
              <a:buClr>
                <a:schemeClr val="dk1"/>
              </a:buClr>
              <a:buSzPts val="1100"/>
              <a:buFont typeface="Arial"/>
              <a:buNone/>
            </a:pPr>
            <a:r>
              <a:t/>
            </a:r>
            <a:endParaRPr sz="2300">
              <a:latin typeface="Poppins"/>
              <a:ea typeface="Poppins"/>
              <a:cs typeface="Poppins"/>
              <a:sym typeface="Poppins"/>
            </a:endParaRPr>
          </a:p>
          <a:p>
            <a:pPr indent="0" lvl="0" marL="0" rtl="0" algn="l">
              <a:spcBef>
                <a:spcPts val="1200"/>
              </a:spcBef>
              <a:spcAft>
                <a:spcPts val="1200"/>
              </a:spcAft>
              <a:buClr>
                <a:schemeClr val="dk1"/>
              </a:buClr>
              <a:buSzPts val="1100"/>
              <a:buFont typeface="Arial"/>
              <a:buNone/>
            </a:pPr>
            <a:r>
              <a:rPr b="1" lang="en-GB" sz="2300">
                <a:latin typeface="Poppins"/>
                <a:ea typeface="Poppins"/>
                <a:cs typeface="Poppins"/>
                <a:sym typeface="Poppins"/>
              </a:rPr>
              <a:t>Rosie Hunnam</a:t>
            </a:r>
            <a:r>
              <a:rPr lang="en-GB" sz="2300">
                <a:latin typeface="Poppins"/>
                <a:ea typeface="Poppins"/>
                <a:cs typeface="Poppins"/>
                <a:sym typeface="Poppins"/>
              </a:rPr>
              <a:t>, Organised Fun </a:t>
            </a:r>
            <a:endParaRPr sz="2300">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2"/>
          <p:cNvSpPr txBox="1"/>
          <p:nvPr>
            <p:ph type="title"/>
          </p:nvPr>
        </p:nvSpPr>
        <p:spPr>
          <a:xfrm>
            <a:off x="948000" y="4882600"/>
            <a:ext cx="5335800" cy="100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4800">
                <a:solidFill>
                  <a:schemeClr val="dk2"/>
                </a:solidFill>
                <a:latin typeface="Poppins"/>
                <a:ea typeface="Poppins"/>
                <a:cs typeface="Poppins"/>
                <a:sym typeface="Poppins"/>
              </a:rPr>
              <a:t>What’s </a:t>
            </a:r>
            <a:endParaRPr b="1" sz="4800">
              <a:solidFill>
                <a:schemeClr val="dk2"/>
              </a:solidFill>
              <a:latin typeface="Poppins"/>
              <a:ea typeface="Poppins"/>
              <a:cs typeface="Poppins"/>
              <a:sym typeface="Poppins"/>
            </a:endParaRPr>
          </a:p>
          <a:p>
            <a:pPr indent="0" lvl="0" marL="0" rtl="0" algn="l">
              <a:spcBef>
                <a:spcPts val="0"/>
              </a:spcBef>
              <a:spcAft>
                <a:spcPts val="0"/>
              </a:spcAft>
              <a:buNone/>
            </a:pPr>
            <a:r>
              <a:rPr b="1" lang="en-GB" sz="4800">
                <a:solidFill>
                  <a:schemeClr val="dk2"/>
                </a:solidFill>
                <a:latin typeface="Poppins"/>
                <a:ea typeface="Poppins"/>
                <a:cs typeface="Poppins"/>
                <a:sym typeface="Poppins"/>
              </a:rPr>
              <a:t>your </a:t>
            </a:r>
            <a:endParaRPr b="1" sz="4800">
              <a:solidFill>
                <a:schemeClr val="dk2"/>
              </a:solidFill>
              <a:latin typeface="Poppins"/>
              <a:ea typeface="Poppins"/>
              <a:cs typeface="Poppins"/>
              <a:sym typeface="Poppins"/>
            </a:endParaRPr>
          </a:p>
          <a:p>
            <a:pPr indent="0" lvl="0" marL="0" rtl="0" algn="l">
              <a:spcBef>
                <a:spcPts val="0"/>
              </a:spcBef>
              <a:spcAft>
                <a:spcPts val="0"/>
              </a:spcAft>
              <a:buNone/>
            </a:pPr>
            <a:r>
              <a:rPr b="1" lang="en-GB" sz="4800">
                <a:solidFill>
                  <a:schemeClr val="dk2"/>
                </a:solidFill>
                <a:latin typeface="Poppins"/>
                <a:ea typeface="Poppins"/>
                <a:cs typeface="Poppins"/>
                <a:sym typeface="Poppins"/>
              </a:rPr>
              <a:t>sports membership model? </a:t>
            </a:r>
            <a:endParaRPr b="1" sz="4800">
              <a:solidFill>
                <a:schemeClr val="dk2"/>
              </a:solidFill>
              <a:latin typeface="Poppins"/>
              <a:ea typeface="Poppins"/>
              <a:cs typeface="Poppins"/>
              <a:sym typeface="Poppins"/>
            </a:endParaRPr>
          </a:p>
        </p:txBody>
      </p:sp>
      <p:pic>
        <p:nvPicPr>
          <p:cNvPr id="175" name="Google Shape;175;p32"/>
          <p:cNvPicPr preferRelativeResize="0"/>
          <p:nvPr/>
        </p:nvPicPr>
        <p:blipFill>
          <a:blip r:embed="rId4">
            <a:alphaModFix/>
          </a:blip>
          <a:stretch>
            <a:fillRect/>
          </a:stretch>
        </p:blipFill>
        <p:spPr>
          <a:xfrm>
            <a:off x="3735350" y="1312100"/>
            <a:ext cx="4992274" cy="2808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33"/>
          <p:cNvSpPr txBox="1"/>
          <p:nvPr/>
        </p:nvSpPr>
        <p:spPr>
          <a:xfrm>
            <a:off x="976827" y="2474975"/>
            <a:ext cx="6050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Poppins"/>
                <a:ea typeface="Poppins"/>
                <a:cs typeface="Poppins"/>
                <a:sym typeface="Poppins"/>
              </a:rPr>
              <a:t>Key Learnings</a:t>
            </a:r>
            <a:endParaRPr sz="6000">
              <a:solidFill>
                <a:schemeClr val="dk2"/>
              </a:solidFill>
              <a:latin typeface="Poppins"/>
              <a:ea typeface="Poppins"/>
              <a:cs typeface="Poppins"/>
              <a:sym typeface="Poppins"/>
            </a:endParaRPr>
          </a:p>
        </p:txBody>
      </p:sp>
      <p:sp>
        <p:nvSpPr>
          <p:cNvPr id="181" name="Google Shape;181;p33"/>
          <p:cNvSpPr txBox="1"/>
          <p:nvPr/>
        </p:nvSpPr>
        <p:spPr>
          <a:xfrm>
            <a:off x="1055138" y="3728025"/>
            <a:ext cx="524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chemeClr val="dk2"/>
                </a:solidFill>
                <a:latin typeface="Poppins"/>
                <a:ea typeface="Poppins"/>
                <a:cs typeface="Poppins"/>
                <a:sym typeface="Poppins"/>
              </a:rPr>
              <a:t>For this project and for the sector</a:t>
            </a:r>
            <a:endParaRPr sz="3000">
              <a:solidFill>
                <a:schemeClr val="dk2"/>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34"/>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8CCCD9"/>
                </a:solidFill>
                <a:latin typeface="Poppins"/>
                <a:ea typeface="Poppins"/>
                <a:cs typeface="Poppins"/>
                <a:sym typeface="Poppins"/>
              </a:rPr>
              <a:t>Case study: project outcomes</a:t>
            </a:r>
            <a:endParaRPr b="1" sz="4800">
              <a:solidFill>
                <a:srgbClr val="8CCCD9"/>
              </a:solidFill>
              <a:latin typeface="Poppins"/>
              <a:ea typeface="Poppins"/>
              <a:cs typeface="Poppins"/>
              <a:sym typeface="Poppins"/>
            </a:endParaRPr>
          </a:p>
        </p:txBody>
      </p:sp>
      <p:sp>
        <p:nvSpPr>
          <p:cNvPr id="187" name="Google Shape;187;p34"/>
          <p:cNvSpPr txBox="1"/>
          <p:nvPr>
            <p:ph idx="1" type="body"/>
          </p:nvPr>
        </p:nvSpPr>
        <p:spPr>
          <a:xfrm>
            <a:off x="692700" y="2336450"/>
            <a:ext cx="7757100" cy="33234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Chose a tiered membership model - </a:t>
            </a:r>
            <a:r>
              <a:rPr b="1" lang="en-GB" sz="2400">
                <a:latin typeface="Poppins"/>
                <a:ea typeface="Poppins"/>
                <a:cs typeface="Poppins"/>
                <a:sym typeface="Poppins"/>
              </a:rPr>
              <a:t>why? </a:t>
            </a:r>
            <a:endParaRPr b="1"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b="1" lang="en-GB" sz="2400">
                <a:latin typeface="Poppins"/>
                <a:ea typeface="Poppins"/>
                <a:cs typeface="Poppins"/>
                <a:sym typeface="Poppins"/>
              </a:rPr>
              <a:t>How</a:t>
            </a:r>
            <a:r>
              <a:rPr lang="en-GB" sz="2400">
                <a:latin typeface="Poppins"/>
                <a:ea typeface="Poppins"/>
                <a:cs typeface="Poppins"/>
                <a:sym typeface="Poppins"/>
              </a:rPr>
              <a:t> is this being implemented?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b="1" lang="en-GB" sz="2400">
                <a:latin typeface="Poppins"/>
                <a:ea typeface="Poppins"/>
                <a:cs typeface="Poppins"/>
                <a:sym typeface="Poppins"/>
              </a:rPr>
              <a:t>What </a:t>
            </a:r>
            <a:r>
              <a:rPr lang="en-GB" sz="2400">
                <a:latin typeface="Poppins"/>
                <a:ea typeface="Poppins"/>
                <a:cs typeface="Poppins"/>
                <a:sym typeface="Poppins"/>
              </a:rPr>
              <a:t>is going to change…</a:t>
            </a:r>
            <a:endParaRPr sz="2400">
              <a:latin typeface="Poppins"/>
              <a:ea typeface="Poppins"/>
              <a:cs typeface="Poppins"/>
              <a:sym typeface="Poppins"/>
            </a:endParaRPr>
          </a:p>
          <a:p>
            <a:pPr indent="0" lvl="0" marL="1371600" rtl="0" algn="l">
              <a:spcBef>
                <a:spcPts val="1000"/>
              </a:spcBef>
              <a:spcAft>
                <a:spcPts val="0"/>
              </a:spcAft>
              <a:buNone/>
            </a:pPr>
            <a:r>
              <a:rPr lang="en-GB" sz="2400">
                <a:latin typeface="Poppins"/>
                <a:ea typeface="Poppins"/>
                <a:cs typeface="Poppins"/>
                <a:sym typeface="Poppins"/>
              </a:rPr>
              <a:t>…for students? </a:t>
            </a:r>
            <a:endParaRPr sz="2400">
              <a:latin typeface="Poppins"/>
              <a:ea typeface="Poppins"/>
              <a:cs typeface="Poppins"/>
              <a:sym typeface="Poppins"/>
            </a:endParaRPr>
          </a:p>
          <a:p>
            <a:pPr indent="0" lvl="0" marL="1371600" rtl="0" algn="l">
              <a:spcBef>
                <a:spcPts val="1000"/>
              </a:spcBef>
              <a:spcAft>
                <a:spcPts val="1000"/>
              </a:spcAft>
              <a:buNone/>
            </a:pPr>
            <a:r>
              <a:rPr lang="en-GB" sz="2400">
                <a:latin typeface="Poppins"/>
                <a:ea typeface="Poppins"/>
                <a:cs typeface="Poppins"/>
                <a:sym typeface="Poppins"/>
              </a:rPr>
              <a:t>…for SU </a:t>
            </a:r>
            <a:endParaRPr sz="2400">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35"/>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8CCCD9"/>
                </a:solidFill>
                <a:latin typeface="Poppins"/>
                <a:ea typeface="Poppins"/>
                <a:cs typeface="Poppins"/>
                <a:sym typeface="Poppins"/>
              </a:rPr>
              <a:t>Ideas for HE sport </a:t>
            </a:r>
            <a:endParaRPr b="1" sz="4800">
              <a:solidFill>
                <a:srgbClr val="8CCCD9"/>
              </a:solidFill>
              <a:latin typeface="Poppins"/>
              <a:ea typeface="Poppins"/>
              <a:cs typeface="Poppins"/>
              <a:sym typeface="Poppins"/>
            </a:endParaRPr>
          </a:p>
        </p:txBody>
      </p:sp>
      <p:sp>
        <p:nvSpPr>
          <p:cNvPr id="193" name="Google Shape;193;p35"/>
          <p:cNvSpPr txBox="1"/>
          <p:nvPr>
            <p:ph idx="1" type="body"/>
          </p:nvPr>
        </p:nvSpPr>
        <p:spPr>
          <a:xfrm>
            <a:off x="692700" y="1805525"/>
            <a:ext cx="7149600" cy="3884100"/>
          </a:xfrm>
          <a:prstGeom prst="rect">
            <a:avLst/>
          </a:prstGeom>
        </p:spPr>
        <p:txBody>
          <a:bodyPr anchorCtr="0" anchor="t" bIns="91425" lIns="91425" spcFirstLastPara="1" rIns="91425" wrap="square" tIns="91425">
            <a:normAutofit fontScale="85000" lnSpcReduction="20000"/>
          </a:bodyPr>
          <a:lstStyle/>
          <a:p>
            <a:pPr indent="-358140" lvl="0" marL="914400" rtl="0" algn="l">
              <a:spcBef>
                <a:spcPts val="0"/>
              </a:spcBef>
              <a:spcAft>
                <a:spcPts val="0"/>
              </a:spcAft>
              <a:buSzPct val="100000"/>
              <a:buFont typeface="Poppins"/>
              <a:buChar char="➔"/>
            </a:pPr>
            <a:r>
              <a:rPr lang="en-GB" sz="2400">
                <a:latin typeface="Poppins"/>
                <a:ea typeface="Poppins"/>
                <a:cs typeface="Poppins"/>
                <a:sym typeface="Poppins"/>
              </a:rPr>
              <a:t>Cost of living</a:t>
            </a:r>
            <a:endParaRPr sz="2400">
              <a:latin typeface="Poppins"/>
              <a:ea typeface="Poppins"/>
              <a:cs typeface="Poppins"/>
              <a:sym typeface="Poppins"/>
            </a:endParaRPr>
          </a:p>
          <a:p>
            <a:pPr indent="-358139" lvl="1" marL="1371600" rtl="0" algn="l">
              <a:spcBef>
                <a:spcPts val="1000"/>
              </a:spcBef>
              <a:spcAft>
                <a:spcPts val="0"/>
              </a:spcAft>
              <a:buSzPct val="100000"/>
              <a:buFont typeface="Poppins"/>
              <a:buChar char="◆"/>
            </a:pPr>
            <a:r>
              <a:rPr lang="en-GB" sz="2400">
                <a:latin typeface="Poppins"/>
                <a:ea typeface="Poppins"/>
                <a:cs typeface="Poppins"/>
                <a:sym typeface="Poppins"/>
              </a:rPr>
              <a:t>Access funding</a:t>
            </a:r>
            <a:endParaRPr sz="2400">
              <a:latin typeface="Poppins"/>
              <a:ea typeface="Poppins"/>
              <a:cs typeface="Poppins"/>
              <a:sym typeface="Poppins"/>
            </a:endParaRPr>
          </a:p>
          <a:p>
            <a:pPr indent="-358139" lvl="1" marL="1371600" rtl="0" algn="l">
              <a:spcBef>
                <a:spcPts val="1000"/>
              </a:spcBef>
              <a:spcAft>
                <a:spcPts val="0"/>
              </a:spcAft>
              <a:buSzPct val="100000"/>
              <a:buFont typeface="Poppins"/>
              <a:buChar char="◆"/>
            </a:pPr>
            <a:r>
              <a:rPr lang="en-GB" sz="2400">
                <a:latin typeface="Poppins"/>
                <a:ea typeface="Poppins"/>
                <a:cs typeface="Poppins"/>
                <a:sym typeface="Poppins"/>
              </a:rPr>
              <a:t>Review your model </a:t>
            </a:r>
            <a:endParaRPr sz="2400">
              <a:latin typeface="Poppins"/>
              <a:ea typeface="Poppins"/>
              <a:cs typeface="Poppins"/>
              <a:sym typeface="Poppins"/>
            </a:endParaRPr>
          </a:p>
          <a:p>
            <a:pPr indent="-358140" lvl="0" marL="914400" rtl="0" algn="l">
              <a:spcBef>
                <a:spcPts val="1000"/>
              </a:spcBef>
              <a:spcAft>
                <a:spcPts val="0"/>
              </a:spcAft>
              <a:buSzPct val="100000"/>
              <a:buFont typeface="Poppins"/>
              <a:buChar char="➔"/>
            </a:pPr>
            <a:r>
              <a:rPr lang="en-GB" sz="2400">
                <a:latin typeface="Poppins"/>
                <a:ea typeface="Poppins"/>
                <a:cs typeface="Poppins"/>
                <a:sym typeface="Poppins"/>
              </a:rPr>
              <a:t>Student professional development</a:t>
            </a:r>
            <a:endParaRPr sz="2400">
              <a:latin typeface="Poppins"/>
              <a:ea typeface="Poppins"/>
              <a:cs typeface="Poppins"/>
              <a:sym typeface="Poppins"/>
            </a:endParaRPr>
          </a:p>
          <a:p>
            <a:pPr indent="-358139" lvl="1" marL="1371600" rtl="0" algn="l">
              <a:spcBef>
                <a:spcPts val="1000"/>
              </a:spcBef>
              <a:spcAft>
                <a:spcPts val="0"/>
              </a:spcAft>
              <a:buSzPct val="100000"/>
              <a:buFont typeface="Poppins"/>
              <a:buChar char="◆"/>
            </a:pPr>
            <a:r>
              <a:rPr lang="en-GB" sz="2400">
                <a:latin typeface="Poppins"/>
                <a:ea typeface="Poppins"/>
                <a:cs typeface="Poppins"/>
                <a:sym typeface="Poppins"/>
              </a:rPr>
              <a:t>Coaching</a:t>
            </a:r>
            <a:endParaRPr sz="2400">
              <a:latin typeface="Poppins"/>
              <a:ea typeface="Poppins"/>
              <a:cs typeface="Poppins"/>
              <a:sym typeface="Poppins"/>
            </a:endParaRPr>
          </a:p>
          <a:p>
            <a:pPr indent="-358139" lvl="1" marL="1371600" rtl="0" algn="l">
              <a:spcBef>
                <a:spcPts val="1000"/>
              </a:spcBef>
              <a:spcAft>
                <a:spcPts val="0"/>
              </a:spcAft>
              <a:buSzPct val="100000"/>
              <a:buFont typeface="Poppins"/>
              <a:buChar char="◆"/>
            </a:pPr>
            <a:r>
              <a:rPr lang="en-GB" sz="2400">
                <a:latin typeface="Poppins"/>
                <a:ea typeface="Poppins"/>
                <a:cs typeface="Poppins"/>
                <a:sym typeface="Poppins"/>
              </a:rPr>
              <a:t>Referees</a:t>
            </a:r>
            <a:endParaRPr sz="2400">
              <a:latin typeface="Poppins"/>
              <a:ea typeface="Poppins"/>
              <a:cs typeface="Poppins"/>
              <a:sym typeface="Poppins"/>
            </a:endParaRPr>
          </a:p>
          <a:p>
            <a:pPr indent="-358139" lvl="1" marL="1371600" rtl="0" algn="l">
              <a:spcBef>
                <a:spcPts val="1000"/>
              </a:spcBef>
              <a:spcAft>
                <a:spcPts val="0"/>
              </a:spcAft>
              <a:buSzPct val="100000"/>
              <a:buFont typeface="Poppins"/>
              <a:buChar char="◆"/>
            </a:pPr>
            <a:r>
              <a:rPr lang="en-GB" sz="2400">
                <a:latin typeface="Poppins"/>
                <a:ea typeface="Poppins"/>
                <a:cs typeface="Poppins"/>
                <a:sym typeface="Poppins"/>
              </a:rPr>
              <a:t>Sport Leaders </a:t>
            </a:r>
            <a:endParaRPr sz="2400">
              <a:latin typeface="Poppins"/>
              <a:ea typeface="Poppins"/>
              <a:cs typeface="Poppins"/>
              <a:sym typeface="Poppins"/>
            </a:endParaRPr>
          </a:p>
          <a:p>
            <a:pPr indent="-358140" lvl="0" marL="914400" rtl="0" algn="l">
              <a:spcBef>
                <a:spcPts val="1000"/>
              </a:spcBef>
              <a:spcAft>
                <a:spcPts val="0"/>
              </a:spcAft>
              <a:buSzPct val="100000"/>
              <a:buFont typeface="Poppins"/>
              <a:buChar char="➔"/>
            </a:pPr>
            <a:r>
              <a:rPr lang="en-GB" sz="2400">
                <a:latin typeface="Poppins"/>
                <a:ea typeface="Poppins"/>
                <a:cs typeface="Poppins"/>
                <a:sym typeface="Poppins"/>
              </a:rPr>
              <a:t>Social prescribing </a:t>
            </a:r>
            <a:endParaRPr sz="2400">
              <a:latin typeface="Poppins"/>
              <a:ea typeface="Poppins"/>
              <a:cs typeface="Poppins"/>
              <a:sym typeface="Poppins"/>
            </a:endParaRPr>
          </a:p>
          <a:p>
            <a:pPr indent="-358140" lvl="0" marL="914400" rtl="0" algn="l">
              <a:spcBef>
                <a:spcPts val="1000"/>
              </a:spcBef>
              <a:spcAft>
                <a:spcPts val="1000"/>
              </a:spcAft>
              <a:buSzPct val="100000"/>
              <a:buFont typeface="Poppins"/>
              <a:buChar char="➔"/>
            </a:pPr>
            <a:r>
              <a:rPr lang="en-GB" sz="2400">
                <a:latin typeface="Poppins"/>
                <a:ea typeface="Poppins"/>
                <a:cs typeface="Poppins"/>
                <a:sym typeface="Poppins"/>
              </a:rPr>
              <a:t>Communication </a:t>
            </a:r>
            <a:endParaRPr sz="2400">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36"/>
          <p:cNvSpPr txBox="1"/>
          <p:nvPr>
            <p:ph type="title"/>
          </p:nvPr>
        </p:nvSpPr>
        <p:spPr>
          <a:xfrm>
            <a:off x="2451600" y="3047250"/>
            <a:ext cx="42408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latin typeface="Poppins"/>
                <a:ea typeface="Poppins"/>
                <a:cs typeface="Poppins"/>
                <a:sym typeface="Poppins"/>
              </a:rPr>
              <a:t>Questions…?</a:t>
            </a:r>
            <a:endParaRPr b="1" sz="4800">
              <a:solidFill>
                <a:schemeClr val="dk2"/>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37"/>
          <p:cNvSpPr txBox="1"/>
          <p:nvPr/>
        </p:nvSpPr>
        <p:spPr>
          <a:xfrm>
            <a:off x="141875" y="111225"/>
            <a:ext cx="7732800" cy="126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GB" sz="7000">
                <a:solidFill>
                  <a:schemeClr val="dk2"/>
                </a:solidFill>
                <a:latin typeface="Poppins"/>
                <a:ea typeface="Poppins"/>
                <a:cs typeface="Poppins"/>
                <a:sym typeface="Poppins"/>
              </a:rPr>
              <a:t>Our future work</a:t>
            </a:r>
            <a:endParaRPr b="1" sz="7000">
              <a:solidFill>
                <a:schemeClr val="dk2"/>
              </a:solidFill>
              <a:latin typeface="Poppins"/>
              <a:ea typeface="Poppins"/>
              <a:cs typeface="Poppins"/>
              <a:sym typeface="Poppins"/>
            </a:endParaRPr>
          </a:p>
        </p:txBody>
      </p:sp>
      <p:sp>
        <p:nvSpPr>
          <p:cNvPr id="204" name="Google Shape;204;p37"/>
          <p:cNvSpPr txBox="1"/>
          <p:nvPr/>
        </p:nvSpPr>
        <p:spPr>
          <a:xfrm>
            <a:off x="1183250" y="1718600"/>
            <a:ext cx="6363900" cy="4377600"/>
          </a:xfrm>
          <a:prstGeom prst="rect">
            <a:avLst/>
          </a:prstGeom>
          <a:noFill/>
          <a:ln>
            <a:noFill/>
          </a:ln>
        </p:spPr>
        <p:txBody>
          <a:bodyPr anchorCtr="0" anchor="t" bIns="91425" lIns="91425" spcFirstLastPara="1" rIns="91425" wrap="square" tIns="91425">
            <a:spAutoFit/>
          </a:bodyPr>
          <a:lstStyle/>
          <a:p>
            <a:pPr indent="-381000" lvl="0" marL="4572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Training</a:t>
            </a:r>
            <a:endParaRPr sz="2400">
              <a:solidFill>
                <a:schemeClr val="dk2"/>
              </a:solidFill>
              <a:latin typeface="Poppins"/>
              <a:ea typeface="Poppins"/>
              <a:cs typeface="Poppins"/>
              <a:sym typeface="Poppins"/>
            </a:endParaRPr>
          </a:p>
          <a:p>
            <a:pPr indent="-381000" lvl="1" marL="9144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Risky Business</a:t>
            </a:r>
            <a:endParaRPr sz="2400">
              <a:solidFill>
                <a:schemeClr val="dk2"/>
              </a:solidFill>
              <a:latin typeface="Poppins"/>
              <a:ea typeface="Poppins"/>
              <a:cs typeface="Poppins"/>
              <a:sym typeface="Poppins"/>
            </a:endParaRPr>
          </a:p>
          <a:p>
            <a:pPr indent="-381000" lvl="1" marL="9144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Anti-racist Student Opportunities</a:t>
            </a:r>
            <a:endParaRPr sz="2400">
              <a:solidFill>
                <a:schemeClr val="dk2"/>
              </a:solidFill>
              <a:latin typeface="Poppins"/>
              <a:ea typeface="Poppins"/>
              <a:cs typeface="Poppins"/>
              <a:sym typeface="Poppins"/>
            </a:endParaRPr>
          </a:p>
          <a:p>
            <a:pPr indent="-381000" lvl="1" marL="9144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Student Opportunities 101</a:t>
            </a:r>
            <a:endParaRPr sz="2400">
              <a:solidFill>
                <a:schemeClr val="dk2"/>
              </a:solidFill>
              <a:latin typeface="Poppins"/>
              <a:ea typeface="Poppins"/>
              <a:cs typeface="Poppins"/>
              <a:sym typeface="Poppins"/>
            </a:endParaRPr>
          </a:p>
          <a:p>
            <a:pPr indent="-381000" lvl="0" marL="4572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Consultancy</a:t>
            </a:r>
            <a:endParaRPr sz="2400">
              <a:solidFill>
                <a:schemeClr val="dk2"/>
              </a:solidFill>
              <a:latin typeface="Poppins"/>
              <a:ea typeface="Poppins"/>
              <a:cs typeface="Poppins"/>
              <a:sym typeface="Poppins"/>
            </a:endParaRPr>
          </a:p>
          <a:p>
            <a:pPr indent="-381000" lvl="1" marL="9144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Confirming projects for Spring &amp; Summer 2025</a:t>
            </a:r>
            <a:endParaRPr sz="2400">
              <a:solidFill>
                <a:schemeClr val="dk2"/>
              </a:solidFill>
              <a:latin typeface="Poppins"/>
              <a:ea typeface="Poppins"/>
              <a:cs typeface="Poppins"/>
              <a:sym typeface="Poppins"/>
            </a:endParaRPr>
          </a:p>
          <a:p>
            <a:pPr indent="-381000" lvl="0" marL="4572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Community</a:t>
            </a:r>
            <a:endParaRPr sz="2400">
              <a:solidFill>
                <a:schemeClr val="dk2"/>
              </a:solidFill>
              <a:latin typeface="Poppins"/>
              <a:ea typeface="Poppins"/>
              <a:cs typeface="Poppins"/>
              <a:sym typeface="Poppins"/>
            </a:endParaRPr>
          </a:p>
          <a:p>
            <a:pPr indent="-381000" lvl="1" marL="914400" rtl="0" algn="just">
              <a:lnSpc>
                <a:spcPct val="115000"/>
              </a:lnSpc>
              <a:spcBef>
                <a:spcPts val="0"/>
              </a:spcBef>
              <a:spcAft>
                <a:spcPts val="0"/>
              </a:spcAft>
              <a:buClr>
                <a:schemeClr val="dk2"/>
              </a:buClr>
              <a:buSzPts val="2400"/>
              <a:buFont typeface="Poppins"/>
              <a:buChar char="○"/>
            </a:pPr>
            <a:r>
              <a:rPr lang="en-GB" sz="2400">
                <a:solidFill>
                  <a:schemeClr val="dk2"/>
                </a:solidFill>
                <a:latin typeface="Poppins"/>
                <a:ea typeface="Poppins"/>
                <a:cs typeface="Poppins"/>
                <a:sym typeface="Poppins"/>
              </a:rPr>
              <a:t> Student Opportunities Managers Network </a:t>
            </a:r>
            <a:endParaRPr sz="2400">
              <a:solidFill>
                <a:schemeClr val="dk2"/>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38"/>
          <p:cNvSpPr txBox="1"/>
          <p:nvPr/>
        </p:nvSpPr>
        <p:spPr>
          <a:xfrm>
            <a:off x="2610750" y="1907575"/>
            <a:ext cx="3922500" cy="126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GB" sz="7000">
                <a:solidFill>
                  <a:schemeClr val="dk2"/>
                </a:solidFill>
                <a:latin typeface="Poppins"/>
                <a:ea typeface="Poppins"/>
                <a:cs typeface="Poppins"/>
                <a:sym typeface="Poppins"/>
              </a:rPr>
              <a:t>Thanks!</a:t>
            </a:r>
            <a:endParaRPr b="1" sz="7000">
              <a:solidFill>
                <a:schemeClr val="dk2"/>
              </a:solidFill>
              <a:latin typeface="Poppins"/>
              <a:ea typeface="Poppins"/>
              <a:cs typeface="Poppins"/>
              <a:sym typeface="Poppins"/>
            </a:endParaRPr>
          </a:p>
        </p:txBody>
      </p:sp>
      <p:sp>
        <p:nvSpPr>
          <p:cNvPr id="210" name="Google Shape;210;p38"/>
          <p:cNvSpPr txBox="1"/>
          <p:nvPr/>
        </p:nvSpPr>
        <p:spPr>
          <a:xfrm>
            <a:off x="2882250" y="3762725"/>
            <a:ext cx="3816900" cy="243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GB" sz="2400">
                <a:solidFill>
                  <a:schemeClr val="dk2"/>
                </a:solidFill>
                <a:latin typeface="Poppins"/>
                <a:ea typeface="Poppins"/>
                <a:cs typeface="Poppins"/>
                <a:sym typeface="Poppins"/>
              </a:rPr>
              <a:t>Rosie Hunnam</a:t>
            </a:r>
            <a:endParaRPr sz="2400">
              <a:solidFill>
                <a:schemeClr val="dk2"/>
              </a:solidFill>
              <a:latin typeface="Poppins"/>
              <a:ea typeface="Poppins"/>
              <a:cs typeface="Poppins"/>
              <a:sym typeface="Poppins"/>
            </a:endParaRPr>
          </a:p>
          <a:p>
            <a:pPr indent="0" lvl="0" marL="0" rtl="0" algn="just">
              <a:spcBef>
                <a:spcPts val="2000"/>
              </a:spcBef>
              <a:spcAft>
                <a:spcPts val="0"/>
              </a:spcAft>
              <a:buNone/>
            </a:pPr>
            <a:r>
              <a:rPr lang="en-GB" sz="2400">
                <a:solidFill>
                  <a:schemeClr val="dk2"/>
                </a:solidFill>
                <a:latin typeface="Poppins"/>
                <a:ea typeface="Poppins"/>
                <a:cs typeface="Poppins"/>
                <a:sym typeface="Poppins"/>
              </a:rPr>
              <a:t>info</a:t>
            </a:r>
            <a:r>
              <a:rPr lang="en-GB" sz="2400">
                <a:solidFill>
                  <a:schemeClr val="dk2"/>
                </a:solidFill>
                <a:uFill>
                  <a:noFill/>
                </a:uFill>
                <a:latin typeface="Poppins"/>
                <a:ea typeface="Poppins"/>
                <a:cs typeface="Poppins"/>
                <a:sym typeface="Poppins"/>
                <a:hlinkClick r:id="rId4">
                  <a:extLst>
                    <a:ext uri="{A12FA001-AC4F-418D-AE19-62706E023703}">
                      <ahyp:hlinkClr val="tx"/>
                    </a:ext>
                  </a:extLst>
                </a:hlinkClick>
              </a:rPr>
              <a:t>@organised.fun</a:t>
            </a:r>
            <a:endParaRPr sz="2400">
              <a:solidFill>
                <a:schemeClr val="dk2"/>
              </a:solidFill>
              <a:latin typeface="Poppins"/>
              <a:ea typeface="Poppins"/>
              <a:cs typeface="Poppins"/>
              <a:sym typeface="Poppins"/>
            </a:endParaRPr>
          </a:p>
          <a:p>
            <a:pPr indent="0" lvl="0" marL="0" rtl="0" algn="just">
              <a:spcBef>
                <a:spcPts val="2000"/>
              </a:spcBef>
              <a:spcAft>
                <a:spcPts val="0"/>
              </a:spcAft>
              <a:buNone/>
            </a:pPr>
            <a:r>
              <a:rPr lang="en-GB" sz="2400">
                <a:solidFill>
                  <a:schemeClr val="dk2"/>
                </a:solidFill>
                <a:latin typeface="Poppins"/>
                <a:ea typeface="Poppins"/>
                <a:cs typeface="Poppins"/>
                <a:sym typeface="Poppins"/>
              </a:rPr>
              <a:t>@OrganisedFunHQ</a:t>
            </a:r>
            <a:endParaRPr sz="2400">
              <a:solidFill>
                <a:schemeClr val="dk2"/>
              </a:solidFill>
              <a:latin typeface="Poppins"/>
              <a:ea typeface="Poppins"/>
              <a:cs typeface="Poppins"/>
              <a:sym typeface="Poppins"/>
            </a:endParaRPr>
          </a:p>
          <a:p>
            <a:pPr indent="0" lvl="0" marL="0" rtl="0" algn="just">
              <a:spcBef>
                <a:spcPts val="2000"/>
              </a:spcBef>
              <a:spcAft>
                <a:spcPts val="2000"/>
              </a:spcAft>
              <a:buNone/>
            </a:pPr>
            <a:r>
              <a:rPr lang="en-GB" sz="2400">
                <a:solidFill>
                  <a:schemeClr val="dk2"/>
                </a:solidFill>
                <a:latin typeface="Poppins"/>
                <a:ea typeface="Poppins"/>
                <a:cs typeface="Poppins"/>
                <a:sym typeface="Poppins"/>
              </a:rPr>
              <a:t>www.organised.fun</a:t>
            </a:r>
            <a:endParaRPr sz="2400">
              <a:solidFill>
                <a:schemeClr val="dk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nvSpPr>
        <p:spPr>
          <a:xfrm>
            <a:off x="2317800" y="508000"/>
            <a:ext cx="4508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800">
                <a:solidFill>
                  <a:schemeClr val="dk2"/>
                </a:solidFill>
                <a:latin typeface="Poppins"/>
                <a:ea typeface="Poppins"/>
                <a:cs typeface="Poppins"/>
                <a:sym typeface="Poppins"/>
              </a:rPr>
              <a:t>This session:</a:t>
            </a:r>
            <a:endParaRPr sz="4800">
              <a:solidFill>
                <a:schemeClr val="dk2"/>
              </a:solidFill>
              <a:latin typeface="Poppins"/>
              <a:ea typeface="Poppins"/>
              <a:cs typeface="Poppins"/>
              <a:sym typeface="Poppins"/>
            </a:endParaRPr>
          </a:p>
        </p:txBody>
      </p:sp>
      <p:sp>
        <p:nvSpPr>
          <p:cNvPr id="66" name="Google Shape;66;p15"/>
          <p:cNvSpPr txBox="1"/>
          <p:nvPr/>
        </p:nvSpPr>
        <p:spPr>
          <a:xfrm>
            <a:off x="192225" y="2309575"/>
            <a:ext cx="17022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Poppins"/>
                <a:ea typeface="Poppins"/>
                <a:cs typeface="Poppins"/>
                <a:sym typeface="Poppins"/>
              </a:rPr>
              <a:t>Context &amp; Scene Setting</a:t>
            </a:r>
            <a:endParaRPr b="1" sz="2000">
              <a:solidFill>
                <a:schemeClr val="dk2"/>
              </a:solidFill>
              <a:latin typeface="Poppins"/>
              <a:ea typeface="Poppins"/>
              <a:cs typeface="Poppins"/>
              <a:sym typeface="Poppins"/>
            </a:endParaRPr>
          </a:p>
        </p:txBody>
      </p:sp>
      <p:sp>
        <p:nvSpPr>
          <p:cNvPr id="67" name="Google Shape;67;p15"/>
          <p:cNvSpPr txBox="1"/>
          <p:nvPr/>
        </p:nvSpPr>
        <p:spPr>
          <a:xfrm>
            <a:off x="192225" y="3335100"/>
            <a:ext cx="17022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Poppins"/>
                <a:ea typeface="Poppins"/>
                <a:cs typeface="Poppins"/>
                <a:sym typeface="Poppins"/>
              </a:rPr>
              <a:t>HE sport</a:t>
            </a:r>
            <a:endParaRPr sz="1800">
              <a:solidFill>
                <a:schemeClr val="dk2"/>
              </a:solidFill>
              <a:latin typeface="Poppins"/>
              <a:ea typeface="Poppins"/>
              <a:cs typeface="Poppins"/>
              <a:sym typeface="Poppins"/>
            </a:endParaRPr>
          </a:p>
          <a:p>
            <a:pPr indent="0" lvl="0" marL="0" rtl="0" algn="l">
              <a:spcBef>
                <a:spcPts val="0"/>
              </a:spcBef>
              <a:spcAft>
                <a:spcPts val="0"/>
              </a:spcAft>
              <a:buNone/>
            </a:pPr>
            <a:r>
              <a:t/>
            </a:r>
            <a:endParaRPr sz="1800">
              <a:solidFill>
                <a:schemeClr val="dk2"/>
              </a:solidFill>
              <a:latin typeface="Poppins"/>
              <a:ea typeface="Poppins"/>
              <a:cs typeface="Poppins"/>
              <a:sym typeface="Poppins"/>
            </a:endParaRPr>
          </a:p>
          <a:p>
            <a:pPr indent="0" lvl="0" marL="0" rtl="0" algn="l">
              <a:spcBef>
                <a:spcPts val="0"/>
              </a:spcBef>
              <a:spcAft>
                <a:spcPts val="0"/>
              </a:spcAft>
              <a:buNone/>
            </a:pPr>
            <a:r>
              <a:rPr lang="en-GB" sz="1800">
                <a:solidFill>
                  <a:schemeClr val="dk2"/>
                </a:solidFill>
                <a:latin typeface="Poppins"/>
                <a:ea typeface="Poppins"/>
                <a:cs typeface="Poppins"/>
                <a:sym typeface="Poppins"/>
              </a:rPr>
              <a:t>Impacts</a:t>
            </a:r>
            <a:endParaRPr sz="1800">
              <a:solidFill>
                <a:schemeClr val="dk2"/>
              </a:solidFill>
              <a:latin typeface="Poppins"/>
              <a:ea typeface="Poppins"/>
              <a:cs typeface="Poppins"/>
              <a:sym typeface="Poppins"/>
            </a:endParaRPr>
          </a:p>
        </p:txBody>
      </p:sp>
      <p:sp>
        <p:nvSpPr>
          <p:cNvPr id="68" name="Google Shape;68;p15"/>
          <p:cNvSpPr txBox="1"/>
          <p:nvPr/>
        </p:nvSpPr>
        <p:spPr>
          <a:xfrm>
            <a:off x="2538000" y="2309575"/>
            <a:ext cx="17022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Poppins"/>
                <a:ea typeface="Poppins"/>
                <a:cs typeface="Poppins"/>
                <a:sym typeface="Poppins"/>
              </a:rPr>
              <a:t>City Case Study</a:t>
            </a:r>
            <a:endParaRPr b="1" sz="2000">
              <a:solidFill>
                <a:schemeClr val="dk2"/>
              </a:solidFill>
              <a:latin typeface="Poppins"/>
              <a:ea typeface="Poppins"/>
              <a:cs typeface="Poppins"/>
              <a:sym typeface="Poppins"/>
            </a:endParaRPr>
          </a:p>
        </p:txBody>
      </p:sp>
      <p:sp>
        <p:nvSpPr>
          <p:cNvPr id="69" name="Google Shape;69;p15"/>
          <p:cNvSpPr txBox="1"/>
          <p:nvPr/>
        </p:nvSpPr>
        <p:spPr>
          <a:xfrm>
            <a:off x="2538000" y="3335100"/>
            <a:ext cx="17022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Poppins"/>
                <a:ea typeface="Poppins"/>
                <a:cs typeface="Poppins"/>
                <a:sym typeface="Poppins"/>
              </a:rPr>
              <a:t>Our project explained </a:t>
            </a:r>
            <a:endParaRPr sz="1800">
              <a:solidFill>
                <a:schemeClr val="dk2"/>
              </a:solidFill>
              <a:latin typeface="Poppins"/>
              <a:ea typeface="Poppins"/>
              <a:cs typeface="Poppins"/>
              <a:sym typeface="Poppins"/>
            </a:endParaRPr>
          </a:p>
        </p:txBody>
      </p:sp>
      <p:sp>
        <p:nvSpPr>
          <p:cNvPr id="70" name="Google Shape;70;p15"/>
          <p:cNvSpPr txBox="1"/>
          <p:nvPr/>
        </p:nvSpPr>
        <p:spPr>
          <a:xfrm>
            <a:off x="4883775" y="2309575"/>
            <a:ext cx="17022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Poppins"/>
                <a:ea typeface="Poppins"/>
                <a:cs typeface="Poppins"/>
                <a:sym typeface="Poppins"/>
              </a:rPr>
              <a:t>Exploring models</a:t>
            </a:r>
            <a:endParaRPr b="1" sz="2000">
              <a:solidFill>
                <a:schemeClr val="dk2"/>
              </a:solidFill>
              <a:latin typeface="Poppins"/>
              <a:ea typeface="Poppins"/>
              <a:cs typeface="Poppins"/>
              <a:sym typeface="Poppins"/>
            </a:endParaRPr>
          </a:p>
        </p:txBody>
      </p:sp>
      <p:sp>
        <p:nvSpPr>
          <p:cNvPr id="71" name="Google Shape;71;p15"/>
          <p:cNvSpPr txBox="1"/>
          <p:nvPr/>
        </p:nvSpPr>
        <p:spPr>
          <a:xfrm>
            <a:off x="4883775" y="3335100"/>
            <a:ext cx="17022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Poppins"/>
                <a:ea typeface="Poppins"/>
                <a:cs typeface="Poppins"/>
                <a:sym typeface="Poppins"/>
              </a:rPr>
              <a:t>Outlining membership models</a:t>
            </a:r>
            <a:endParaRPr sz="1800">
              <a:solidFill>
                <a:schemeClr val="dk2"/>
              </a:solidFill>
              <a:latin typeface="Poppins"/>
              <a:ea typeface="Poppins"/>
              <a:cs typeface="Poppins"/>
              <a:sym typeface="Poppins"/>
            </a:endParaRPr>
          </a:p>
        </p:txBody>
      </p:sp>
      <p:sp>
        <p:nvSpPr>
          <p:cNvPr id="72" name="Google Shape;72;p15"/>
          <p:cNvSpPr txBox="1"/>
          <p:nvPr/>
        </p:nvSpPr>
        <p:spPr>
          <a:xfrm>
            <a:off x="7229550" y="2309575"/>
            <a:ext cx="17022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Poppins"/>
                <a:ea typeface="Poppins"/>
                <a:cs typeface="Poppins"/>
                <a:sym typeface="Poppins"/>
              </a:rPr>
              <a:t>Key Learnings and conclusion</a:t>
            </a:r>
            <a:endParaRPr b="1" sz="2000">
              <a:solidFill>
                <a:schemeClr val="dk2"/>
              </a:solidFill>
              <a:latin typeface="Poppins"/>
              <a:ea typeface="Poppins"/>
              <a:cs typeface="Poppins"/>
              <a:sym typeface="Poppins"/>
            </a:endParaRPr>
          </a:p>
        </p:txBody>
      </p:sp>
      <p:sp>
        <p:nvSpPr>
          <p:cNvPr id="73" name="Google Shape;73;p15"/>
          <p:cNvSpPr txBox="1"/>
          <p:nvPr/>
        </p:nvSpPr>
        <p:spPr>
          <a:xfrm>
            <a:off x="7229550" y="3827700"/>
            <a:ext cx="17022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Poppins"/>
                <a:ea typeface="Poppins"/>
                <a:cs typeface="Poppins"/>
                <a:sym typeface="Poppins"/>
              </a:rPr>
              <a:t>Project outcome</a:t>
            </a:r>
            <a:endParaRPr sz="1800">
              <a:solidFill>
                <a:schemeClr val="dk2"/>
              </a:solidFill>
              <a:latin typeface="Poppins"/>
              <a:ea typeface="Poppins"/>
              <a:cs typeface="Poppins"/>
              <a:sym typeface="Poppins"/>
            </a:endParaRPr>
          </a:p>
          <a:p>
            <a:pPr indent="0" lvl="0" marL="0" rtl="0" algn="l">
              <a:spcBef>
                <a:spcPts val="0"/>
              </a:spcBef>
              <a:spcAft>
                <a:spcPts val="0"/>
              </a:spcAft>
              <a:buNone/>
            </a:pPr>
            <a:r>
              <a:t/>
            </a:r>
            <a:endParaRPr sz="1800">
              <a:solidFill>
                <a:schemeClr val="dk2"/>
              </a:solidFill>
              <a:latin typeface="Poppins"/>
              <a:ea typeface="Poppins"/>
              <a:cs typeface="Poppins"/>
              <a:sym typeface="Poppins"/>
            </a:endParaRPr>
          </a:p>
          <a:p>
            <a:pPr indent="0" lvl="0" marL="0" rtl="0" algn="l">
              <a:spcBef>
                <a:spcPts val="0"/>
              </a:spcBef>
              <a:spcAft>
                <a:spcPts val="0"/>
              </a:spcAft>
              <a:buNone/>
            </a:pPr>
            <a:r>
              <a:rPr lang="en-GB" sz="1800">
                <a:solidFill>
                  <a:schemeClr val="dk2"/>
                </a:solidFill>
                <a:latin typeface="Poppins"/>
                <a:ea typeface="Poppins"/>
                <a:cs typeface="Poppins"/>
                <a:sym typeface="Poppins"/>
              </a:rPr>
              <a:t>Other ideas</a:t>
            </a:r>
            <a:endParaRPr sz="1800">
              <a:solidFill>
                <a:schemeClr val="dk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575725" y="4309900"/>
            <a:ext cx="3751800" cy="100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4800">
                <a:solidFill>
                  <a:schemeClr val="dk2"/>
                </a:solidFill>
                <a:latin typeface="Poppins"/>
                <a:ea typeface="Poppins"/>
                <a:cs typeface="Poppins"/>
                <a:sym typeface="Poppins"/>
              </a:rPr>
              <a:t>Let’s start with </a:t>
            </a:r>
            <a:endParaRPr b="1" sz="4800">
              <a:solidFill>
                <a:schemeClr val="dk2"/>
              </a:solidFill>
              <a:latin typeface="Poppins"/>
              <a:ea typeface="Poppins"/>
              <a:cs typeface="Poppins"/>
              <a:sym typeface="Poppins"/>
            </a:endParaRPr>
          </a:p>
          <a:p>
            <a:pPr indent="0" lvl="0" marL="0" rtl="0" algn="l">
              <a:spcBef>
                <a:spcPts val="0"/>
              </a:spcBef>
              <a:spcAft>
                <a:spcPts val="0"/>
              </a:spcAft>
              <a:buNone/>
            </a:pPr>
            <a:r>
              <a:rPr b="1" lang="en-GB" sz="4800">
                <a:solidFill>
                  <a:schemeClr val="dk2"/>
                </a:solidFill>
                <a:latin typeface="Poppins"/>
                <a:ea typeface="Poppins"/>
                <a:cs typeface="Poppins"/>
                <a:sym typeface="Poppins"/>
              </a:rPr>
              <a:t>some questions</a:t>
            </a:r>
            <a:endParaRPr b="1" sz="4800">
              <a:solidFill>
                <a:schemeClr val="dk2"/>
              </a:solidFill>
              <a:latin typeface="Poppins"/>
              <a:ea typeface="Poppins"/>
              <a:cs typeface="Poppins"/>
              <a:sym typeface="Poppins"/>
            </a:endParaRPr>
          </a:p>
        </p:txBody>
      </p:sp>
      <p:pic>
        <p:nvPicPr>
          <p:cNvPr id="79" name="Google Shape;79;p16" title="File:Student in Class, Tulane University, September 2002.jpg ..."/>
          <p:cNvPicPr preferRelativeResize="0"/>
          <p:nvPr/>
        </p:nvPicPr>
        <p:blipFill>
          <a:blip r:embed="rId4">
            <a:alphaModFix/>
          </a:blip>
          <a:stretch>
            <a:fillRect/>
          </a:stretch>
        </p:blipFill>
        <p:spPr>
          <a:xfrm>
            <a:off x="4081325" y="2300075"/>
            <a:ext cx="4630424" cy="301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7"/>
          <p:cNvSpPr txBox="1"/>
          <p:nvPr/>
        </p:nvSpPr>
        <p:spPr>
          <a:xfrm>
            <a:off x="976813" y="2474975"/>
            <a:ext cx="524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Poppins"/>
                <a:ea typeface="Poppins"/>
                <a:cs typeface="Poppins"/>
                <a:sym typeface="Poppins"/>
              </a:rPr>
              <a:t>Context </a:t>
            </a:r>
            <a:endParaRPr sz="6000">
              <a:solidFill>
                <a:schemeClr val="dk2"/>
              </a:solidFill>
              <a:latin typeface="Poppins"/>
              <a:ea typeface="Poppins"/>
              <a:cs typeface="Poppins"/>
              <a:sym typeface="Poppins"/>
            </a:endParaRPr>
          </a:p>
        </p:txBody>
      </p:sp>
      <p:sp>
        <p:nvSpPr>
          <p:cNvPr id="85" name="Google Shape;85;p17"/>
          <p:cNvSpPr txBox="1"/>
          <p:nvPr/>
        </p:nvSpPr>
        <p:spPr>
          <a:xfrm>
            <a:off x="1055138" y="3728025"/>
            <a:ext cx="5249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chemeClr val="dk2"/>
                </a:solidFill>
                <a:latin typeface="Poppins"/>
                <a:ea typeface="Poppins"/>
                <a:cs typeface="Poppins"/>
                <a:sym typeface="Poppins"/>
              </a:rPr>
              <a:t>Scene setting</a:t>
            </a:r>
            <a:endParaRPr sz="3000">
              <a:solidFill>
                <a:schemeClr val="dk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FF8D83"/>
                </a:solidFill>
                <a:latin typeface="Poppins"/>
                <a:ea typeface="Poppins"/>
                <a:cs typeface="Poppins"/>
                <a:sym typeface="Poppins"/>
              </a:rPr>
              <a:t>Context</a:t>
            </a:r>
            <a:endParaRPr b="1" sz="4800">
              <a:solidFill>
                <a:srgbClr val="FF8D83"/>
              </a:solidFill>
              <a:latin typeface="Poppins"/>
              <a:ea typeface="Poppins"/>
              <a:cs typeface="Poppins"/>
              <a:sym typeface="Poppins"/>
            </a:endParaRPr>
          </a:p>
        </p:txBody>
      </p:sp>
      <p:sp>
        <p:nvSpPr>
          <p:cNvPr id="91" name="Google Shape;91;p18"/>
          <p:cNvSpPr txBox="1"/>
          <p:nvPr>
            <p:ph idx="1" type="body"/>
          </p:nvPr>
        </p:nvSpPr>
        <p:spPr>
          <a:xfrm>
            <a:off x="692700" y="1805525"/>
            <a:ext cx="7149600" cy="38841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Students being priced out of sport?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Participation and inclusion matters</a:t>
            </a:r>
            <a:endParaRPr sz="2400">
              <a:latin typeface="Poppins"/>
              <a:ea typeface="Poppins"/>
              <a:cs typeface="Poppins"/>
              <a:sym typeface="Poppins"/>
            </a:endParaRPr>
          </a:p>
          <a:p>
            <a:pPr indent="-381000" lvl="0" marL="914400" rtl="0" algn="l">
              <a:spcBef>
                <a:spcPts val="1000"/>
              </a:spcBef>
              <a:spcAft>
                <a:spcPts val="1000"/>
              </a:spcAft>
              <a:buSzPts val="2400"/>
              <a:buFont typeface="Poppins"/>
              <a:buChar char="➔"/>
            </a:pPr>
            <a:r>
              <a:rPr lang="en-GB" sz="2400">
                <a:latin typeface="Poppins"/>
                <a:ea typeface="Poppins"/>
                <a:cs typeface="Poppins"/>
                <a:sym typeface="Poppins"/>
              </a:rPr>
              <a:t>Changes in the sports sector </a:t>
            </a:r>
            <a:endParaRPr sz="24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FF8D83"/>
                </a:solidFill>
                <a:latin typeface="Poppins"/>
                <a:ea typeface="Poppins"/>
                <a:cs typeface="Poppins"/>
                <a:sym typeface="Poppins"/>
              </a:rPr>
              <a:t>Why does student sport matter? </a:t>
            </a:r>
            <a:endParaRPr b="1" sz="4800">
              <a:solidFill>
                <a:srgbClr val="FF8D83"/>
              </a:solidFill>
              <a:latin typeface="Poppins"/>
              <a:ea typeface="Poppins"/>
              <a:cs typeface="Poppins"/>
              <a:sym typeface="Poppins"/>
            </a:endParaRPr>
          </a:p>
        </p:txBody>
      </p:sp>
      <p:sp>
        <p:nvSpPr>
          <p:cNvPr id="97" name="Google Shape;97;p19"/>
          <p:cNvSpPr txBox="1"/>
          <p:nvPr>
            <p:ph idx="1" type="body"/>
          </p:nvPr>
        </p:nvSpPr>
        <p:spPr>
          <a:xfrm>
            <a:off x="692700" y="2787750"/>
            <a:ext cx="7149600" cy="2412000"/>
          </a:xfrm>
          <a:prstGeom prst="rect">
            <a:avLst/>
          </a:prstGeom>
        </p:spPr>
        <p:txBody>
          <a:bodyPr anchorCtr="0" anchor="t" bIns="91425" lIns="91425" spcFirstLastPara="1" rIns="91425" wrap="square" tIns="91425">
            <a:normAutofit lnSpcReduction="20000"/>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Belonging (community, friendship, social capital)</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Mental health and wellbeing</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Physical health</a:t>
            </a:r>
            <a:endParaRPr sz="2400">
              <a:latin typeface="Poppins"/>
              <a:ea typeface="Poppins"/>
              <a:cs typeface="Poppins"/>
              <a:sym typeface="Poppins"/>
            </a:endParaRPr>
          </a:p>
          <a:p>
            <a:pPr indent="-381000" lvl="0" marL="914400" rtl="0" algn="l">
              <a:spcBef>
                <a:spcPts val="1000"/>
              </a:spcBef>
              <a:spcAft>
                <a:spcPts val="1000"/>
              </a:spcAft>
              <a:buSzPts val="2400"/>
              <a:buFont typeface="Poppins"/>
              <a:buChar char="➔"/>
            </a:pPr>
            <a:r>
              <a:rPr lang="en-GB" sz="2400">
                <a:latin typeface="Poppins"/>
                <a:ea typeface="Poppins"/>
                <a:cs typeface="Poppins"/>
                <a:sym typeface="Poppins"/>
              </a:rPr>
              <a:t>Skills and employability </a:t>
            </a:r>
            <a:endParaRPr sz="24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0"/>
          <p:cNvSpPr txBox="1"/>
          <p:nvPr/>
        </p:nvSpPr>
        <p:spPr>
          <a:xfrm>
            <a:off x="976829" y="2474975"/>
            <a:ext cx="6977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Poppins"/>
                <a:ea typeface="Poppins"/>
                <a:cs typeface="Poppins"/>
                <a:sym typeface="Poppins"/>
              </a:rPr>
              <a:t>City: case study</a:t>
            </a:r>
            <a:endParaRPr sz="6000">
              <a:solidFill>
                <a:schemeClr val="dk2"/>
              </a:solidFill>
              <a:latin typeface="Poppins"/>
              <a:ea typeface="Poppins"/>
              <a:cs typeface="Poppins"/>
              <a:sym typeface="Poppins"/>
            </a:endParaRPr>
          </a:p>
        </p:txBody>
      </p:sp>
      <p:sp>
        <p:nvSpPr>
          <p:cNvPr id="103" name="Google Shape;103;p20"/>
          <p:cNvSpPr txBox="1"/>
          <p:nvPr/>
        </p:nvSpPr>
        <p:spPr>
          <a:xfrm>
            <a:off x="1055138" y="3583175"/>
            <a:ext cx="5249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chemeClr val="dk2"/>
                </a:solidFill>
                <a:latin typeface="Poppins"/>
                <a:ea typeface="Poppins"/>
                <a:cs typeface="Poppins"/>
                <a:sym typeface="Poppins"/>
              </a:rPr>
              <a:t>What did we do? </a:t>
            </a:r>
            <a:endParaRPr sz="3000">
              <a:solidFill>
                <a:schemeClr val="dk2"/>
              </a:solidFill>
              <a:latin typeface="Poppins"/>
              <a:ea typeface="Poppins"/>
              <a:cs typeface="Poppins"/>
              <a:sym typeface="Poppins"/>
            </a:endParaRPr>
          </a:p>
          <a:p>
            <a:pPr indent="0" lvl="0" marL="0" rtl="0" algn="l">
              <a:spcBef>
                <a:spcPts val="0"/>
              </a:spcBef>
              <a:spcAft>
                <a:spcPts val="0"/>
              </a:spcAft>
              <a:buNone/>
            </a:pPr>
            <a:r>
              <a:rPr lang="en-GB" sz="3000">
                <a:solidFill>
                  <a:schemeClr val="dk2"/>
                </a:solidFill>
                <a:latin typeface="Poppins"/>
                <a:ea typeface="Poppins"/>
                <a:cs typeface="Poppins"/>
                <a:sym typeface="Poppins"/>
              </a:rPr>
              <a:t>How did we do it? </a:t>
            </a:r>
            <a:endParaRPr sz="3000">
              <a:solidFill>
                <a:schemeClr val="dk2"/>
              </a:solidFill>
              <a:latin typeface="Poppins"/>
              <a:ea typeface="Poppins"/>
              <a:cs typeface="Poppins"/>
              <a:sym typeface="Poppins"/>
            </a:endParaRPr>
          </a:p>
          <a:p>
            <a:pPr indent="0" lvl="0" marL="0" rtl="0" algn="l">
              <a:spcBef>
                <a:spcPts val="0"/>
              </a:spcBef>
              <a:spcAft>
                <a:spcPts val="0"/>
              </a:spcAft>
              <a:buNone/>
            </a:pPr>
            <a:r>
              <a:rPr lang="en-GB" sz="3000">
                <a:solidFill>
                  <a:schemeClr val="dk2"/>
                </a:solidFill>
                <a:latin typeface="Poppins"/>
                <a:ea typeface="Poppins"/>
                <a:cs typeface="Poppins"/>
                <a:sym typeface="Poppins"/>
              </a:rPr>
              <a:t>What did we learn? </a:t>
            </a:r>
            <a:endParaRPr sz="3000">
              <a:solidFill>
                <a:schemeClr val="dk2"/>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FEDC56"/>
                </a:solidFill>
                <a:latin typeface="Poppins"/>
                <a:ea typeface="Poppins"/>
                <a:cs typeface="Poppins"/>
                <a:sym typeface="Poppins"/>
              </a:rPr>
              <a:t>Introduction </a:t>
            </a:r>
            <a:endParaRPr b="1" sz="4800">
              <a:solidFill>
                <a:srgbClr val="FEDC56"/>
              </a:solidFill>
              <a:latin typeface="Poppins"/>
              <a:ea typeface="Poppins"/>
              <a:cs typeface="Poppins"/>
              <a:sym typeface="Poppins"/>
            </a:endParaRPr>
          </a:p>
        </p:txBody>
      </p:sp>
      <p:sp>
        <p:nvSpPr>
          <p:cNvPr id="109" name="Google Shape;109;p21"/>
          <p:cNvSpPr txBox="1"/>
          <p:nvPr>
            <p:ph idx="1" type="body"/>
          </p:nvPr>
        </p:nvSpPr>
        <p:spPr>
          <a:xfrm>
            <a:off x="692700" y="1805525"/>
            <a:ext cx="7149600" cy="22968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Sport with the SU for 1 year</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Merger City and St George’s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Rising costs of running sport </a:t>
            </a:r>
            <a:endParaRPr sz="2400">
              <a:latin typeface="Poppins"/>
              <a:ea typeface="Poppins"/>
              <a:cs typeface="Poppins"/>
              <a:sym typeface="Poppins"/>
            </a:endParaRPr>
          </a:p>
          <a:p>
            <a:pPr indent="-381000" lvl="0" marL="914400" rtl="0" algn="l">
              <a:spcBef>
                <a:spcPts val="1000"/>
              </a:spcBef>
              <a:spcAft>
                <a:spcPts val="1000"/>
              </a:spcAft>
              <a:buSzPts val="2400"/>
              <a:buFont typeface="Poppins"/>
              <a:buChar char="➔"/>
            </a:pPr>
            <a:r>
              <a:rPr lang="en-GB" sz="2400">
                <a:latin typeface="Poppins"/>
                <a:ea typeface="Poppins"/>
                <a:cs typeface="Poppins"/>
                <a:sym typeface="Poppins"/>
              </a:rPr>
              <a:t>Unsure model fit for purpose </a:t>
            </a:r>
            <a:endParaRPr sz="24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0F336-61E6-42DA-A1A2-75ADC0D6F929}"/>
</file>

<file path=customXml/itemProps2.xml><?xml version="1.0" encoding="utf-8"?>
<ds:datastoreItem xmlns:ds="http://schemas.openxmlformats.org/officeDocument/2006/customXml" ds:itemID="{A1F5D3D8-FB24-4075-83D3-919CAB451F43}"/>
</file>