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3" r:id="rId9"/>
    <p:sldId id="262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DCB"/>
    <a:srgbClr val="A7E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7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livia.flavell@durham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1E00F-ACEE-657C-FDF3-F5DD26584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073" y="753765"/>
            <a:ext cx="5213927" cy="3056235"/>
          </a:xfrm>
        </p:spPr>
        <p:txBody>
          <a:bodyPr>
            <a:normAutofit/>
          </a:bodyPr>
          <a:lstStyle/>
          <a:p>
            <a:pPr algn="l"/>
            <a:r>
              <a:rPr lang="en-GB" sz="4100" dirty="0"/>
              <a:t>Facilitating student belonging: a new approach to student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6887F-34B4-753E-8B6A-AEF0DF5AA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6073" y="4128653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Olivia @ Durham SU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Picture 5" descr="Students using laptops in classroom">
            <a:extLst>
              <a:ext uri="{FF2B5EF4-FFF2-40B4-BE49-F238E27FC236}">
                <a16:creationId xmlns:a16="http://schemas.microsoft.com/office/drawing/2014/main" id="{746188E1-F188-D53F-9184-76BC582B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862" y="114624"/>
            <a:ext cx="7427280" cy="4951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32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B44-3A5B-B7DE-B623-0BBCCAE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dream…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2C05-3AFE-5EE3-1CD2-ADDC8DA7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together in the physical space </a:t>
            </a:r>
          </a:p>
          <a:p>
            <a:r>
              <a:rPr lang="en-GB" dirty="0"/>
              <a:t>To be able to create belonging within the academic department</a:t>
            </a:r>
          </a:p>
          <a:p>
            <a:r>
              <a:rPr lang="en-GB" dirty="0"/>
              <a:t>Pilot rolled out to other departments across the </a:t>
            </a:r>
            <a:r>
              <a:rPr lang="en-GB" dirty="0" err="1"/>
              <a:t>Unviersity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4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Discussion:</a:t>
            </a:r>
            <a:br>
              <a:rPr lang="en-GB" dirty="0"/>
            </a:br>
            <a:r>
              <a:rPr lang="en-GB" dirty="0"/>
              <a:t>How would your SU approach a pilot in an academic department?</a:t>
            </a:r>
          </a:p>
        </p:txBody>
      </p:sp>
    </p:spTree>
    <p:extLst>
      <p:ext uri="{BB962C8B-B14F-4D97-AF65-F5344CB8AC3E}">
        <p14:creationId xmlns:p14="http://schemas.microsoft.com/office/powerpoint/2010/main" val="108596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Discussion:</a:t>
            </a:r>
            <a:br>
              <a:rPr lang="en-GB" dirty="0"/>
            </a:br>
            <a:r>
              <a:rPr lang="en-GB" dirty="0"/>
              <a:t>What framework/resources would you put in place?</a:t>
            </a:r>
          </a:p>
        </p:txBody>
      </p:sp>
    </p:spTree>
    <p:extLst>
      <p:ext uri="{BB962C8B-B14F-4D97-AF65-F5344CB8AC3E}">
        <p14:creationId xmlns:p14="http://schemas.microsoft.com/office/powerpoint/2010/main" val="248297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A386D-209E-B767-4C26-00764A111E5F}"/>
              </a:ext>
            </a:extLst>
          </p:cNvPr>
          <p:cNvSpPr txBox="1"/>
          <p:nvPr/>
        </p:nvSpPr>
        <p:spPr>
          <a:xfrm>
            <a:off x="177553" y="6143348"/>
            <a:ext cx="320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for more info: </a:t>
            </a:r>
            <a:r>
              <a:rPr lang="en-GB" dirty="0">
                <a:hlinkClick r:id="rId2"/>
              </a:rPr>
              <a:t>olivia.flavell@durham.ac.uk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5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rintworks exterior day">
            <a:extLst>
              <a:ext uri="{FF2B5EF4-FFF2-40B4-BE49-F238E27FC236}">
                <a16:creationId xmlns:a16="http://schemas.microsoft.com/office/drawing/2014/main" id="{E78DA5A2-F304-AEC5-7973-0DC2AFEC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7" y="168348"/>
            <a:ext cx="9679306" cy="65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EFC49C-62C3-4D0F-A5E0-B5856867B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2758239 w 6096000"/>
              <a:gd name="connsiteY1" fmla="*/ 0 h 6858000"/>
              <a:gd name="connsiteX2" fmla="*/ 2916747 w 6096000"/>
              <a:gd name="connsiteY2" fmla="*/ 218181 h 6858000"/>
              <a:gd name="connsiteX3" fmla="*/ 4839749 w 6096000"/>
              <a:gd name="connsiteY3" fmla="*/ 2631787 h 6858000"/>
              <a:gd name="connsiteX4" fmla="*/ 6095001 w 6096000"/>
              <a:gd name="connsiteY4" fmla="*/ 5672947 h 6858000"/>
              <a:gd name="connsiteX5" fmla="*/ 5792922 w 6096000"/>
              <a:gd name="connsiteY5" fmla="*/ 6612444 h 6858000"/>
              <a:gd name="connsiteX6" fmla="*/ 5671607 w 6096000"/>
              <a:gd name="connsiteY6" fmla="*/ 6771753 h 6858000"/>
              <a:gd name="connsiteX7" fmla="*/ 5591643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588014-99E8-44C1-BB9D-26C13B24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1570515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AEA6F-F488-F9A2-69D7-3AF259B6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682" y="1078368"/>
            <a:ext cx="3728953" cy="4572000"/>
          </a:xfrm>
        </p:spPr>
        <p:txBody>
          <a:bodyPr anchor="t">
            <a:normAutofit/>
          </a:bodyPr>
          <a:lstStyle/>
          <a:p>
            <a:pPr algn="ctr"/>
            <a:r>
              <a:rPr lang="en-GB" sz="3200" dirty="0"/>
              <a:t>Induction </a:t>
            </a:r>
            <a:br>
              <a:rPr lang="en-GB" sz="3200" dirty="0"/>
            </a:br>
            <a:r>
              <a:rPr lang="en-GB" sz="3200" dirty="0"/>
              <a:t>vs </a:t>
            </a:r>
            <a:br>
              <a:rPr lang="en-GB" sz="3200" dirty="0"/>
            </a:br>
            <a:r>
              <a:rPr lang="en-GB" sz="3200" dirty="0"/>
              <a:t>Belonging</a:t>
            </a:r>
            <a:br>
              <a:rPr lang="en-GB" sz="3200" dirty="0"/>
            </a:br>
            <a:br>
              <a:rPr lang="en-GB" sz="3200" dirty="0"/>
            </a:br>
            <a:r>
              <a:rPr lang="en-GB" sz="2800" dirty="0"/>
              <a:t>Why belonging and not induction?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What is the difference?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111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762F-BCEA-FF5A-7BF0-87F0A764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Durham SU Student Induction and Orientation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C475-FD4D-DA4D-3F8A-A0EB87FD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year undergraduates</a:t>
            </a:r>
          </a:p>
          <a:p>
            <a:r>
              <a:rPr lang="en-GB" dirty="0"/>
              <a:t>Focus groups with 16 students</a:t>
            </a:r>
          </a:p>
          <a:p>
            <a:r>
              <a:rPr lang="en-GB" dirty="0"/>
              <a:t>Desk research to understand the industry themes</a:t>
            </a:r>
          </a:p>
        </p:txBody>
      </p:sp>
    </p:spTree>
    <p:extLst>
      <p:ext uri="{BB962C8B-B14F-4D97-AF65-F5344CB8AC3E}">
        <p14:creationId xmlns:p14="http://schemas.microsoft.com/office/powerpoint/2010/main" val="416074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90A8-1DE8-49D4-1E4E-3AB380BA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3657-952F-2543-4675-921FEA80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 Expectations</a:t>
            </a:r>
          </a:p>
          <a:p>
            <a:r>
              <a:rPr lang="en-GB" dirty="0"/>
              <a:t>Academic Preparedness</a:t>
            </a:r>
          </a:p>
          <a:p>
            <a:r>
              <a:rPr lang="en-GB" dirty="0"/>
              <a:t>Social belonging</a:t>
            </a:r>
          </a:p>
          <a:p>
            <a:r>
              <a:rPr lang="en-GB" dirty="0"/>
              <a:t>Student life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/>
          <a:lstStyle/>
          <a:p>
            <a:pPr algn="ctr"/>
            <a:r>
              <a:rPr lang="en-GB" dirty="0"/>
              <a:t>Discussion:</a:t>
            </a:r>
            <a:br>
              <a:rPr lang="en-GB" dirty="0"/>
            </a:br>
            <a:r>
              <a:rPr lang="en-GB" dirty="0"/>
              <a:t>What makes students feel they belong?</a:t>
            </a:r>
          </a:p>
        </p:txBody>
      </p:sp>
    </p:spTree>
    <p:extLst>
      <p:ext uri="{BB962C8B-B14F-4D97-AF65-F5344CB8AC3E}">
        <p14:creationId xmlns:p14="http://schemas.microsoft.com/office/powerpoint/2010/main" val="379941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90A8-1DE8-49D4-1E4E-3AB380BA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3657-952F-2543-4675-921FEA80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Lack of engagement from students</a:t>
            </a:r>
          </a:p>
          <a:p>
            <a:r>
              <a:rPr lang="en-GB" dirty="0"/>
              <a:t>Anxiety from students to try new things</a:t>
            </a:r>
          </a:p>
          <a:p>
            <a:r>
              <a:rPr lang="en-GB" dirty="0"/>
              <a:t>Challenging academic environment</a:t>
            </a:r>
          </a:p>
          <a:p>
            <a:r>
              <a:rPr lang="en-GB" dirty="0"/>
              <a:t>Trouble finding students with similar interests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2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/>
          <a:lstStyle/>
          <a:p>
            <a:pPr algn="ctr"/>
            <a:r>
              <a:rPr lang="en-GB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86491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B44-3A5B-B7DE-B623-0BBCCAE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Pilot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2C05-3AFE-5EE3-1CD2-ADDC8DA7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an induction timetable based around feedback given from students</a:t>
            </a:r>
          </a:p>
          <a:p>
            <a:r>
              <a:rPr lang="en-GB" dirty="0"/>
              <a:t>Focus on academic preparedness and social belonging</a:t>
            </a:r>
          </a:p>
          <a:p>
            <a:r>
              <a:rPr lang="en-GB" dirty="0"/>
              <a:t>Work with students, for students</a:t>
            </a:r>
          </a:p>
        </p:txBody>
      </p:sp>
    </p:spTree>
    <p:extLst>
      <p:ext uri="{BB962C8B-B14F-4D97-AF65-F5344CB8AC3E}">
        <p14:creationId xmlns:p14="http://schemas.microsoft.com/office/powerpoint/2010/main" val="319159437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F1B770-B13D-4CC3-8B38-B523F990E2D8}"/>
</file>

<file path=customXml/itemProps2.xml><?xml version="1.0" encoding="utf-8"?>
<ds:datastoreItem xmlns:ds="http://schemas.openxmlformats.org/officeDocument/2006/customXml" ds:itemID="{7490D232-A8A3-463F-B703-0E745157C1FE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199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Sitka Subheading</vt:lpstr>
      <vt:lpstr>PebbleVTI</vt:lpstr>
      <vt:lpstr>Facilitating student belonging: a new approach to student induction</vt:lpstr>
      <vt:lpstr>PowerPoint Presentation</vt:lpstr>
      <vt:lpstr>Induction  vs  Belonging  Why belonging and not induction?  What is the difference?</vt:lpstr>
      <vt:lpstr>Durham SU Student Induction and Orientation Report</vt:lpstr>
      <vt:lpstr>Main themes</vt:lpstr>
      <vt:lpstr>Discussion: What makes students feel they belong?</vt:lpstr>
      <vt:lpstr>Challenges</vt:lpstr>
      <vt:lpstr>What’s the solution?</vt:lpstr>
      <vt:lpstr>Pilot project</vt:lpstr>
      <vt:lpstr>The dream…</vt:lpstr>
      <vt:lpstr>Discussion: How would your SU approach a pilot in an academic department?</vt:lpstr>
      <vt:lpstr>Discussion: What framework/resources would you put in place?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student belonging: a new approach to student induction</dc:title>
  <dc:creator>FLAVELL, OLIVIA</dc:creator>
  <cp:lastModifiedBy>FLAVELL, OLIVIA</cp:lastModifiedBy>
  <cp:revision>7</cp:revision>
  <dcterms:created xsi:type="dcterms:W3CDTF">2024-08-07T10:37:32Z</dcterms:created>
  <dcterms:modified xsi:type="dcterms:W3CDTF">2024-08-07T13:19:55Z</dcterms:modified>
</cp:coreProperties>
</file>