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97" r:id="rId17"/>
    <p:sldId id="286" r:id="rId18"/>
    <p:sldId id="295" r:id="rId19"/>
    <p:sldId id="292" r:id="rId20"/>
  </p:sldIdLst>
  <p:sldSz cx="9144000" cy="5143500" type="screen16x9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Raleway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2976">
          <p15:clr>
            <a:srgbClr val="9AA0A6"/>
          </p15:clr>
        </p15:guide>
        <p15:guide id="3" pos="3855">
          <p15:clr>
            <a:srgbClr val="9AA0A6"/>
          </p15:clr>
        </p15:guide>
        <p15:guide id="4" pos="3072">
          <p15:clr>
            <a:srgbClr val="9AA0A6"/>
          </p15:clr>
        </p15:guide>
        <p15:guide id="5" pos="4657">
          <p15:clr>
            <a:srgbClr val="9AA0A6"/>
          </p15:clr>
        </p15:guide>
        <p15:guide id="6" orient="horz" pos="1030">
          <p15:clr>
            <a:srgbClr val="9AA0A6"/>
          </p15:clr>
        </p15:guide>
        <p15:guide id="7" orient="horz" pos="395">
          <p15:clr>
            <a:srgbClr val="9AA0A6"/>
          </p15:clr>
        </p15:guide>
        <p15:guide id="8" pos="5302">
          <p15:clr>
            <a:srgbClr val="9AA0A6"/>
          </p15:clr>
        </p15:guide>
        <p15:guide id="9" pos="3168">
          <p15:clr>
            <a:srgbClr val="9AA0A6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37h3p9svEwLv4huk+JYdpvQBl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B5ED4-3F99-4AF2-A7DF-A8502A37387E}" v="80" dt="2024-08-13T06:56:03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>
        <p:guide pos="2880"/>
        <p:guide pos="2976"/>
        <p:guide pos="3855"/>
        <p:guide pos="3072"/>
        <p:guide pos="4657"/>
        <p:guide orient="horz" pos="1030"/>
        <p:guide orient="horz" pos="395"/>
        <p:guide pos="530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3" Type="http://schemas.openxmlformats.org/officeDocument/2006/relationships/viewProps" Target="view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f0899e42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25f0899e42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Sinead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815874ae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6815874ae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8807a2a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58807a2a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Sinead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815874ae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6815874ae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8807a2a0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58807a2a0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Sinead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f0899e4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5f0899e4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52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cbc4e86d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3cbc4e86d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cbc4e86d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3cbc4e86d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471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Sophie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b1fe589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0b1fe589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f0899e42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5f0899e42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Sinead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f0899e4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5f0899e4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f0899e4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5f0899e4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e0f6c61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6e0f6c61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f0899e42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5f0899e42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f0899e42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5f0899e42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f0899e42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5f0899e42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0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29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2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9" name="Google Shape;19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2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2" name="Google Shape;42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9" name="Google Shape;49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6" name="Google Shape;56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eamline LSE Colours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.m.visinho@lse.ac.u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.saunders2@lse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555171" y="1211540"/>
            <a:ext cx="8033657" cy="2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4700" dirty="0"/>
              <a:t>The Challenges of Student Voice:</a:t>
            </a:r>
            <a:br>
              <a:rPr lang="en-GB" sz="4700" dirty="0"/>
            </a:br>
            <a:r>
              <a:rPr lang="en-GB" sz="4700" dirty="0"/>
              <a:t>Can Sortition and/or Citizens’ Assemblies Help?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f0899e42d_0_44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Examples of Citizens’ Assemblies</a:t>
            </a:r>
            <a:endParaRPr/>
          </a:p>
        </p:txBody>
      </p:sp>
      <p:sp>
        <p:nvSpPr>
          <p:cNvPr id="149" name="Google Shape;149;g25f0899e42d_0_44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Global Assembly </a:t>
            </a:r>
            <a:endParaRPr sz="2000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 i="1"/>
              <a:t>A 100 person citizens’ assembly composed of people from around the world supported by the UN to discuss issues facing the entire world. </a:t>
            </a:r>
            <a:endParaRPr sz="2000" i="1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 i="1"/>
              <a:t>First Global Assembly designed to coincide with the 2021 Glasgow COP and focused on issue of climate change</a:t>
            </a:r>
            <a:endParaRPr sz="2000" i="1"/>
          </a:p>
          <a:p>
            <a:pPr marL="457200" lvl="0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Ireland’s Citizens’ Assembly</a:t>
            </a:r>
            <a:endParaRPr sz="2000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 i="1"/>
              <a:t>Set up in 2016</a:t>
            </a:r>
            <a:endParaRPr sz="2000" i="1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 i="1"/>
              <a:t>Played crucial role in shaping Ireland’s policies on abortion, climate change, population ageing and fixed-term parliaments</a:t>
            </a:r>
            <a:endParaRPr sz="2000" i="1"/>
          </a:p>
          <a:p>
            <a:pPr marL="457200" lvl="0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Citizens’ Assembly of British Columbia</a:t>
            </a:r>
            <a:endParaRPr sz="2000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 i="1"/>
              <a:t>Formed in 2004 and 2009</a:t>
            </a:r>
            <a:endParaRPr sz="2000" i="1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 i="1"/>
              <a:t>Focused on electoral reform in provincial elections in Canada</a:t>
            </a:r>
            <a:endParaRPr sz="2000" i="1"/>
          </a:p>
          <a:p>
            <a:pPr marL="457200" lvl="0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French Citizens’ Convention for Climate:</a:t>
            </a:r>
            <a:endParaRPr sz="2000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 i="1"/>
              <a:t>Set up in 2019 to propose greenhouse gas reduction measures</a:t>
            </a:r>
            <a:endParaRPr sz="2000" i="1"/>
          </a:p>
        </p:txBody>
      </p:sp>
      <p:pic>
        <p:nvPicPr>
          <p:cNvPr id="150" name="Google Shape;150;g25f0899e42d_0_44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31">
            <a:alpha val="72941"/>
          </a:srgbClr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1061400" y="2096500"/>
            <a:ext cx="70212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700" dirty="0">
                <a:solidFill>
                  <a:srgbClr val="FFFFFF"/>
                </a:solidFill>
              </a:rPr>
              <a:t>What are the </a:t>
            </a:r>
            <a:r>
              <a:rPr lang="en-GB" sz="3700" u="sng" dirty="0">
                <a:solidFill>
                  <a:srgbClr val="FFFFFF"/>
                </a:solidFill>
              </a:rPr>
              <a:t>pros</a:t>
            </a:r>
            <a:r>
              <a:rPr lang="en-GB" sz="3700" dirty="0">
                <a:solidFill>
                  <a:srgbClr val="FFFFFF"/>
                </a:solidFill>
              </a:rPr>
              <a:t> of sortition and/or citizens’ assemblies?</a:t>
            </a:r>
            <a:endParaRPr sz="3700" dirty="0">
              <a:solidFill>
                <a:srgbClr val="FFFFFF"/>
              </a:solidFill>
            </a:endParaRPr>
          </a:p>
        </p:txBody>
      </p:sp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1213800" y="2944775"/>
            <a:ext cx="70212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815874ae7_0_2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Pros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162" name="Google Shape;162;g26815874ae7_0_2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Genuinely representative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More egalitarian - breaks down systemic societal biases/barriers which disproportionately prevent marginalised demographics from accessing positions of power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Counters over-representation of politically active groups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Safeguards against factionalism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Less corruptible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Cognitive diversity (different ways of seeing the world and interpreting events within it are introduced)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Greater efficiency (people are there for one purpose only)</a:t>
            </a:r>
            <a:endParaRPr sz="20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Less political (not voted in/linked to parties, etc.), so reduces negative aspects of politics such as </a:t>
            </a:r>
            <a:r>
              <a:rPr lang="en-GB" sz="2000" i="1" dirty="0"/>
              <a:t>quid pro quos</a:t>
            </a:r>
            <a:endParaRPr sz="2000" i="1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More democratic (in original meaning of the word) - empowers and engages ordinary people</a:t>
            </a:r>
            <a:endParaRPr sz="2000" dirty="0"/>
          </a:p>
        </p:txBody>
      </p:sp>
      <p:pic>
        <p:nvPicPr>
          <p:cNvPr id="163" name="Google Shape;163;g26815874ae7_0_2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31">
            <a:alpha val="72940"/>
          </a:srgbClr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8807a2a0f_0_2"/>
          <p:cNvSpPr txBox="1">
            <a:spLocks noGrp="1"/>
          </p:cNvSpPr>
          <p:nvPr>
            <p:ph type="title"/>
          </p:nvPr>
        </p:nvSpPr>
        <p:spPr>
          <a:xfrm>
            <a:off x="968200" y="2096500"/>
            <a:ext cx="72669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700" dirty="0">
                <a:solidFill>
                  <a:srgbClr val="FFFFFF"/>
                </a:solidFill>
              </a:rPr>
              <a:t>What are the </a:t>
            </a:r>
            <a:r>
              <a:rPr lang="en-GB" sz="3700" u="sng" dirty="0">
                <a:solidFill>
                  <a:srgbClr val="FFFFFF"/>
                </a:solidFill>
              </a:rPr>
              <a:t>cons</a:t>
            </a:r>
            <a:r>
              <a:rPr lang="en-GB" sz="3700" dirty="0">
                <a:solidFill>
                  <a:srgbClr val="FFFFFF"/>
                </a:solidFill>
              </a:rPr>
              <a:t> of sortition and/or citizens’ assemblies?</a:t>
            </a:r>
            <a:endParaRPr sz="3700" dirty="0">
              <a:solidFill>
                <a:srgbClr val="FFFFFF"/>
              </a:solidFill>
            </a:endParaRPr>
          </a:p>
        </p:txBody>
      </p:sp>
      <p:sp>
        <p:nvSpPr>
          <p:cNvPr id="169" name="Google Shape;169;g258807a2a0f_0_2"/>
          <p:cNvSpPr txBox="1">
            <a:spLocks noGrp="1"/>
          </p:cNvSpPr>
          <p:nvPr>
            <p:ph type="title"/>
          </p:nvPr>
        </p:nvSpPr>
        <p:spPr>
          <a:xfrm>
            <a:off x="1213800" y="2944775"/>
            <a:ext cx="70212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815874ae7_0_8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Cons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175" name="Google Shape;175;g26815874ae7_0_8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Are ordinary people competent enough to make big decisions on every issue?</a:t>
            </a:r>
            <a:endParaRPr sz="20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Might be less representative (if pool drawn from is too narrow)</a:t>
            </a:r>
            <a:endParaRPr sz="20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Less legitimate vs elections (less democratic in terms of how democracy is broadly understood today)</a:t>
            </a:r>
            <a:endParaRPr sz="20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Less accountability (people not subject to </a:t>
            </a:r>
            <a:r>
              <a:rPr lang="en-GB" sz="2000" dirty="0" err="1"/>
              <a:t>reelection</a:t>
            </a:r>
            <a:r>
              <a:rPr lang="en-GB" sz="2000" dirty="0"/>
              <a:t> or otherwise accountable for decisions taken)</a:t>
            </a:r>
            <a:endParaRPr sz="20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Less enthusiasm (being selected by lot means the exclusion of those who might passionately volunteer to engage in those debates and decisions by seeking election, for example)</a:t>
            </a:r>
            <a:endParaRPr sz="2000" dirty="0"/>
          </a:p>
        </p:txBody>
      </p:sp>
      <p:pic>
        <p:nvPicPr>
          <p:cNvPr id="176" name="Google Shape;176;g26815874ae7_0_8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8807a2a0f_0_249"/>
          <p:cNvSpPr txBox="1">
            <a:spLocks noGrp="1"/>
          </p:cNvSpPr>
          <p:nvPr>
            <p:ph type="title"/>
          </p:nvPr>
        </p:nvSpPr>
        <p:spPr>
          <a:xfrm>
            <a:off x="1061400" y="107925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89"/>
              <a:buNone/>
            </a:pPr>
            <a:r>
              <a:rPr lang="en-GB" sz="2600" dirty="0">
                <a:solidFill>
                  <a:srgbClr val="FFD569"/>
                </a:solidFill>
              </a:rPr>
              <a:t>Workshop Time!</a:t>
            </a:r>
            <a:endParaRPr dirty="0">
              <a:solidFill>
                <a:srgbClr val="FFD569"/>
              </a:solidFill>
            </a:endParaRPr>
          </a:p>
        </p:txBody>
      </p:sp>
      <p:sp>
        <p:nvSpPr>
          <p:cNvPr id="295" name="Google Shape;295;g258807a2a0f_0_249"/>
          <p:cNvSpPr txBox="1">
            <a:spLocks noGrp="1"/>
          </p:cNvSpPr>
          <p:nvPr>
            <p:ph type="title"/>
          </p:nvPr>
        </p:nvSpPr>
        <p:spPr>
          <a:xfrm>
            <a:off x="1061400" y="2822650"/>
            <a:ext cx="70212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900">
              <a:solidFill>
                <a:srgbClr val="FFFFFF"/>
              </a:solidFill>
            </a:endParaRPr>
          </a:p>
        </p:txBody>
      </p:sp>
      <p:sp>
        <p:nvSpPr>
          <p:cNvPr id="296" name="Google Shape;296;g258807a2a0f_0_249"/>
          <p:cNvSpPr/>
          <p:nvPr/>
        </p:nvSpPr>
        <p:spPr>
          <a:xfrm>
            <a:off x="830850" y="4169225"/>
            <a:ext cx="744300" cy="4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f0899e42d_0_16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Workshop</a:t>
            </a:r>
            <a:endParaRPr dirty="0"/>
          </a:p>
        </p:txBody>
      </p:sp>
      <p:sp>
        <p:nvSpPr>
          <p:cNvPr id="114" name="Google Shape;114;g25f0899e42d_0_16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2000" dirty="0"/>
          </a:p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2000" dirty="0"/>
          </a:p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3000" dirty="0"/>
              <a:t>What do we mean by student voice?</a:t>
            </a:r>
            <a:endParaRPr sz="3000" dirty="0"/>
          </a:p>
        </p:txBody>
      </p:sp>
      <p:pic>
        <p:nvPicPr>
          <p:cNvPr id="115" name="Google Shape;115;g25f0899e42d_0_16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2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cbc4e86d0_0_54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Workshop</a:t>
            </a:r>
            <a:endParaRPr/>
          </a:p>
        </p:txBody>
      </p:sp>
      <p:sp>
        <p:nvSpPr>
          <p:cNvPr id="302" name="Google Shape;302;g13cbc4e86d0_0_54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37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Break into groups </a:t>
            </a: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Going to get you to each consider some different student voice challenges and want you to consider whether either sortition and/or citizens’ assemblies might be able to help in some way – and if so, </a:t>
            </a:r>
            <a:r>
              <a:rPr lang="en-GB" sz="2000" i="1" dirty="0"/>
              <a:t>how</a:t>
            </a:r>
            <a:r>
              <a:rPr lang="en-GB" sz="2000" dirty="0"/>
              <a:t>? </a:t>
            </a: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After 15 minutes, groups to feed back</a:t>
            </a:r>
            <a:endParaRPr lang="en-GB" sz="2000" u="sng" dirty="0"/>
          </a:p>
          <a:p>
            <a:pPr indent="-346075">
              <a:lnSpc>
                <a:spcPct val="150000"/>
              </a:lnSpc>
              <a:buSzPct val="100000"/>
            </a:pPr>
            <a:endParaRPr lang="en-GB" sz="2000" b="1" dirty="0"/>
          </a:p>
        </p:txBody>
      </p:sp>
      <p:pic>
        <p:nvPicPr>
          <p:cNvPr id="303" name="Google Shape;303;g13cbc4e86d0_0_54"/>
          <p:cNvPicPr preferRelativeResize="0"/>
          <p:nvPr/>
        </p:nvPicPr>
        <p:blipFill rotWithShape="1">
          <a:blip r:embed="rId3">
            <a:alphaModFix/>
          </a:blip>
          <a:srcRect l="25208" t="15247" r="32331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4" name="Google Shape;304;g13cbc4e86d0_0_54"/>
          <p:cNvPicPr preferRelativeResize="0"/>
          <p:nvPr/>
        </p:nvPicPr>
        <p:blipFill rotWithShape="1">
          <a:blip r:embed="rId4">
            <a:alphaModFix/>
          </a:blip>
          <a:srcRect l="13113" r="35031"/>
          <a:stretch/>
        </p:blipFill>
        <p:spPr>
          <a:xfrm>
            <a:off x="7393275" y="-392752"/>
            <a:ext cx="2021100" cy="203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cbc4e86d0_0_54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Workshop</a:t>
            </a:r>
            <a:endParaRPr/>
          </a:p>
        </p:txBody>
      </p:sp>
      <p:sp>
        <p:nvSpPr>
          <p:cNvPr id="302" name="Google Shape;302;g13cbc4e86d0_0_54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37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 dirty="0"/>
              <a:t>Student Voice Problems to Consider:</a:t>
            </a:r>
          </a:p>
          <a:p>
            <a:pPr marL="568325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000" dirty="0"/>
              <a:t>How to ensure that the voice we get from students is genuinely representative?</a:t>
            </a:r>
          </a:p>
          <a:p>
            <a:pPr marL="568325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000" dirty="0"/>
              <a:t>How to ensure that when students tell us something, that something is genuinely done with that?</a:t>
            </a:r>
          </a:p>
          <a:p>
            <a:pPr marL="568325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000" dirty="0"/>
              <a:t>How to ensure that students have the right opportunities to exercise student voice?</a:t>
            </a:r>
          </a:p>
          <a:p>
            <a:pPr marL="568325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000" dirty="0"/>
              <a:t>How to ensure that students’ feedback feels genuinely valued?</a:t>
            </a:r>
          </a:p>
          <a:p>
            <a:pPr marL="111125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2000" dirty="0"/>
          </a:p>
          <a:p>
            <a:pPr marL="111125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2000" dirty="0"/>
              <a:t>Feel free to answer from the perspective of the Union (from whichever teams/divisions) or the institution (inside the classroom or outside)</a:t>
            </a:r>
          </a:p>
          <a:p>
            <a:pPr marL="568325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sz="2000" dirty="0"/>
          </a:p>
          <a:p>
            <a:pPr indent="-346075">
              <a:lnSpc>
                <a:spcPct val="150000"/>
              </a:lnSpc>
              <a:buSzPct val="100000"/>
            </a:pPr>
            <a:r>
              <a:rPr lang="en-GB" sz="2000" dirty="0"/>
              <a:t>In your groups answer:</a:t>
            </a:r>
          </a:p>
          <a:p>
            <a:pPr lvl="1" indent="-346075">
              <a:lnSpc>
                <a:spcPct val="150000"/>
              </a:lnSpc>
              <a:buSzPct val="100000"/>
            </a:pPr>
            <a:r>
              <a:rPr lang="en-GB" sz="1800" dirty="0"/>
              <a:t>Might sortition and/or deliberative democracy be able to play a role in addressing this?</a:t>
            </a:r>
          </a:p>
          <a:p>
            <a:pPr lvl="1" indent="-346075">
              <a:lnSpc>
                <a:spcPct val="150000"/>
              </a:lnSpc>
              <a:buSzPct val="100000"/>
              <a:buChar char="●"/>
            </a:pPr>
            <a:r>
              <a:rPr lang="en-GB" sz="1800" dirty="0"/>
              <a:t>If so, how?</a:t>
            </a:r>
          </a:p>
        </p:txBody>
      </p:sp>
      <p:pic>
        <p:nvPicPr>
          <p:cNvPr id="303" name="Google Shape;303;g13cbc4e86d0_0_54"/>
          <p:cNvPicPr preferRelativeResize="0"/>
          <p:nvPr/>
        </p:nvPicPr>
        <p:blipFill rotWithShape="1">
          <a:blip r:embed="rId3">
            <a:alphaModFix/>
          </a:blip>
          <a:srcRect l="25208" t="15247" r="32331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4" name="Google Shape;304;g13cbc4e86d0_0_54"/>
          <p:cNvPicPr preferRelativeResize="0"/>
          <p:nvPr/>
        </p:nvPicPr>
        <p:blipFill rotWithShape="1">
          <a:blip r:embed="rId4">
            <a:alphaModFix/>
          </a:blip>
          <a:srcRect l="13113" r="35031"/>
          <a:stretch/>
        </p:blipFill>
        <p:spPr>
          <a:xfrm>
            <a:off x="7393275" y="-392752"/>
            <a:ext cx="2021100" cy="20397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5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31">
            <a:alpha val="72941"/>
          </a:srgbClr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"/>
          <p:cNvSpPr txBox="1">
            <a:spLocks noGrp="1"/>
          </p:cNvSpPr>
          <p:nvPr>
            <p:ph type="title"/>
          </p:nvPr>
        </p:nvSpPr>
        <p:spPr>
          <a:xfrm>
            <a:off x="1135800" y="8429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-GB" sz="2400" dirty="0"/>
              <a:t>THANK YOU!</a:t>
            </a:r>
            <a:endParaRPr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-GB" sz="2400" dirty="0"/>
              <a:t>If you have any questions or wait to connect subsequently, you can contact us at:</a:t>
            </a:r>
            <a:br>
              <a:rPr lang="en-GB" sz="2400" dirty="0"/>
            </a:br>
            <a:endParaRPr sz="2400" dirty="0"/>
          </a:p>
          <a:p>
            <a:pPr marL="762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GB" sz="2400" dirty="0"/>
              <a:t>Ricardo Visinho - </a:t>
            </a:r>
            <a:r>
              <a:rPr lang="en-GB" sz="2400" u="sng" dirty="0">
                <a:solidFill>
                  <a:schemeClr val="hlink"/>
                </a:solidFill>
                <a:hlinkClick r:id="rId3"/>
              </a:rPr>
              <a:t>r.m.visinho@lse.ac.uk</a:t>
            </a:r>
            <a:br>
              <a:rPr lang="en-GB" sz="2400" u="sng" dirty="0">
                <a:solidFill>
                  <a:schemeClr val="hlink"/>
                </a:solidFill>
              </a:rPr>
            </a:br>
            <a:r>
              <a:rPr lang="pt-BR" sz="2400" dirty="0"/>
              <a:t>Evan Saunders - </a:t>
            </a:r>
            <a:r>
              <a:rPr lang="pt-BR" sz="2400" dirty="0">
                <a:hlinkClick r:id="rId4"/>
              </a:rPr>
              <a:t>e.saunders2@lse.ac.uk</a:t>
            </a:r>
            <a:r>
              <a:rPr lang="pt-BR" sz="24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b1fe58965_0_0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Student Voice: Can sortition help?</a:t>
            </a:r>
            <a:endParaRPr/>
          </a:p>
        </p:txBody>
      </p:sp>
      <p:sp>
        <p:nvSpPr>
          <p:cNvPr id="92" name="Google Shape;92;g10b1fe58965_0_0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43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dirty="0"/>
              <a:t>Welcome and introductions</a:t>
            </a:r>
            <a:endParaRPr sz="2000" dirty="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 dirty="0"/>
              <a:t>Ricardo Visinho (he/him) – LSESU Head of Student Voice</a:t>
            </a:r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 dirty="0"/>
              <a:t>Evan Saunders (he/him) – LSESU Student Voice Coordinator</a:t>
            </a:r>
            <a:endParaRPr sz="2000" dirty="0"/>
          </a:p>
          <a:p>
            <a:pPr lvl="0" indent="-355600">
              <a:lnSpc>
                <a:spcPct val="150000"/>
              </a:lnSpc>
              <a:buSzPts val="2000"/>
            </a:pPr>
            <a:r>
              <a:rPr lang="en-GB" sz="2000" dirty="0"/>
              <a:t>A Brief Introduction to Sortition &amp; Citizens’ Assemblies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dirty="0"/>
              <a:t>Workshop Exercise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dirty="0"/>
              <a:t>Group Feedback</a:t>
            </a:r>
            <a:endParaRPr sz="2000" dirty="0"/>
          </a:p>
        </p:txBody>
      </p:sp>
      <p:pic>
        <p:nvPicPr>
          <p:cNvPr id="93" name="Google Shape;93;g10b1fe58965_0_0"/>
          <p:cNvPicPr preferRelativeResize="0"/>
          <p:nvPr/>
        </p:nvPicPr>
        <p:blipFill rotWithShape="1">
          <a:blip r:embed="rId3">
            <a:alphaModFix/>
          </a:blip>
          <a:srcRect l="25208" t="15247" r="32330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f0899e42d_0_8"/>
          <p:cNvSpPr txBox="1">
            <a:spLocks noGrp="1"/>
          </p:cNvSpPr>
          <p:nvPr>
            <p:ph type="title"/>
          </p:nvPr>
        </p:nvSpPr>
        <p:spPr>
          <a:xfrm>
            <a:off x="1061400" y="107925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89"/>
              <a:buNone/>
            </a:pPr>
            <a:r>
              <a:rPr lang="en-GB" sz="2600" dirty="0">
                <a:solidFill>
                  <a:srgbClr val="FFD569"/>
                </a:solidFill>
              </a:rPr>
              <a:t>A Brief Introduction to Sortition &amp; Citizens’ Assemblies</a:t>
            </a:r>
          </a:p>
        </p:txBody>
      </p:sp>
      <p:sp>
        <p:nvSpPr>
          <p:cNvPr id="100" name="Google Shape;100;g25f0899e42d_0_8"/>
          <p:cNvSpPr/>
          <p:nvPr/>
        </p:nvSpPr>
        <p:spPr>
          <a:xfrm>
            <a:off x="830850" y="4169225"/>
            <a:ext cx="744300" cy="4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f0899e42d_0_0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A Brief Introduction to Sortition</a:t>
            </a:r>
            <a:endParaRPr/>
          </a:p>
        </p:txBody>
      </p:sp>
      <p:sp>
        <p:nvSpPr>
          <p:cNvPr id="106" name="Google Shape;106;g25f0899e42d_0_0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What do you think sortition is?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Where do you think sortition originates?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Athens!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07" name="Google Shape;107;g25f0899e42d_0_0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Google Shape;108;g25f0899e42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1251" y="2452551"/>
            <a:ext cx="2821500" cy="22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f0899e42d_0_16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A Brief Introduction to Sortition</a:t>
            </a:r>
            <a:endParaRPr/>
          </a:p>
        </p:txBody>
      </p:sp>
      <p:sp>
        <p:nvSpPr>
          <p:cNvPr id="114" name="Google Shape;114;g25f0899e42d_0_16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In 5th century BC Athens democracy meant </a:t>
            </a:r>
            <a:r>
              <a:rPr lang="en-GB" sz="2000" u="sng"/>
              <a:t>direct democracy</a:t>
            </a:r>
            <a:r>
              <a:rPr lang="en-GB" sz="2000"/>
              <a:t> (rule by the people), whereas election was considered to be a form of oligarchy (rule by the few) or aristocracy (rule by the best)</a:t>
            </a:r>
            <a:endParaRPr sz="20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Any of its 30,000 eligible citizens could attend the </a:t>
            </a:r>
            <a:r>
              <a:rPr lang="en-GB" sz="2000" i="1"/>
              <a:t>Ecclesia </a:t>
            </a:r>
            <a:r>
              <a:rPr lang="en-GB" sz="2000"/>
              <a:t>(its general assembly meeting) to propose laws, bring public lawsuits or address its fellow citizens several times per month</a:t>
            </a:r>
            <a:endParaRPr sz="20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Where selection otherwise took place, its positions/bodies primarily appointed by random lottery:</a:t>
            </a:r>
            <a:endParaRPr sz="20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2000"/>
              <a:t>Jurors</a:t>
            </a:r>
            <a:endParaRPr sz="20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2000"/>
              <a:t>Magistrates</a:t>
            </a:r>
            <a:endParaRPr sz="20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2000"/>
              <a:t>The </a:t>
            </a:r>
            <a:r>
              <a:rPr lang="en-GB" sz="2000" i="1"/>
              <a:t>Boule </a:t>
            </a:r>
            <a:r>
              <a:rPr lang="en-GB" sz="2000"/>
              <a:t>– a 500 member agenda setting governing council</a:t>
            </a:r>
            <a:endParaRPr sz="20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Only positions which were felt to require expertise (such as appointment of generals) were elected</a:t>
            </a:r>
            <a:endParaRPr sz="2000"/>
          </a:p>
        </p:txBody>
      </p:sp>
      <p:pic>
        <p:nvPicPr>
          <p:cNvPr id="115" name="Google Shape;115;g25f0899e42d_0_16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e0f6c615b_0_0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A Brief Introduction to Sortition</a:t>
            </a:r>
            <a:endParaRPr/>
          </a:p>
        </p:txBody>
      </p:sp>
      <p:sp>
        <p:nvSpPr>
          <p:cNvPr id="121" name="Google Shape;121;g26e0f6c615b_0_0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How representative do you think Athenian democracy was?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Only included 30,000 eligible citizens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Excluded several groups, including women, foreigners, slaves, children and others whose rights were otherwise revoked</a:t>
            </a:r>
            <a:endParaRPr sz="2000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It is estimated only 10-20% of the population were eligible for sortition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Also used down the years in different ways in Lombardy, Florence, Venice, India and Switzerland</a:t>
            </a:r>
            <a:endParaRPr sz="2000"/>
          </a:p>
        </p:txBody>
      </p:sp>
      <p:pic>
        <p:nvPicPr>
          <p:cNvPr id="122" name="Google Shape;122;g26e0f6c615b_0_0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f0899e42d_0_23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A Brief Introduction to Sortition</a:t>
            </a:r>
            <a:endParaRPr/>
          </a:p>
        </p:txBody>
      </p:sp>
      <p:sp>
        <p:nvSpPr>
          <p:cNvPr id="128" name="Google Shape;128;g25f0899e42d_0_23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000"/>
              <a:t>Examples where sortition is used today</a:t>
            </a:r>
            <a:endParaRPr sz="2000"/>
          </a:p>
          <a:p>
            <a:pPr marL="914400" lvl="1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2000"/>
              <a:t>Law court juries	</a:t>
            </a:r>
            <a:endParaRPr sz="2000"/>
          </a:p>
          <a:p>
            <a:pPr marL="1371600" lvl="2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GB" sz="2000" i="1"/>
              <a:t>In some countries such as UK and US</a:t>
            </a:r>
            <a:endParaRPr sz="2000" i="1"/>
          </a:p>
          <a:p>
            <a:pPr marL="914400" lvl="1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2000"/>
              <a:t>Deliberative poll</a:t>
            </a:r>
            <a:endParaRPr sz="2000"/>
          </a:p>
          <a:p>
            <a:pPr marL="1371600" lvl="2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GB" sz="2000" i="1"/>
              <a:t>Type of opinion poll designed to gauge how opinions might change when presented with more information and thoughtful discussion</a:t>
            </a:r>
            <a:endParaRPr sz="2000" i="1"/>
          </a:p>
          <a:p>
            <a:pPr marL="914400" lvl="1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 sz="2000"/>
              <a:t>Citizens’ assemblies or citizens’ juries</a:t>
            </a:r>
            <a:endParaRPr sz="2000"/>
          </a:p>
          <a:p>
            <a:pPr marL="1371600" lvl="2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GB" sz="2000" i="1"/>
              <a:t>Grown in usage in recent decades</a:t>
            </a:r>
            <a:endParaRPr sz="2000" i="1"/>
          </a:p>
          <a:p>
            <a:pPr marL="1371600" lvl="2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GB" sz="2000" i="1"/>
              <a:t>How students now pass policy at LSESU</a:t>
            </a:r>
            <a:endParaRPr sz="2000" i="1"/>
          </a:p>
        </p:txBody>
      </p:sp>
      <p:pic>
        <p:nvPicPr>
          <p:cNvPr id="129" name="Google Shape;129;g25f0899e42d_0_23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f0899e42d_0_29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What is a Citizens’ Assembly</a:t>
            </a:r>
            <a:endParaRPr/>
          </a:p>
        </p:txBody>
      </p:sp>
      <p:sp>
        <p:nvSpPr>
          <p:cNvPr id="135" name="Google Shape;135;g25f0899e42d_0_29"/>
          <p:cNvSpPr txBox="1">
            <a:spLocks noGrp="1"/>
          </p:cNvSpPr>
          <p:nvPr>
            <p:ph type="body" idx="1"/>
          </p:nvPr>
        </p:nvSpPr>
        <p:spPr>
          <a:xfrm>
            <a:off x="729450" y="1585725"/>
            <a:ext cx="7905900" cy="3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i="1"/>
              <a:t>“A citizens’ assembly brings together a broadly representative bunch of people, selected by lottery, to decide how we should live together.” </a:t>
            </a:r>
            <a:endParaRPr sz="2000" i="1"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2000"/>
              <a:t>The Sortition Foundation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Key word here is representative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Different, therefore, to pure lottery systems in that they aim to create a microcosm of a particular public, community, group, society, etc. </a:t>
            </a:r>
            <a:endParaRPr sz="2000"/>
          </a:p>
        </p:txBody>
      </p:sp>
      <p:pic>
        <p:nvPicPr>
          <p:cNvPr id="136" name="Google Shape;136;g25f0899e42d_0_29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f0899e42d_0_35"/>
          <p:cNvSpPr txBox="1">
            <a:spLocks noGrp="1"/>
          </p:cNvSpPr>
          <p:nvPr>
            <p:ph type="title"/>
          </p:nvPr>
        </p:nvSpPr>
        <p:spPr>
          <a:xfrm>
            <a:off x="727650" y="547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How do Citizens’ Assemblies work?</a:t>
            </a:r>
            <a:endParaRPr/>
          </a:p>
        </p:txBody>
      </p:sp>
      <p:sp>
        <p:nvSpPr>
          <p:cNvPr id="142" name="Google Shape;142;g25f0899e42d_0_35"/>
          <p:cNvSpPr txBox="1">
            <a:spLocks noGrp="1"/>
          </p:cNvSpPr>
          <p:nvPr>
            <p:ph type="body" idx="1"/>
          </p:nvPr>
        </p:nvSpPr>
        <p:spPr>
          <a:xfrm>
            <a:off x="729450" y="1447100"/>
            <a:ext cx="79059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You have </a:t>
            </a:r>
            <a:r>
              <a:rPr lang="en-GB" sz="2000" b="1"/>
              <a:t>sortition process</a:t>
            </a:r>
            <a:r>
              <a:rPr lang="en-GB" sz="2000"/>
              <a:t> and an </a:t>
            </a:r>
            <a:r>
              <a:rPr lang="en-GB" sz="2000" b="1"/>
              <a:t>assembly process</a:t>
            </a:r>
            <a:endParaRPr sz="2000" b="1"/>
          </a:p>
          <a:p>
            <a:pPr marL="457200" lvl="0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000"/>
              <a:t>Sortition process</a:t>
            </a:r>
            <a:endParaRPr sz="2000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 u="sng"/>
              <a:t>Invitation</a:t>
            </a:r>
            <a:endParaRPr sz="2000" u="sng"/>
          </a:p>
          <a:p>
            <a:pPr marL="1371600" lvl="2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-GB" sz="2000"/>
              <a:t>Large number of invitations sent out to members of the public/community at random asking them to participate</a:t>
            </a:r>
            <a:endParaRPr sz="2000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 u="sng"/>
              <a:t>Stratification</a:t>
            </a:r>
            <a:endParaRPr sz="2000" u="sng"/>
          </a:p>
          <a:p>
            <a:pPr marL="1371600" lvl="2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-GB" sz="2000"/>
              <a:t>From those who respond positively, a second lottery takes place according to pre-defined criteria to select a cohort that is demographically representative</a:t>
            </a:r>
            <a:endParaRPr sz="2000"/>
          </a:p>
          <a:p>
            <a:pPr marL="457200" lvl="0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2000"/>
              <a:t>Assembly process</a:t>
            </a:r>
            <a:endParaRPr sz="2000"/>
          </a:p>
          <a:p>
            <a:pPr marL="914400" lvl="1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-GB" sz="2000"/>
              <a:t>Once selected, members of the citizens’ assembly are provided with time, access to people with relevant viewpoints/expertise and other resources so that they can:</a:t>
            </a:r>
            <a:endParaRPr sz="2000"/>
          </a:p>
          <a:p>
            <a:pPr marL="1371600" lvl="2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-GB" sz="2000" u="sng"/>
              <a:t>Learn</a:t>
            </a:r>
            <a:r>
              <a:rPr lang="en-GB" sz="2000"/>
              <a:t> deeply about the issue</a:t>
            </a:r>
            <a:endParaRPr sz="2000"/>
          </a:p>
          <a:p>
            <a:pPr marL="1371600" lvl="2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-GB" sz="2000" u="sng"/>
              <a:t>Deliberate</a:t>
            </a:r>
            <a:r>
              <a:rPr lang="en-GB" sz="2000"/>
              <a:t> about the issue</a:t>
            </a:r>
            <a:endParaRPr sz="2000"/>
          </a:p>
          <a:p>
            <a:pPr marL="1371600" lvl="2" indent="-3079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romanLcPeriod"/>
            </a:pPr>
            <a:r>
              <a:rPr lang="en-GB" sz="2000" u="sng"/>
              <a:t>Decide</a:t>
            </a:r>
            <a:r>
              <a:rPr lang="en-GB" sz="2000"/>
              <a:t> and issue a shared set of recommendations</a:t>
            </a:r>
            <a:endParaRPr sz="2000"/>
          </a:p>
        </p:txBody>
      </p:sp>
      <p:pic>
        <p:nvPicPr>
          <p:cNvPr id="143" name="Google Shape;143;g25f0899e42d_0_35"/>
          <p:cNvPicPr preferRelativeResize="0"/>
          <p:nvPr/>
        </p:nvPicPr>
        <p:blipFill rotWithShape="1">
          <a:blip r:embed="rId3">
            <a:alphaModFix/>
          </a:blip>
          <a:srcRect l="25209" t="15247" r="32329"/>
          <a:stretch/>
        </p:blipFill>
        <p:spPr>
          <a:xfrm>
            <a:off x="7393275" y="-381650"/>
            <a:ext cx="2021100" cy="201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5517B2"/>
      </a:dk1>
      <a:lt1>
        <a:srgbClr val="FFFFFF"/>
      </a:lt1>
      <a:dk2>
        <a:srgbClr val="1A1A1A"/>
      </a:dk2>
      <a:lt2>
        <a:srgbClr val="E9EDEE"/>
      </a:lt2>
      <a:accent1>
        <a:srgbClr val="000000"/>
      </a:accent1>
      <a:accent2>
        <a:srgbClr val="6AA4C8"/>
      </a:accent2>
      <a:accent3>
        <a:srgbClr val="FFC631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864914-E876-4C73-875C-1A1B832374DD}"/>
</file>

<file path=customXml/itemProps2.xml><?xml version="1.0" encoding="utf-8"?>
<ds:datastoreItem xmlns:ds="http://schemas.openxmlformats.org/officeDocument/2006/customXml" ds:itemID="{C6612CC7-47E8-413C-A9D8-C042879B6A3D}"/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1094</Words>
  <Application>Microsoft Office PowerPoint</Application>
  <PresentationFormat>On-screen Show (16:9)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Raleway</vt:lpstr>
      <vt:lpstr>Arial</vt:lpstr>
      <vt:lpstr>Lato</vt:lpstr>
      <vt:lpstr>Streamline</vt:lpstr>
      <vt:lpstr>The Challenges of Student Voice: Can Sortition and/or Citizens’ Assemblies Help?</vt:lpstr>
      <vt:lpstr>Student Voice: Can sortition help?</vt:lpstr>
      <vt:lpstr>A Brief Introduction to Sortition &amp; Citizens’ Assemblies</vt:lpstr>
      <vt:lpstr>A Brief Introduction to Sortition</vt:lpstr>
      <vt:lpstr>A Brief Introduction to Sortition</vt:lpstr>
      <vt:lpstr>A Brief Introduction to Sortition</vt:lpstr>
      <vt:lpstr>A Brief Introduction to Sortition</vt:lpstr>
      <vt:lpstr>What is a Citizens’ Assembly</vt:lpstr>
      <vt:lpstr>How do Citizens’ Assemblies work?</vt:lpstr>
      <vt:lpstr>Examples of Citizens’ Assemblies</vt:lpstr>
      <vt:lpstr>What are the pros of sortition and/or citizens’ assemblies?</vt:lpstr>
      <vt:lpstr>Pros </vt:lpstr>
      <vt:lpstr>What are the cons of sortition and/or citizens’ assemblies?</vt:lpstr>
      <vt:lpstr>Cons </vt:lpstr>
      <vt:lpstr>Workshop Time!</vt:lpstr>
      <vt:lpstr>Workshop</vt:lpstr>
      <vt:lpstr>Workshop</vt:lpstr>
      <vt:lpstr>Workshop</vt:lpstr>
      <vt:lpstr>THANK YOU!  If you have any questions or wait to connect subsequently, you can contact us at:  Ricardo Visinho - r.m.visinho@lse.ac.uk Evan Saunders - e.saunders2@lse.ac.uk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Sortition in Student Democracy</dc:title>
  <dc:creator>VISINHOR</dc:creator>
  <cp:lastModifiedBy>Visinho,RM</cp:lastModifiedBy>
  <cp:revision>3</cp:revision>
  <dcterms:modified xsi:type="dcterms:W3CDTF">2024-08-15T14:36:20Z</dcterms:modified>
</cp:coreProperties>
</file>