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68" r:id="rId5"/>
    <p:sldId id="274" r:id="rId6"/>
    <p:sldId id="283" r:id="rId7"/>
    <p:sldId id="281" r:id="rId8"/>
    <p:sldId id="288" r:id="rId9"/>
    <p:sldId id="284" r:id="rId10"/>
    <p:sldId id="282" r:id="rId11"/>
    <p:sldId id="270" r:id="rId12"/>
    <p:sldId id="276" r:id="rId13"/>
    <p:sldId id="275" r:id="rId14"/>
    <p:sldId id="272" r:id="rId15"/>
    <p:sldId id="285" r:id="rId16"/>
    <p:sldId id="278" r:id="rId17"/>
    <p:sldId id="277" r:id="rId18"/>
    <p:sldId id="279" r:id="rId19"/>
    <p:sldId id="271" r:id="rId20"/>
    <p:sldId id="286" r:id="rId21"/>
    <p:sldId id="289" r:id="rId22"/>
    <p:sldId id="287" r:id="rId23"/>
    <p:sldId id="260" r:id="rId24"/>
    <p:sldId id="273" r:id="rId25"/>
    <p:sldId id="290" r:id="rId26"/>
    <p:sldId id="291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261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F1CA3-1308-7DA5-E6D8-7B25B3E36773}" v="32" dt="2023-07-20T08:49:30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himes" userId="S::jo.chimes@asauk.org.uk::a88d5547-4422-432a-912b-d349cd21305a" providerId="AD" clId="Web-{159F1CA3-1308-7DA5-E6D8-7B25B3E36773}"/>
    <pc:docChg chg="delSld modSld">
      <pc:chgData name="Jo Chimes" userId="S::jo.chimes@asauk.org.uk::a88d5547-4422-432a-912b-d349cd21305a" providerId="AD" clId="Web-{159F1CA3-1308-7DA5-E6D8-7B25B3E36773}" dt="2023-07-20T08:49:30.924" v="31"/>
      <pc:docMkLst>
        <pc:docMk/>
      </pc:docMkLst>
      <pc:sldChg chg="modSp">
        <pc:chgData name="Jo Chimes" userId="S::jo.chimes@asauk.org.uk::a88d5547-4422-432a-912b-d349cd21305a" providerId="AD" clId="Web-{159F1CA3-1308-7DA5-E6D8-7B25B3E36773}" dt="2023-07-20T08:48:52.797" v="23" actId="20577"/>
        <pc:sldMkLst>
          <pc:docMk/>
          <pc:sldMk cId="2398552422" sldId="256"/>
        </pc:sldMkLst>
        <pc:spChg chg="mod">
          <ac:chgData name="Jo Chimes" userId="S::jo.chimes@asauk.org.uk::a88d5547-4422-432a-912b-d349cd21305a" providerId="AD" clId="Web-{159F1CA3-1308-7DA5-E6D8-7B25B3E36773}" dt="2023-07-20T08:48:52.797" v="23" actId="20577"/>
          <ac:spMkLst>
            <pc:docMk/>
            <pc:sldMk cId="2398552422" sldId="256"/>
            <ac:spMk id="2" creationId="{00000000-0000-0000-0000-000000000000}"/>
          </ac:spMkLst>
        </pc:spChg>
        <pc:spChg chg="mod">
          <ac:chgData name="Jo Chimes" userId="S::jo.chimes@asauk.org.uk::a88d5547-4422-432a-912b-d349cd21305a" providerId="AD" clId="Web-{159F1CA3-1308-7DA5-E6D8-7B25B3E36773}" dt="2023-07-20T08:48:29.125" v="5" actId="20577"/>
          <ac:spMkLst>
            <pc:docMk/>
            <pc:sldMk cId="2398552422" sldId="256"/>
            <ac:spMk id="3" creationId="{00000000-0000-0000-0000-000000000000}"/>
          </ac:spMkLst>
        </pc:spChg>
      </pc:sldChg>
      <pc:sldChg chg="del">
        <pc:chgData name="Jo Chimes" userId="S::jo.chimes@asauk.org.uk::a88d5547-4422-432a-912b-d349cd21305a" providerId="AD" clId="Web-{159F1CA3-1308-7DA5-E6D8-7B25B3E36773}" dt="2023-07-20T08:49:21.517" v="24"/>
        <pc:sldMkLst>
          <pc:docMk/>
          <pc:sldMk cId="248544972" sldId="257"/>
        </pc:sldMkLst>
      </pc:sldChg>
      <pc:sldChg chg="del">
        <pc:chgData name="Jo Chimes" userId="S::jo.chimes@asauk.org.uk::a88d5547-4422-432a-912b-d349cd21305a" providerId="AD" clId="Web-{159F1CA3-1308-7DA5-E6D8-7B25B3E36773}" dt="2023-07-20T08:49:23.001" v="25"/>
        <pc:sldMkLst>
          <pc:docMk/>
          <pc:sldMk cId="2098918079" sldId="258"/>
        </pc:sldMkLst>
      </pc:sldChg>
      <pc:sldChg chg="del">
        <pc:chgData name="Jo Chimes" userId="S::jo.chimes@asauk.org.uk::a88d5547-4422-432a-912b-d349cd21305a" providerId="AD" clId="Web-{159F1CA3-1308-7DA5-E6D8-7B25B3E36773}" dt="2023-07-20T08:49:25.392" v="27"/>
        <pc:sldMkLst>
          <pc:docMk/>
          <pc:sldMk cId="297315718" sldId="259"/>
        </pc:sldMkLst>
      </pc:sldChg>
      <pc:sldChg chg="del">
        <pc:chgData name="Jo Chimes" userId="S::jo.chimes@asauk.org.uk::a88d5547-4422-432a-912b-d349cd21305a" providerId="AD" clId="Web-{159F1CA3-1308-7DA5-E6D8-7B25B3E36773}" dt="2023-07-20T08:49:24.470" v="26"/>
        <pc:sldMkLst>
          <pc:docMk/>
          <pc:sldMk cId="3671292305" sldId="262"/>
        </pc:sldMkLst>
      </pc:sldChg>
      <pc:sldChg chg="del">
        <pc:chgData name="Jo Chimes" userId="S::jo.chimes@asauk.org.uk::a88d5547-4422-432a-912b-d349cd21305a" providerId="AD" clId="Web-{159F1CA3-1308-7DA5-E6D8-7B25B3E36773}" dt="2023-07-20T08:49:26.861" v="28"/>
        <pc:sldMkLst>
          <pc:docMk/>
          <pc:sldMk cId="278326959" sldId="263"/>
        </pc:sldMkLst>
      </pc:sldChg>
      <pc:sldChg chg="del">
        <pc:chgData name="Jo Chimes" userId="S::jo.chimes@asauk.org.uk::a88d5547-4422-432a-912b-d349cd21305a" providerId="AD" clId="Web-{159F1CA3-1308-7DA5-E6D8-7B25B3E36773}" dt="2023-07-20T08:49:28.002" v="29"/>
        <pc:sldMkLst>
          <pc:docMk/>
          <pc:sldMk cId="3106683511" sldId="264"/>
        </pc:sldMkLst>
      </pc:sldChg>
      <pc:sldChg chg="del">
        <pc:chgData name="Jo Chimes" userId="S::jo.chimes@asauk.org.uk::a88d5547-4422-432a-912b-d349cd21305a" providerId="AD" clId="Web-{159F1CA3-1308-7DA5-E6D8-7B25B3E36773}" dt="2023-07-20T08:49:30.924" v="31"/>
        <pc:sldMkLst>
          <pc:docMk/>
          <pc:sldMk cId="1793177234" sldId="265"/>
        </pc:sldMkLst>
      </pc:sldChg>
      <pc:sldChg chg="del">
        <pc:chgData name="Jo Chimes" userId="S::jo.chimes@asauk.org.uk::a88d5547-4422-432a-912b-d349cd21305a" providerId="AD" clId="Web-{159F1CA3-1308-7DA5-E6D8-7B25B3E36773}" dt="2023-07-20T08:49:29.720" v="30"/>
        <pc:sldMkLst>
          <pc:docMk/>
          <pc:sldMk cId="3515212717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077E1-9FAD-45A8-82B9-235687C7B60A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4750A56-B326-4DEF-A390-C0F7563DD8FD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AQS</a:t>
          </a:r>
          <a:endParaRPr lang="en-GB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B36E0-37CE-4211-B741-4B62F94FCC85}" type="parTrans" cxnId="{21EC6372-9935-4159-9541-2552D45339DC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5EB0F08C-0820-47E9-B3D7-4F2F92A1C78E}" type="sibTrans" cxnId="{21EC6372-9935-4159-9541-2552D45339DC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8FFC8060-832B-41B3-855F-1438E4CE2ED9}">
      <dgm:prSet phldrT="[Text]" custT="1"/>
      <dgm:spPr/>
      <dgm:t>
        <a:bodyPr/>
        <a:lstStyle/>
        <a:p>
          <a:r>
            <a:rPr lang="en-US" sz="1800" b="1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Assurance of Quality</a:t>
          </a:r>
          <a:endParaRPr lang="en-GB" sz="1800" b="1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21F16-2E92-4696-819C-2A846FE625DD}" type="parTrans" cxnId="{96CEB8B3-91C9-4841-B4D9-FAF6EC34A149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150DC5AD-542F-45CF-BB40-1FE4BE73B14F}" type="sibTrans" cxnId="{96CEB8B3-91C9-4841-B4D9-FAF6EC34A149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34C4CA4E-AF36-4BDB-88B7-2E2FB665D433}">
      <dgm:prSet phldrT="[Text]" custT="1"/>
      <dgm:spPr/>
      <dgm:t>
        <a:bodyPr/>
        <a:lstStyle/>
        <a:p>
          <a:r>
            <a:rPr lang="en-US" sz="1600" b="1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Benchmarking</a:t>
          </a:r>
          <a:endParaRPr lang="en-GB" sz="1600" b="1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2655A5-18E5-422F-9B86-61156C5519E0}" type="parTrans" cxnId="{7FC3E90E-07A7-47D3-A13D-2C6E9BE21FFD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EEFB311B-6473-420B-90C7-2A1E599AE751}" type="sibTrans" cxnId="{7FC3E90E-07A7-47D3-A13D-2C6E9BE21FFD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DB9BBF03-E4CF-4B7E-8B95-7AFD4325314A}">
      <dgm:prSet phldrT="[Text]" custT="1"/>
      <dgm:spPr/>
      <dgm:t>
        <a:bodyPr/>
        <a:lstStyle/>
        <a:p>
          <a:r>
            <a:rPr lang="en-US" sz="1600" b="1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</a:t>
          </a:r>
          <a:endParaRPr lang="en-GB" sz="1600" b="1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AC6EB-CBA0-43B6-882F-DD1530D0D7A7}" type="parTrans" cxnId="{3C111EC8-FC32-4DF4-BE72-153EDE19A0B7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8B0C0C0A-5589-4064-B378-427960E40B29}" type="sibTrans" cxnId="{3C111EC8-FC32-4DF4-BE72-153EDE19A0B7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0AB17610-CE50-4680-9F4A-E3103FE17FFC}">
      <dgm:prSet custT="1"/>
      <dgm:spPr/>
      <dgm:t>
        <a:bodyPr/>
        <a:lstStyle/>
        <a:p>
          <a:r>
            <a:rPr lang="en-US" sz="1800" b="1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Better Risk Assessment</a:t>
          </a:r>
          <a:endParaRPr lang="en-GB" sz="1800" b="1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18E24-78A6-4FC6-A18D-0AD9A7A7FBDB}" type="parTrans" cxnId="{07F2CF4D-7415-4ABF-8DBC-F664D5850FCA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B3ED0637-455A-4BD1-90BB-4711A055D906}" type="sibTrans" cxnId="{07F2CF4D-7415-4ABF-8DBC-F664D5850FCA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16E95CF4-2932-4750-86AA-3DFC175B8354}">
      <dgm:prSet custScaleX="117522" custScaleY="111919" custRadScaleRad="108990" custRadScaleInc="-1108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endParaRPr lang="en-GB"/>
        </a:p>
      </dgm:t>
    </dgm:pt>
    <dgm:pt modelId="{1B18169F-2D24-4AE3-B9E6-878D744C8F97}" type="parTrans" cxnId="{8C4B6F69-5284-4E0D-8525-44B584051916}">
      <dgm:prSet/>
      <dgm:spPr/>
      <dgm:t>
        <a:bodyPr/>
        <a:lstStyle/>
        <a:p>
          <a:endParaRPr lang="en-GB"/>
        </a:p>
      </dgm:t>
    </dgm:pt>
    <dgm:pt modelId="{A11C7F20-8923-47A7-93DC-DD666A4E12B8}" type="sibTrans" cxnId="{8C4B6F69-5284-4E0D-8525-44B584051916}">
      <dgm:prSet/>
      <dgm:spPr/>
      <dgm:t>
        <a:bodyPr/>
        <a:lstStyle/>
        <a:p>
          <a:endParaRPr lang="en-GB"/>
        </a:p>
      </dgm:t>
    </dgm:pt>
    <dgm:pt modelId="{5D6586BD-9177-42E8-AEB7-91C9C599562A}">
      <dgm:prSet phldrT="[Text]" custScaleX="117522" custScaleY="111919" custRadScaleRad="95175"/>
      <dgm:spPr/>
      <dgm:t>
        <a:bodyPr/>
        <a:lstStyle/>
        <a:p>
          <a:endParaRPr lang="en-GB"/>
        </a:p>
      </dgm:t>
    </dgm:pt>
    <dgm:pt modelId="{82D48917-96A0-4722-98E2-57237AB35A1B}" type="parTrans" cxnId="{1DE174DF-BFA9-4298-BD2E-7549A9128627}">
      <dgm:prSet/>
      <dgm:spPr/>
      <dgm:t>
        <a:bodyPr/>
        <a:lstStyle/>
        <a:p>
          <a:endParaRPr lang="en-GB"/>
        </a:p>
      </dgm:t>
    </dgm:pt>
    <dgm:pt modelId="{D51061F1-5F8D-47E1-9B62-C25BE3F563B5}" type="sibTrans" cxnId="{1DE174DF-BFA9-4298-BD2E-7549A9128627}">
      <dgm:prSet/>
      <dgm:spPr/>
      <dgm:t>
        <a:bodyPr/>
        <a:lstStyle/>
        <a:p>
          <a:endParaRPr lang="en-GB"/>
        </a:p>
      </dgm:t>
    </dgm:pt>
    <dgm:pt modelId="{E10EE176-70D7-4CBC-BE12-689E175A94FE}">
      <dgm:prSet phldrT="[Text]" custScaleX="117522" custScaleY="111919" custRadScaleRad="109057" custRadScaleInc="-1207"/>
      <dgm:spPr/>
      <dgm:t>
        <a:bodyPr/>
        <a:lstStyle/>
        <a:p>
          <a:endParaRPr lang="en-GB"/>
        </a:p>
      </dgm:t>
    </dgm:pt>
    <dgm:pt modelId="{B8E15CBA-3ACC-4DB6-99A4-F613DA4FCDC6}" type="parTrans" cxnId="{EF213639-1D28-47B7-BAAF-13E6E77A4FCB}">
      <dgm:prSet/>
      <dgm:spPr/>
      <dgm:t>
        <a:bodyPr/>
        <a:lstStyle/>
        <a:p>
          <a:endParaRPr lang="en-GB"/>
        </a:p>
      </dgm:t>
    </dgm:pt>
    <dgm:pt modelId="{29F82F48-BB15-44D4-AF56-88A587886307}" type="sibTrans" cxnId="{EF213639-1D28-47B7-BAAF-13E6E77A4FCB}">
      <dgm:prSet/>
      <dgm:spPr/>
      <dgm:t>
        <a:bodyPr/>
        <a:lstStyle/>
        <a:p>
          <a:endParaRPr lang="en-GB"/>
        </a:p>
      </dgm:t>
    </dgm:pt>
    <dgm:pt modelId="{CB58ACFF-3273-4568-B1F3-C3E428DC440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endParaRPr lang="en-GB" sz="1800" dirty="0">
            <a:solidFill>
              <a:srgbClr val="004E74"/>
            </a:solidFill>
          </a:endParaRPr>
        </a:p>
      </dgm:t>
    </dgm:pt>
    <dgm:pt modelId="{3B62199D-1A1E-46DE-A8C4-30DCAE3137BE}" type="parTrans" cxnId="{545B279A-035B-443C-99B6-98F35E792C54}">
      <dgm:prSet/>
      <dgm:spPr/>
      <dgm:t>
        <a:bodyPr/>
        <a:lstStyle/>
        <a:p>
          <a:endParaRPr lang="en-GB"/>
        </a:p>
      </dgm:t>
    </dgm:pt>
    <dgm:pt modelId="{0A5BC67F-7B87-4782-B681-8AEBC26CA827}" type="sibTrans" cxnId="{545B279A-035B-443C-99B6-98F35E792C54}">
      <dgm:prSet/>
      <dgm:spPr/>
      <dgm:t>
        <a:bodyPr/>
        <a:lstStyle/>
        <a:p>
          <a:endParaRPr lang="en-GB"/>
        </a:p>
      </dgm:t>
    </dgm:pt>
    <dgm:pt modelId="{71941021-F4A7-44FB-95D1-CCCF55E5F207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Better Client Outcomes</a:t>
          </a:r>
          <a:endParaRPr lang="en-GB" sz="1800" b="1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A6446-FE6A-4554-9BEF-AB10A1C2C355}" type="sibTrans" cxnId="{CE4D03A7-DBD5-4954-8017-58535BFFFAA6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19FE491D-3314-43C7-BB23-F4C5F532469F}" type="parTrans" cxnId="{CE4D03A7-DBD5-4954-8017-58535BFFFAA6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AFE18876-96D8-4D67-BCAB-FC250A0AA761}">
      <dgm:prSet phldrT="[Text]" custT="1"/>
      <dgm:spPr/>
      <dgm:t>
        <a:bodyPr/>
        <a:lstStyle/>
        <a:p>
          <a:r>
            <a:rPr lang="en-US" sz="1600" b="1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Referral Opportunities</a:t>
          </a:r>
          <a:endParaRPr lang="en-GB" sz="1600" b="1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71B4B-3580-48C3-B959-88E209663EB7}" type="sibTrans" cxnId="{991A3E0D-BD3B-48B2-8ECF-CEE860A47D58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AEEAE40A-B831-4B2B-AD20-39422609F1E1}" type="parTrans" cxnId="{991A3E0D-BD3B-48B2-8ECF-CEE860A47D58}">
      <dgm:prSet/>
      <dgm:spPr/>
      <dgm:t>
        <a:bodyPr/>
        <a:lstStyle/>
        <a:p>
          <a:endParaRPr lang="en-GB">
            <a:solidFill>
              <a:srgbClr val="004E74"/>
            </a:solidFill>
          </a:endParaRPr>
        </a:p>
      </dgm:t>
    </dgm:pt>
    <dgm:pt modelId="{341D6FA4-07B7-4732-A6B7-4CCBD261744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7030A0">
            <a:alpha val="50000"/>
          </a:srgbClr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Attract Funding</a:t>
          </a:r>
          <a:endParaRPr lang="en-GB" sz="1800" b="1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F53513-CC17-405F-B07A-577BF4D50D45}" type="sibTrans" cxnId="{911C0BA5-3518-4D1A-B934-A5BEBD32B10A}">
      <dgm:prSet/>
      <dgm:spPr/>
      <dgm:t>
        <a:bodyPr/>
        <a:lstStyle/>
        <a:p>
          <a:endParaRPr lang="en-GB"/>
        </a:p>
      </dgm:t>
    </dgm:pt>
    <dgm:pt modelId="{EA6956A5-040E-4071-8199-02263E894FB2}" type="parTrans" cxnId="{911C0BA5-3518-4D1A-B934-A5BEBD32B10A}">
      <dgm:prSet/>
      <dgm:spPr/>
      <dgm:t>
        <a:bodyPr/>
        <a:lstStyle/>
        <a:p>
          <a:endParaRPr lang="en-GB"/>
        </a:p>
      </dgm:t>
    </dgm:pt>
    <dgm:pt modelId="{A5DCB58A-59E8-4776-9119-B84182ECBE27}" type="pres">
      <dgm:prSet presAssocID="{BC1077E1-9FAD-45A8-82B9-235687C7B60A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505A6-9DA8-49D6-A6F2-DF9D87F9FE93}" type="pres">
      <dgm:prSet presAssocID="{BC1077E1-9FAD-45A8-82B9-235687C7B60A}" presName="radial" presStyleCnt="0">
        <dgm:presLayoutVars>
          <dgm:animLvl val="ctr"/>
        </dgm:presLayoutVars>
      </dgm:prSet>
      <dgm:spPr/>
    </dgm:pt>
    <dgm:pt modelId="{E1F532F0-929B-456E-87E6-FAFB264AAF47}" type="pres">
      <dgm:prSet presAssocID="{C4750A56-B326-4DEF-A390-C0F7563DD8FD}" presName="centerShape" presStyleLbl="vennNode1" presStyleIdx="0" presStyleCnt="8" custScaleX="79430" custScaleY="65272" custLinFactNeighborX="0" custLinFactNeighborY="506"/>
      <dgm:spPr/>
      <dgm:t>
        <a:bodyPr/>
        <a:lstStyle/>
        <a:p>
          <a:endParaRPr lang="en-US"/>
        </a:p>
      </dgm:t>
    </dgm:pt>
    <dgm:pt modelId="{0BB62150-09BA-4D66-B59F-A2D1FE11886E}" type="pres">
      <dgm:prSet presAssocID="{8FFC8060-832B-41B3-855F-1438E4CE2ED9}" presName="node" presStyleLbl="vennNode1" presStyleIdx="1" presStyleCnt="8" custScaleX="110754" custScaleY="109105" custRadScaleRad="91893" custRadScaleInc="4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2ACB3-60F6-4279-9CA8-41F7FAB0E69C}" type="pres">
      <dgm:prSet presAssocID="{AFE18876-96D8-4D67-BCAB-FC250A0AA761}" presName="node" presStyleLbl="vennNode1" presStyleIdx="2" presStyleCnt="8" custScaleX="125130" custScaleY="111919" custRadScaleRad="109478" custRadScaleInc="-88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4C84F-8056-4FD6-8F38-3F2463BE0863}" type="pres">
      <dgm:prSet presAssocID="{34C4CA4E-AF36-4BDB-88B7-2E2FB665D433}" presName="node" presStyleLbl="vennNode1" presStyleIdx="3" presStyleCnt="8" custScaleX="130054" custScaleY="111919" custRadScaleRad="108703" custRadScaleInc="-303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8BC3-2A94-4A31-8679-6E041F19363E}" type="pres">
      <dgm:prSet presAssocID="{DB9BBF03-E4CF-4B7E-8B95-7AFD4325314A}" presName="node" presStyleLbl="vennNode1" presStyleIdx="4" presStyleCnt="8" custScaleX="132103" custScaleY="111919" custRadScaleRad="99303" custRadScaleInc="15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3163B-6D4C-400D-873A-E505C033147C}" type="pres">
      <dgm:prSet presAssocID="{0AB17610-CE50-4680-9F4A-E3103FE17FFC}" presName="node" presStyleLbl="vennNode1" presStyleIdx="5" presStyleCnt="8" custScaleX="129340" custScaleY="111919" custRadScaleRad="99554" custRadScaleInc="-2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AB2DD-D1A7-4468-B97D-23AD6A90193F}" type="pres">
      <dgm:prSet presAssocID="{71941021-F4A7-44FB-95D1-CCCF55E5F207}" presName="node" presStyleLbl="vennNode1" presStyleIdx="6" presStyleCnt="8" custScaleX="108095" custScaleY="109791" custRadScaleRad="104916" custRadScaleInc="-94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D9A54-E28A-457F-ADD5-1A36622EB30E}" type="pres">
      <dgm:prSet presAssocID="{341D6FA4-07B7-4732-A6B7-4CCBD261744F}" presName="node" presStyleLbl="vennNode1" presStyleIdx="7" presStyleCnt="8" custScaleX="121602" custScaleY="114141" custRadScaleRad="107597" custRadScaleInc="-197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288C8-2185-43A9-AF1A-27C33CD74DC1}" type="presOf" srcId="{34C4CA4E-AF36-4BDB-88B7-2E2FB665D433}" destId="{93B4C84F-8056-4FD6-8F38-3F2463BE0863}" srcOrd="0" destOrd="0" presId="urn:microsoft.com/office/officeart/2005/8/layout/radial3"/>
    <dgm:cxn modelId="{8C4B6F69-5284-4E0D-8525-44B584051916}" srcId="{BC1077E1-9FAD-45A8-82B9-235687C7B60A}" destId="{16E95CF4-2932-4750-86AA-3DFC175B8354}" srcOrd="2" destOrd="0" parTransId="{1B18169F-2D24-4AE3-B9E6-878D744C8F97}" sibTransId="{A11C7F20-8923-47A7-93DC-DD666A4E12B8}"/>
    <dgm:cxn modelId="{21EC6372-9935-4159-9541-2552D45339DC}" srcId="{BC1077E1-9FAD-45A8-82B9-235687C7B60A}" destId="{C4750A56-B326-4DEF-A390-C0F7563DD8FD}" srcOrd="0" destOrd="0" parTransId="{5F5B36E0-37CE-4211-B741-4B62F94FCC85}" sibTransId="{5EB0F08C-0820-47E9-B3D7-4F2F92A1C78E}"/>
    <dgm:cxn modelId="{AC9E6A1B-298A-4C3B-A654-E9A3BA6B3921}" type="presOf" srcId="{C4750A56-B326-4DEF-A390-C0F7563DD8FD}" destId="{E1F532F0-929B-456E-87E6-FAFB264AAF47}" srcOrd="0" destOrd="0" presId="urn:microsoft.com/office/officeart/2005/8/layout/radial3"/>
    <dgm:cxn modelId="{89EDA5B8-F39F-412C-83CB-C3247EF58AF2}" type="presOf" srcId="{0AB17610-CE50-4680-9F4A-E3103FE17FFC}" destId="{FC23163B-6D4C-400D-873A-E505C033147C}" srcOrd="0" destOrd="0" presId="urn:microsoft.com/office/officeart/2005/8/layout/radial3"/>
    <dgm:cxn modelId="{4645454C-811D-4A4A-B6CB-C35989735ADB}" type="presOf" srcId="{341D6FA4-07B7-4732-A6B7-4CCBD261744F}" destId="{5CED9A54-E28A-457F-ADD5-1A36622EB30E}" srcOrd="0" destOrd="0" presId="urn:microsoft.com/office/officeart/2005/8/layout/radial3"/>
    <dgm:cxn modelId="{3C111EC8-FC32-4DF4-BE72-153EDE19A0B7}" srcId="{C4750A56-B326-4DEF-A390-C0F7563DD8FD}" destId="{DB9BBF03-E4CF-4B7E-8B95-7AFD4325314A}" srcOrd="3" destOrd="0" parTransId="{435AC6EB-CBA0-43B6-882F-DD1530D0D7A7}" sibTransId="{8B0C0C0A-5589-4064-B378-427960E40B29}"/>
    <dgm:cxn modelId="{516C54FB-D05C-494C-8A96-792FD0395474}" type="presOf" srcId="{71941021-F4A7-44FB-95D1-CCCF55E5F207}" destId="{9D3AB2DD-D1A7-4468-B97D-23AD6A90193F}" srcOrd="0" destOrd="0" presId="urn:microsoft.com/office/officeart/2005/8/layout/radial3"/>
    <dgm:cxn modelId="{1DE174DF-BFA9-4298-BD2E-7549A9128627}" srcId="{BC1077E1-9FAD-45A8-82B9-235687C7B60A}" destId="{5D6586BD-9177-42E8-AEB7-91C9C599562A}" srcOrd="3" destOrd="0" parTransId="{82D48917-96A0-4722-98E2-57237AB35A1B}" sibTransId="{D51061F1-5F8D-47E1-9B62-C25BE3F563B5}"/>
    <dgm:cxn modelId="{C9CF07D7-F354-4C0E-93A2-D679F2C52147}" type="presOf" srcId="{8FFC8060-832B-41B3-855F-1438E4CE2ED9}" destId="{0BB62150-09BA-4D66-B59F-A2D1FE11886E}" srcOrd="0" destOrd="0" presId="urn:microsoft.com/office/officeart/2005/8/layout/radial3"/>
    <dgm:cxn modelId="{16EE8D7F-7778-48F8-B92A-003912B35BE1}" type="presOf" srcId="{DB9BBF03-E4CF-4B7E-8B95-7AFD4325314A}" destId="{D8258BC3-2A94-4A31-8679-6E041F19363E}" srcOrd="0" destOrd="0" presId="urn:microsoft.com/office/officeart/2005/8/layout/radial3"/>
    <dgm:cxn modelId="{911C0BA5-3518-4D1A-B934-A5BEBD32B10A}" srcId="{C4750A56-B326-4DEF-A390-C0F7563DD8FD}" destId="{341D6FA4-07B7-4732-A6B7-4CCBD261744F}" srcOrd="6" destOrd="0" parTransId="{EA6956A5-040E-4071-8199-02263E894FB2}" sibTransId="{41F53513-CC17-405F-B07A-577BF4D50D45}"/>
    <dgm:cxn modelId="{96CEB8B3-91C9-4841-B4D9-FAF6EC34A149}" srcId="{C4750A56-B326-4DEF-A390-C0F7563DD8FD}" destId="{8FFC8060-832B-41B3-855F-1438E4CE2ED9}" srcOrd="0" destOrd="0" parTransId="{08021F16-2E92-4696-819C-2A846FE625DD}" sibTransId="{150DC5AD-542F-45CF-BB40-1FE4BE73B14F}"/>
    <dgm:cxn modelId="{F28A6AEE-4B03-46C4-8E9D-952C2B45EDEE}" type="presOf" srcId="{BC1077E1-9FAD-45A8-82B9-235687C7B60A}" destId="{A5DCB58A-59E8-4776-9119-B84182ECBE27}" srcOrd="0" destOrd="0" presId="urn:microsoft.com/office/officeart/2005/8/layout/radial3"/>
    <dgm:cxn modelId="{171F58F9-C46E-474A-9511-AF5288822C3D}" type="presOf" srcId="{AFE18876-96D8-4D67-BCAB-FC250A0AA761}" destId="{75C2ACB3-60F6-4279-9CA8-41F7FAB0E69C}" srcOrd="0" destOrd="0" presId="urn:microsoft.com/office/officeart/2005/8/layout/radial3"/>
    <dgm:cxn modelId="{CE4D03A7-DBD5-4954-8017-58535BFFFAA6}" srcId="{C4750A56-B326-4DEF-A390-C0F7563DD8FD}" destId="{71941021-F4A7-44FB-95D1-CCCF55E5F207}" srcOrd="5" destOrd="0" parTransId="{19FE491D-3314-43C7-BB23-F4C5F532469F}" sibTransId="{B58A6446-FE6A-4554-9BEF-AB10A1C2C355}"/>
    <dgm:cxn modelId="{7FC3E90E-07A7-47D3-A13D-2C6E9BE21FFD}" srcId="{C4750A56-B326-4DEF-A390-C0F7563DD8FD}" destId="{34C4CA4E-AF36-4BDB-88B7-2E2FB665D433}" srcOrd="2" destOrd="0" parTransId="{272655A5-18E5-422F-9B86-61156C5519E0}" sibTransId="{EEFB311B-6473-420B-90C7-2A1E599AE751}"/>
    <dgm:cxn modelId="{07F2CF4D-7415-4ABF-8DBC-F664D5850FCA}" srcId="{C4750A56-B326-4DEF-A390-C0F7563DD8FD}" destId="{0AB17610-CE50-4680-9F4A-E3103FE17FFC}" srcOrd="4" destOrd="0" parTransId="{10418E24-78A6-4FC6-A18D-0AD9A7A7FBDB}" sibTransId="{B3ED0637-455A-4BD1-90BB-4711A055D906}"/>
    <dgm:cxn modelId="{EF213639-1D28-47B7-BAAF-13E6E77A4FCB}" srcId="{BC1077E1-9FAD-45A8-82B9-235687C7B60A}" destId="{E10EE176-70D7-4CBC-BE12-689E175A94FE}" srcOrd="4" destOrd="0" parTransId="{B8E15CBA-3ACC-4DB6-99A4-F613DA4FCDC6}" sibTransId="{29F82F48-BB15-44D4-AF56-88A587886307}"/>
    <dgm:cxn modelId="{545B279A-035B-443C-99B6-98F35E792C54}" srcId="{BC1077E1-9FAD-45A8-82B9-235687C7B60A}" destId="{CB58ACFF-3273-4568-B1F3-C3E428DC4408}" srcOrd="1" destOrd="0" parTransId="{3B62199D-1A1E-46DE-A8C4-30DCAE3137BE}" sibTransId="{0A5BC67F-7B87-4782-B681-8AEBC26CA827}"/>
    <dgm:cxn modelId="{991A3E0D-BD3B-48B2-8ECF-CEE860A47D58}" srcId="{C4750A56-B326-4DEF-A390-C0F7563DD8FD}" destId="{AFE18876-96D8-4D67-BCAB-FC250A0AA761}" srcOrd="1" destOrd="0" parTransId="{AEEAE40A-B831-4B2B-AD20-39422609F1E1}" sibTransId="{C7471B4B-3580-48C3-B959-88E209663EB7}"/>
    <dgm:cxn modelId="{A8DD98E7-4141-447F-BB6F-36993EDB7D7B}" type="presParOf" srcId="{A5DCB58A-59E8-4776-9119-B84182ECBE27}" destId="{DC3505A6-9DA8-49D6-A6F2-DF9D87F9FE93}" srcOrd="0" destOrd="0" presId="urn:microsoft.com/office/officeart/2005/8/layout/radial3"/>
    <dgm:cxn modelId="{945B2203-ED29-43AC-8709-EAFF208EA2DB}" type="presParOf" srcId="{DC3505A6-9DA8-49D6-A6F2-DF9D87F9FE93}" destId="{E1F532F0-929B-456E-87E6-FAFB264AAF47}" srcOrd="0" destOrd="0" presId="urn:microsoft.com/office/officeart/2005/8/layout/radial3"/>
    <dgm:cxn modelId="{3ED52E30-B1A4-488A-9648-35C57B5E6D27}" type="presParOf" srcId="{DC3505A6-9DA8-49D6-A6F2-DF9D87F9FE93}" destId="{0BB62150-09BA-4D66-B59F-A2D1FE11886E}" srcOrd="1" destOrd="0" presId="urn:microsoft.com/office/officeart/2005/8/layout/radial3"/>
    <dgm:cxn modelId="{996095CA-C7F8-476C-910B-F90C8D9A2C9F}" type="presParOf" srcId="{DC3505A6-9DA8-49D6-A6F2-DF9D87F9FE93}" destId="{75C2ACB3-60F6-4279-9CA8-41F7FAB0E69C}" srcOrd="2" destOrd="0" presId="urn:microsoft.com/office/officeart/2005/8/layout/radial3"/>
    <dgm:cxn modelId="{D01FE145-2EFA-4C6C-A21B-6E6B06881368}" type="presParOf" srcId="{DC3505A6-9DA8-49D6-A6F2-DF9D87F9FE93}" destId="{93B4C84F-8056-4FD6-8F38-3F2463BE0863}" srcOrd="3" destOrd="0" presId="urn:microsoft.com/office/officeart/2005/8/layout/radial3"/>
    <dgm:cxn modelId="{A48D7753-63D8-4102-B9BD-D9DC489D27AE}" type="presParOf" srcId="{DC3505A6-9DA8-49D6-A6F2-DF9D87F9FE93}" destId="{D8258BC3-2A94-4A31-8679-6E041F19363E}" srcOrd="4" destOrd="0" presId="urn:microsoft.com/office/officeart/2005/8/layout/radial3"/>
    <dgm:cxn modelId="{6BF77E30-9166-4419-A6AD-8428C9263904}" type="presParOf" srcId="{DC3505A6-9DA8-49D6-A6F2-DF9D87F9FE93}" destId="{FC23163B-6D4C-400D-873A-E505C033147C}" srcOrd="5" destOrd="0" presId="urn:microsoft.com/office/officeart/2005/8/layout/radial3"/>
    <dgm:cxn modelId="{BD75A332-3433-4E88-B0B0-B957E51338B4}" type="presParOf" srcId="{DC3505A6-9DA8-49D6-A6F2-DF9D87F9FE93}" destId="{9D3AB2DD-D1A7-4468-B97D-23AD6A90193F}" srcOrd="6" destOrd="0" presId="urn:microsoft.com/office/officeart/2005/8/layout/radial3"/>
    <dgm:cxn modelId="{DC60EBFA-AC16-4DAE-AC7B-66D05A201FE8}" type="presParOf" srcId="{DC3505A6-9DA8-49D6-A6F2-DF9D87F9FE93}" destId="{5CED9A54-E28A-457F-ADD5-1A36622EB30E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532F0-929B-456E-87E6-FAFB264AAF47}">
      <dsp:nvSpPr>
        <dsp:cNvPr id="0" name=""/>
        <dsp:cNvSpPr/>
      </dsp:nvSpPr>
      <dsp:spPr>
        <a:xfrm>
          <a:off x="4041347" y="1957090"/>
          <a:ext cx="2613538" cy="2147688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AQS</a:t>
          </a:r>
          <a:endParaRPr lang="en-GB" sz="6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4091" y="2271612"/>
        <a:ext cx="1848050" cy="1518644"/>
      </dsp:txXfrm>
    </dsp:sp>
    <dsp:sp modelId="{0BB62150-09BA-4D66-B59F-A2D1FE11886E}">
      <dsp:nvSpPr>
        <dsp:cNvPr id="0" name=""/>
        <dsp:cNvSpPr/>
      </dsp:nvSpPr>
      <dsp:spPr>
        <a:xfrm>
          <a:off x="4517451" y="143208"/>
          <a:ext cx="1822106" cy="17949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Assurance of Quality</a:t>
          </a:r>
          <a:endParaRPr lang="en-GB" sz="1800" b="1" kern="1200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4292" y="406076"/>
        <a:ext cx="1288424" cy="1269241"/>
      </dsp:txXfrm>
    </dsp:sp>
    <dsp:sp modelId="{75C2ACB3-60F6-4279-9CA8-41F7FAB0E69C}">
      <dsp:nvSpPr>
        <dsp:cNvPr id="0" name=""/>
        <dsp:cNvSpPr/>
      </dsp:nvSpPr>
      <dsp:spPr>
        <a:xfrm>
          <a:off x="1988631" y="2370802"/>
          <a:ext cx="2058617" cy="18412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Referral Opportunities</a:t>
          </a:r>
          <a:endParaRPr lang="en-GB" sz="1600" b="1" kern="1200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0108" y="2640450"/>
        <a:ext cx="1455663" cy="1301976"/>
      </dsp:txXfrm>
    </dsp:sp>
    <dsp:sp modelId="{93B4C84F-8056-4FD6-8F38-3F2463BE0863}">
      <dsp:nvSpPr>
        <dsp:cNvPr id="0" name=""/>
        <dsp:cNvSpPr/>
      </dsp:nvSpPr>
      <dsp:spPr>
        <a:xfrm>
          <a:off x="6563797" y="2544834"/>
          <a:ext cx="2139626" cy="18412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Benchmarking</a:t>
          </a:r>
          <a:endParaRPr lang="en-GB" sz="1600" b="1" kern="1200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77138" y="2814482"/>
        <a:ext cx="1512944" cy="1301976"/>
      </dsp:txXfrm>
    </dsp:sp>
    <dsp:sp modelId="{D8258BC3-2A94-4A31-8679-6E041F19363E}">
      <dsp:nvSpPr>
        <dsp:cNvPr id="0" name=""/>
        <dsp:cNvSpPr/>
      </dsp:nvSpPr>
      <dsp:spPr>
        <a:xfrm>
          <a:off x="3084464" y="3862739"/>
          <a:ext cx="2173336" cy="18412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Accountability</a:t>
          </a:r>
          <a:endParaRPr lang="en-GB" sz="1600" b="1" kern="1200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2742" y="4132387"/>
        <a:ext cx="1536780" cy="1301976"/>
      </dsp:txXfrm>
    </dsp:sp>
    <dsp:sp modelId="{FC23163B-6D4C-400D-873A-E505C033147C}">
      <dsp:nvSpPr>
        <dsp:cNvPr id="0" name=""/>
        <dsp:cNvSpPr/>
      </dsp:nvSpPr>
      <dsp:spPr>
        <a:xfrm>
          <a:off x="5257811" y="3988031"/>
          <a:ext cx="2127880" cy="18412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Better Risk Assessment</a:t>
          </a:r>
          <a:endParaRPr lang="en-GB" sz="1800" b="1" kern="1200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9432" y="4257679"/>
        <a:ext cx="1504638" cy="1301976"/>
      </dsp:txXfrm>
    </dsp:sp>
    <dsp:sp modelId="{9D3AB2DD-D1A7-4468-B97D-23AD6A90193F}">
      <dsp:nvSpPr>
        <dsp:cNvPr id="0" name=""/>
        <dsp:cNvSpPr/>
      </dsp:nvSpPr>
      <dsp:spPr>
        <a:xfrm>
          <a:off x="6288098" y="796932"/>
          <a:ext cx="1778360" cy="1806263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Better Client Outcomes</a:t>
          </a:r>
          <a:endParaRPr lang="en-GB" sz="1800" b="1" kern="1200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8533" y="1061453"/>
        <a:ext cx="1257490" cy="1277221"/>
      </dsp:txXfrm>
    </dsp:sp>
    <dsp:sp modelId="{5CED9A54-E28A-457F-ADD5-1A36622EB30E}">
      <dsp:nvSpPr>
        <dsp:cNvPr id="0" name=""/>
        <dsp:cNvSpPr/>
      </dsp:nvSpPr>
      <dsp:spPr>
        <a:xfrm>
          <a:off x="2581928" y="585983"/>
          <a:ext cx="2000575" cy="1877828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004E74"/>
              </a:solidFill>
              <a:latin typeface="Arial" panose="020B0604020202020204" pitchFamily="34" charset="0"/>
              <a:cs typeface="Arial" panose="020B0604020202020204" pitchFamily="34" charset="0"/>
            </a:rPr>
            <a:t>Attract Funding</a:t>
          </a:r>
          <a:endParaRPr lang="en-GB" sz="1800" b="1" kern="1200" dirty="0">
            <a:solidFill>
              <a:srgbClr val="004E7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4905" y="860985"/>
        <a:ext cx="1414621" cy="132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911E7-16C3-4619-93C8-630644AB4D7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60128-01BB-406E-9C71-7D4867DF5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0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CB17-0B4A-4F90-8D81-DD436096B93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9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CB17-0B4A-4F90-8D81-DD436096B93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2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8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45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7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8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2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8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09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FFA3-0012-4A36-8A5D-71FB3A6D6353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B28A-51A6-42C7-BE95-78C329C5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qualityhumanrights.com/en/publication-download/measurement-framework-equality-and-human-righ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vicenow.org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society.org.uk/topics/client-care/conflict-of-interest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ghtsnet.org.uk/news-and-casela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g.org.uk/shop/book-title/209880/vicarious-trauma-in-the-legal-profession--a-practical-guide-to-trauma--burnout-and-collective-car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9" Type="http://schemas.openxmlformats.org/officeDocument/2006/relationships/image" Target="../media/image2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Liz.morris@recognisingexcellence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auk.org.uk" TargetMode="External"/><Relationship Id="rId2" Type="http://schemas.openxmlformats.org/officeDocument/2006/relationships/hyperlink" Target="mailto:jo.chimes@asauk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auk.org.u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legal-aid-agency-audi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sauk.org.uk/archive/working-together-for-advice/how-to-measure-client-outcom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1122363"/>
            <a:ext cx="10844784" cy="1456245"/>
          </a:xfrm>
        </p:spPr>
        <p:txBody>
          <a:bodyPr>
            <a:normAutofit/>
          </a:bodyPr>
          <a:lstStyle/>
          <a:p>
            <a:r>
              <a:rPr lang="en-GB" b="1" dirty="0" smtClean="0">
                <a:cs typeface="Calibri Light"/>
              </a:rPr>
              <a:t>What does good advice look like?</a:t>
            </a:r>
            <a:endParaRPr lang="en-GB" b="1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191256"/>
            <a:ext cx="943356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 smtClean="0">
                <a:cs typeface="Calibri"/>
              </a:rPr>
              <a:t>August </a:t>
            </a:r>
            <a:r>
              <a:rPr lang="en-GB" sz="3600" dirty="0" smtClean="0">
                <a:cs typeface="Calibri"/>
              </a:rPr>
              <a:t>2024</a:t>
            </a:r>
            <a:endParaRPr lang="en-GB" sz="3600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47" y="4772652"/>
            <a:ext cx="2413550" cy="1448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722" y="4302006"/>
            <a:ext cx="2454048" cy="24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8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4" y="365125"/>
            <a:ext cx="10717696" cy="1325563"/>
          </a:xfrm>
        </p:spPr>
        <p:txBody>
          <a:bodyPr/>
          <a:lstStyle/>
          <a:p>
            <a:r>
              <a:rPr lang="en-GB" b="1" dirty="0"/>
              <a:t>How can you demonstrate the value of the advice you give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More practical </a:t>
            </a:r>
            <a:r>
              <a:rPr lang="en-GB" b="1" dirty="0"/>
              <a:t>nuts and </a:t>
            </a:r>
            <a:r>
              <a:rPr lang="en-GB" b="1" dirty="0" smtClean="0"/>
              <a:t>bolts</a:t>
            </a:r>
            <a:endParaRPr lang="en-GB" b="1" dirty="0"/>
          </a:p>
          <a:p>
            <a:r>
              <a:rPr lang="en-GB" dirty="0" smtClean="0"/>
              <a:t>Check </a:t>
            </a:r>
            <a:r>
              <a:rPr lang="en-GB" dirty="0"/>
              <a:t>that the info you get will help you improve your service – make sure you have time to review and use that data.</a:t>
            </a:r>
          </a:p>
          <a:p>
            <a:r>
              <a:rPr lang="en-GB" dirty="0"/>
              <a:t>Don’t </a:t>
            </a:r>
            <a:r>
              <a:rPr lang="en-GB" dirty="0" smtClean="0"/>
              <a:t>collect </a:t>
            </a:r>
            <a:r>
              <a:rPr lang="en-GB" dirty="0"/>
              <a:t>data and not use it</a:t>
            </a:r>
          </a:p>
          <a:p>
            <a:r>
              <a:rPr lang="en-GB" dirty="0"/>
              <a:t>Client quotes and </a:t>
            </a:r>
            <a:r>
              <a:rPr lang="en-GB" dirty="0" smtClean="0"/>
              <a:t>stories</a:t>
            </a:r>
          </a:p>
          <a:p>
            <a:r>
              <a:rPr lang="en-GB" dirty="0" smtClean="0"/>
              <a:t>Impact reports – look at other good examples. </a:t>
            </a:r>
          </a:p>
          <a:p>
            <a:r>
              <a:rPr lang="en-GB" dirty="0" smtClean="0"/>
              <a:t>Visuals to show impact</a:t>
            </a:r>
          </a:p>
          <a:p>
            <a:r>
              <a:rPr lang="en-GB" dirty="0" smtClean="0"/>
              <a:t>EHRC measurement framework for equality and human rights</a:t>
            </a:r>
          </a:p>
          <a:p>
            <a:r>
              <a:rPr lang="en-GB" dirty="0">
                <a:hlinkClick r:id="rId2"/>
              </a:rPr>
              <a:t>https://www.equalityhumanrights.com/en/publication-download/measurement-framework-equality-and-human-rights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48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 smtClean="0"/>
          </a:p>
          <a:p>
            <a:pPr marL="0" indent="0" algn="ctr">
              <a:buNone/>
            </a:pPr>
            <a:r>
              <a:rPr lang="en-GB" sz="5400" b="1" dirty="0" smtClean="0"/>
              <a:t>What </a:t>
            </a:r>
            <a:r>
              <a:rPr lang="en-GB" sz="5400" b="1" dirty="0"/>
              <a:t>does strategic advice-giving look like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7404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</a:t>
            </a:r>
            <a:r>
              <a:rPr lang="en-GB" b="1" dirty="0"/>
              <a:t>does strategic advice-giving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Start from the beginning</a:t>
            </a:r>
          </a:p>
          <a:p>
            <a:r>
              <a:rPr lang="en-GB" dirty="0"/>
              <a:t>What change are you trying to make?</a:t>
            </a:r>
          </a:p>
          <a:p>
            <a:r>
              <a:rPr lang="en-GB" dirty="0"/>
              <a:t>What are your </a:t>
            </a:r>
            <a:r>
              <a:rPr lang="en-GB" dirty="0" smtClean="0"/>
              <a:t>objectives</a:t>
            </a:r>
          </a:p>
          <a:p>
            <a:r>
              <a:rPr lang="en-GB" dirty="0" smtClean="0"/>
              <a:t>What does your client want to happen?</a:t>
            </a:r>
            <a:endParaRPr lang="en-GB" dirty="0"/>
          </a:p>
          <a:p>
            <a:r>
              <a:rPr lang="en-GB" dirty="0"/>
              <a:t>How will your work achieve that change, those </a:t>
            </a:r>
            <a:r>
              <a:rPr lang="en-GB" dirty="0" smtClean="0"/>
              <a:t>objectives</a:t>
            </a:r>
          </a:p>
          <a:p>
            <a:r>
              <a:rPr lang="en-GB" dirty="0" smtClean="0"/>
              <a:t>What trends are you seeing in the kinds of issues that your clients have?</a:t>
            </a:r>
          </a:p>
          <a:p>
            <a:r>
              <a:rPr lang="en-GB" dirty="0" smtClean="0"/>
              <a:t>Are your clients issues about changing policies and processes (</a:t>
            </a:r>
            <a:r>
              <a:rPr lang="en-GB" dirty="0" err="1" smtClean="0"/>
              <a:t>ie</a:t>
            </a:r>
            <a:r>
              <a:rPr lang="en-GB" dirty="0" smtClean="0"/>
              <a:t> not just individual disputes), or about unfairly applied discretionary criteria</a:t>
            </a:r>
          </a:p>
        </p:txBody>
      </p:sp>
    </p:spTree>
    <p:extLst>
      <p:ext uri="{BB962C8B-B14F-4D97-AF65-F5344CB8AC3E}">
        <p14:creationId xmlns:p14="http://schemas.microsoft.com/office/powerpoint/2010/main" val="339806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</a:t>
            </a:r>
            <a:r>
              <a:rPr lang="en-GB" b="1" dirty="0"/>
              <a:t>does strategic advice-giving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is your strategic aim?</a:t>
            </a:r>
          </a:p>
          <a:p>
            <a:r>
              <a:rPr lang="en-GB" dirty="0" smtClean="0"/>
              <a:t>How have you decided what is the important issue or change</a:t>
            </a:r>
          </a:p>
          <a:p>
            <a:r>
              <a:rPr lang="en-GB" dirty="0" smtClean="0"/>
              <a:t>Involve your clients – ask them, discuss with them</a:t>
            </a:r>
          </a:p>
          <a:p>
            <a:r>
              <a:rPr lang="en-GB" dirty="0" smtClean="0"/>
              <a:t>Don’t assume you know the best outcome – ask the people who use the service, who have the lived experience</a:t>
            </a:r>
          </a:p>
          <a:p>
            <a:r>
              <a:rPr lang="en-GB" dirty="0" smtClean="0"/>
              <a:t>If you ask your clients and others with lived experience for their expertise – respect their time and their contributions. They may have had to tell their stories multiple times</a:t>
            </a:r>
          </a:p>
          <a:p>
            <a:r>
              <a:rPr lang="en-GB" dirty="0" smtClean="0"/>
              <a:t>Former clients can be very helpful with giving insight – client consent!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8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</a:t>
            </a:r>
            <a:r>
              <a:rPr lang="en-GB" b="1" dirty="0"/>
              <a:t>does strategic advice-giving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Your advice work</a:t>
            </a:r>
          </a:p>
          <a:p>
            <a:r>
              <a:rPr lang="en-GB" dirty="0" smtClean="0"/>
              <a:t>Can you develop tactics in your advice work that will influence change</a:t>
            </a:r>
          </a:p>
          <a:p>
            <a:r>
              <a:rPr lang="en-GB" dirty="0" smtClean="0"/>
              <a:t>Who are the people you are trying to influence</a:t>
            </a:r>
          </a:p>
          <a:p>
            <a:r>
              <a:rPr lang="en-GB" dirty="0" smtClean="0"/>
              <a:t>Can you collect data and evidence from your clients</a:t>
            </a:r>
          </a:p>
          <a:p>
            <a:r>
              <a:rPr lang="en-GB" dirty="0" smtClean="0"/>
              <a:t>Can you reach out to others in the same or similar situations</a:t>
            </a:r>
          </a:p>
          <a:p>
            <a:r>
              <a:rPr lang="en-GB" dirty="0" smtClean="0"/>
              <a:t>What is the change you want to make - is that the right change</a:t>
            </a:r>
          </a:p>
          <a:p>
            <a:r>
              <a:rPr lang="en-GB" dirty="0" smtClean="0"/>
              <a:t>Not always about strategic litigation – ask </a:t>
            </a:r>
            <a:r>
              <a:rPr lang="en-GB" dirty="0" err="1" smtClean="0"/>
              <a:t>eg</a:t>
            </a:r>
            <a:r>
              <a:rPr lang="en-GB" dirty="0" smtClean="0"/>
              <a:t> CPAG, PLP if that’s your aim</a:t>
            </a:r>
          </a:p>
          <a:p>
            <a:r>
              <a:rPr lang="en-GB" dirty="0" smtClean="0"/>
              <a:t>Can you include the change you want in any settlement agreement? </a:t>
            </a:r>
          </a:p>
          <a:p>
            <a:r>
              <a:rPr lang="en-GB" dirty="0" smtClean="0"/>
              <a:t>Who has the power to make that change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08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</a:t>
            </a:r>
            <a:r>
              <a:rPr lang="en-GB" b="1" dirty="0"/>
              <a:t>does strategic advice-giving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Advice and more</a:t>
            </a:r>
            <a:endParaRPr lang="en-GB" b="1" dirty="0"/>
          </a:p>
          <a:p>
            <a:r>
              <a:rPr lang="en-GB" dirty="0" smtClean="0"/>
              <a:t>Your clients and legal capability – can you empower them for the future? Spotting issues, recognising it’s a legal issue, knowing when and where to get legal advice</a:t>
            </a:r>
          </a:p>
          <a:p>
            <a:r>
              <a:rPr lang="en-GB" dirty="0" smtClean="0"/>
              <a:t>Look at </a:t>
            </a:r>
            <a:r>
              <a:rPr lang="en-GB" dirty="0" err="1" smtClean="0"/>
              <a:t>AdviceNow</a:t>
            </a:r>
            <a:r>
              <a:rPr lang="en-GB" dirty="0" smtClean="0"/>
              <a:t> resources – really great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://www.advicenow.org.uk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Will publicity help your strategic aims, or hinder it?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Influencing </a:t>
            </a:r>
            <a:r>
              <a:rPr lang="en-GB" dirty="0"/>
              <a:t>– user groups, tenants </a:t>
            </a:r>
            <a:r>
              <a:rPr lang="en-GB" dirty="0" smtClean="0"/>
              <a:t>groups, liaison groups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56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5400" b="1" dirty="0" smtClean="0"/>
          </a:p>
          <a:p>
            <a:pPr marL="0" indent="0" algn="ctr">
              <a:buNone/>
            </a:pPr>
            <a:r>
              <a:rPr lang="en-GB" sz="5400" b="1" dirty="0" smtClean="0"/>
              <a:t>How </a:t>
            </a:r>
            <a:r>
              <a:rPr lang="en-GB" sz="5400" b="1" dirty="0"/>
              <a:t>to identify and handle conflicts of interest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86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</a:t>
            </a:r>
            <a:r>
              <a:rPr lang="en-GB" b="1" dirty="0"/>
              <a:t>to identify and handle conflicts of </a:t>
            </a:r>
            <a:r>
              <a:rPr lang="en-GB" b="1" dirty="0" smtClean="0"/>
              <a:t>interest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in the clients best interest</a:t>
            </a:r>
            <a:r>
              <a:rPr lang="en-GB" dirty="0" smtClean="0"/>
              <a:t>?</a:t>
            </a:r>
          </a:p>
          <a:p>
            <a:r>
              <a:rPr lang="en-GB" dirty="0" smtClean="0"/>
              <a:t>Also look out for ‘own interest’ conflicts</a:t>
            </a:r>
            <a:endParaRPr lang="en-GB" dirty="0" smtClean="0"/>
          </a:p>
          <a:p>
            <a:r>
              <a:rPr lang="en-GB" dirty="0" smtClean="0"/>
              <a:t>Look out for perceptions of a conflict</a:t>
            </a:r>
          </a:p>
          <a:p>
            <a:r>
              <a:rPr lang="en-GB" dirty="0" smtClean="0"/>
              <a:t>Ask someone else for their view (protect client confidentiality)</a:t>
            </a:r>
          </a:p>
          <a:p>
            <a:r>
              <a:rPr lang="en-GB" dirty="0" smtClean="0"/>
              <a:t>Law Society practice note on conflicts of interest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www.lawsociety.org.uk/topics/client-care/conflict-of-interests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88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</a:t>
            </a:r>
            <a:r>
              <a:rPr lang="en-GB" b="1" dirty="0"/>
              <a:t>to identify and handle conflicts of </a:t>
            </a:r>
            <a:r>
              <a:rPr lang="en-GB" b="1" dirty="0" smtClean="0"/>
              <a:t>interest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Check for possible conflicts of interest as early as possible</a:t>
            </a:r>
          </a:p>
          <a:p>
            <a:r>
              <a:rPr lang="en-GB" dirty="0" smtClean="0"/>
              <a:t>Have a written process for how to handle potential conflicts, and who is responsible for checking</a:t>
            </a:r>
          </a:p>
          <a:p>
            <a:r>
              <a:rPr lang="en-GB" dirty="0" smtClean="0"/>
              <a:t>Conflicts can arise when</a:t>
            </a:r>
          </a:p>
          <a:p>
            <a:pPr lvl="1"/>
            <a:r>
              <a:rPr lang="en-GB" dirty="0" smtClean="0"/>
              <a:t>Your </a:t>
            </a:r>
            <a:r>
              <a:rPr lang="en-GB" dirty="0"/>
              <a:t>organisation is advising both sides in a dispute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You have confidential information from another source </a:t>
            </a:r>
            <a:r>
              <a:rPr lang="en-GB" dirty="0" err="1" smtClean="0"/>
              <a:t>eg</a:t>
            </a:r>
            <a:r>
              <a:rPr lang="en-GB" dirty="0" smtClean="0"/>
              <a:t> another client, that affects your view of your clients actions, case or merits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  <a:endParaRPr lang="en-GB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client’s case involves a member of </a:t>
            </a:r>
            <a:r>
              <a:rPr lang="en-GB" dirty="0" smtClean="0"/>
              <a:t>your </a:t>
            </a:r>
            <a:r>
              <a:rPr lang="en-GB" dirty="0"/>
              <a:t>organisation’s staff, management committee or Board of Trustees. 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client is presenting a case that the adviser or another member of staff knows is based on false information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client’s case involves or potentially involves undertaking action against the organisation or a funder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97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5400" b="1" dirty="0" smtClean="0"/>
          </a:p>
          <a:p>
            <a:pPr marL="0" indent="0" algn="ctr">
              <a:buNone/>
            </a:pPr>
            <a:r>
              <a:rPr lang="en-GB" sz="5400" b="1" dirty="0" smtClean="0"/>
              <a:t>How </a:t>
            </a:r>
            <a:r>
              <a:rPr lang="en-GB" sz="5400" b="1" dirty="0"/>
              <a:t>to prevent ‘adviser burnout’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73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 smtClean="0"/>
          </a:p>
          <a:p>
            <a:pPr marL="0" indent="0" algn="ctr">
              <a:buNone/>
            </a:pPr>
            <a:r>
              <a:rPr lang="en-GB" sz="5400" b="1" dirty="0" smtClean="0"/>
              <a:t>What </a:t>
            </a:r>
            <a:r>
              <a:rPr lang="en-GB" sz="5400" b="1" dirty="0"/>
              <a:t>does good advice look like?</a:t>
            </a:r>
            <a:endParaRPr lang="en-GB" sz="5400" dirty="0" smtClean="0"/>
          </a:p>
        </p:txBody>
      </p:sp>
    </p:spTree>
    <p:extLst>
      <p:ext uri="{BB962C8B-B14F-4D97-AF65-F5344CB8AC3E}">
        <p14:creationId xmlns:p14="http://schemas.microsoft.com/office/powerpoint/2010/main" val="3562323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22" y="2184464"/>
            <a:ext cx="5451608" cy="4071453"/>
          </a:xfrm>
        </p:spPr>
      </p:pic>
    </p:spTree>
    <p:extLst>
      <p:ext uri="{BB962C8B-B14F-4D97-AF65-F5344CB8AC3E}">
        <p14:creationId xmlns:p14="http://schemas.microsoft.com/office/powerpoint/2010/main" val="1552052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</a:t>
            </a:r>
            <a:r>
              <a:rPr lang="en-GB" b="1" dirty="0"/>
              <a:t>to prevent ‘adviser burnout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Start with the basics</a:t>
            </a:r>
          </a:p>
          <a:p>
            <a:r>
              <a:rPr lang="en-GB" dirty="0" smtClean="0"/>
              <a:t>Check the number of open cases that each adviser has</a:t>
            </a:r>
          </a:p>
          <a:p>
            <a:r>
              <a:rPr lang="en-GB" dirty="0" smtClean="0"/>
              <a:t>Check for inactivity on cases – use your case management system to do this regularly</a:t>
            </a:r>
          </a:p>
          <a:p>
            <a:r>
              <a:rPr lang="en-GB" dirty="0" smtClean="0"/>
              <a:t>Is their workload appropriate for their working hours</a:t>
            </a:r>
          </a:p>
          <a:p>
            <a:r>
              <a:rPr lang="en-GB" dirty="0" smtClean="0"/>
              <a:t>Are cases closed at the right time</a:t>
            </a:r>
          </a:p>
          <a:p>
            <a:r>
              <a:rPr lang="en-GB" dirty="0" smtClean="0"/>
              <a:t>What other responsibilities do your advisers have?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125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</a:t>
            </a:r>
            <a:r>
              <a:rPr lang="en-GB" b="1" dirty="0"/>
              <a:t>to prevent ‘adviser burnout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Care</a:t>
            </a:r>
          </a:p>
          <a:p>
            <a:pPr marL="0" indent="0">
              <a:buNone/>
            </a:pPr>
            <a:r>
              <a:rPr lang="en-GB" dirty="0" smtClean="0"/>
              <a:t>Do your advisers have the resources they need to do their advice work, </a:t>
            </a:r>
            <a:r>
              <a:rPr lang="en-GB" dirty="0" err="1" smtClean="0"/>
              <a:t>eg</a:t>
            </a:r>
            <a:r>
              <a:rPr lang="en-GB" dirty="0" smtClean="0"/>
              <a:t> legal resources, IT and digital resources?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Do they have an advice community? (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>
                <a:hlinkClick r:id="rId2"/>
              </a:rPr>
              <a:t>rightsnet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Do you have regular short check in meetings if you are hybrid working</a:t>
            </a:r>
          </a:p>
          <a:p>
            <a:pPr marL="0" indent="0">
              <a:buNone/>
            </a:pPr>
            <a:r>
              <a:rPr lang="en-GB" dirty="0" smtClean="0"/>
              <a:t>Do they get support and supervision</a:t>
            </a:r>
          </a:p>
          <a:p>
            <a:pPr marL="0" indent="0">
              <a:buNone/>
            </a:pPr>
            <a:r>
              <a:rPr lang="en-GB" dirty="0" smtClean="0"/>
              <a:t>Positive feedback and sharing learning</a:t>
            </a:r>
          </a:p>
          <a:p>
            <a:pPr marL="0" indent="0">
              <a:buNone/>
            </a:pPr>
            <a:r>
              <a:rPr lang="en-GB" dirty="0" smtClean="0"/>
              <a:t>Flexible working?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b="1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699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</a:t>
            </a:r>
            <a:r>
              <a:rPr lang="en-GB" b="1" dirty="0"/>
              <a:t>to prevent ‘adviser burnout</a:t>
            </a:r>
            <a:r>
              <a:rPr lang="en-GB" b="1" dirty="0" smtClean="0"/>
              <a:t>’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Care</a:t>
            </a:r>
          </a:p>
          <a:p>
            <a:pPr marL="0" indent="0">
              <a:buNone/>
            </a:pPr>
            <a:r>
              <a:rPr lang="en-GB" dirty="0" smtClean="0"/>
              <a:t>How autonomous are they/ how much support?</a:t>
            </a:r>
          </a:p>
          <a:p>
            <a:pPr marL="0" indent="0">
              <a:buNone/>
            </a:pPr>
            <a:r>
              <a:rPr lang="en-GB" dirty="0" smtClean="0"/>
              <a:t>Vicarious trauma – how do you de-brief after helping clients in </a:t>
            </a:r>
            <a:r>
              <a:rPr lang="en-GB" dirty="0"/>
              <a:t>traumatic situations?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://www.lag.org.uk/shop/book-title/209880/vicarious-trauma-in-the-legal-profession--a-practical-guide-to-trauma--</a:t>
            </a:r>
            <a:r>
              <a:rPr lang="en-GB" dirty="0" smtClean="0">
                <a:hlinkClick r:id="rId2"/>
              </a:rPr>
              <a:t>burnout-and-collective-care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b="1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838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403363"/>
          </a:xfrm>
        </p:spPr>
        <p:txBody>
          <a:bodyPr anchor="b">
            <a:normAutofit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What is the AQS?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706624"/>
            <a:ext cx="9799320" cy="3822192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Owned and upheld (very proudly) by the Advice Service Alliance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Primarily an organisational standard (not individuals)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Owned and driven by the sector itself and yet is independent of any of the national advice networks or any individual funders or regulators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Applicable to any advice service able to provide basic initial legal advice in most areas of law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assessment body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600 + separate local advice services across England and Wales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GB" sz="2200" dirty="0"/>
          </a:p>
        </p:txBody>
      </p:sp>
      <p:pic>
        <p:nvPicPr>
          <p:cNvPr id="5" name="Picture 2" descr="AQS_logo onlin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73920" y="329184"/>
            <a:ext cx="1812012" cy="181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0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91CC06-1BE0-1AA1-3DC7-E906503DF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Benefits of AQS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1DEA1A92-7F5E-5C58-D4C0-86A38D0CFE5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28700"/>
          <a:ext cx="10515600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C14112CD-B17B-FA97-49B4-46D0391D8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15" y="39687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1F532F0-929B-456E-87E6-FAFB264AA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E1F532F0-929B-456E-87E6-FAFB264AA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BB62150-09BA-4D66-B59F-A2D1FE118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0BB62150-09BA-4D66-B59F-A2D1FE118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C2ACB3-60F6-4279-9CA8-41F7FAB0E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75C2ACB3-60F6-4279-9CA8-41F7FAB0E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3B4C84F-8056-4FD6-8F38-3F2463BE0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93B4C84F-8056-4FD6-8F38-3F2463BE0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258BC3-2A94-4A31-8679-6E041F193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D8258BC3-2A94-4A31-8679-6E041F193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C23163B-6D4C-400D-873A-E505C0331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FC23163B-6D4C-400D-873A-E505C0331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AB2DD-D1A7-4468-B97D-23AD6A901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9D3AB2DD-D1A7-4468-B97D-23AD6A901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CED9A54-E28A-457F-ADD5-1A36622EB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5CED9A54-E28A-457F-ADD5-1A36622EB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AQS Quality Framework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2" y="2071316"/>
            <a:ext cx="10857507" cy="4119172"/>
          </a:xfrm>
        </p:spPr>
        <p:txBody>
          <a:bodyPr anchor="t">
            <a:normAutofit fontScale="77500" lnSpcReduction="20000"/>
          </a:bodyPr>
          <a:lstStyle/>
          <a:p>
            <a:pPr fontAlgn="t">
              <a:spcBef>
                <a:spcPts val="0"/>
              </a:spcBef>
            </a:pPr>
            <a:endParaRPr lang="en-GB" b="1" dirty="0">
              <a:latin typeface="Calibri" panose="020F0502020204030204" pitchFamily="34" charset="0"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Section A  -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Access to Service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Section B  -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Seamless Service</a:t>
            </a: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Section C  -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Running the organisation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Section D  -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People Management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Section E  -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Running the Service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Section F  -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Meeting client’s needs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</a:pP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Section G - </a:t>
            </a:r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Commitment to Quality</a:t>
            </a:r>
          </a:p>
          <a:p>
            <a:pPr marL="0" indent="0" fontAlgn="t">
              <a:spcBef>
                <a:spcPts val="0"/>
              </a:spcBef>
              <a:buNone/>
            </a:pPr>
            <a:endParaRPr lang="en-GB" sz="2200" dirty="0"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</a:pPr>
            <a:endParaRPr lang="en-GB" sz="2200" dirty="0">
              <a:latin typeface="Arial" panose="020B0604020202020204" pitchFamily="34" charset="0"/>
            </a:endParaRPr>
          </a:p>
          <a:p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"/>
          <a:stretch/>
        </p:blipFill>
        <p:spPr>
          <a:xfrm>
            <a:off x="10203293" y="200880"/>
            <a:ext cx="1416214" cy="14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5C1C-A422-4A90-AC27-2A6280F1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Desktop Audit (First Stage)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C147-9C06-48BA-98A6-779F742B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480941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Desktop Audit seeks to confirm whether from a documentary perspective, your advice service is ready for an AQS assessment </a:t>
            </a:r>
          </a:p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Assessor </a:t>
            </a:r>
            <a:r>
              <a:rPr lang="en-GB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onsiders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written policies and procedures that underpin the way you work against the requirements of the AQS standard (refer to list in Application Form):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 and Business Plan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Core/Standard Policies and Procedures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Advice Specific Procedures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Governance Documents</a:t>
            </a:r>
          </a:p>
          <a:p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ocuments may </a:t>
            </a:r>
            <a:r>
              <a:rPr lang="en-GB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your Office Manual or Quality Manual or held as individual documents</a:t>
            </a:r>
          </a:p>
          <a:p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Desktop Audit report sets out any corrective actions which you will be expected to address before your on-site assessment </a:t>
            </a:r>
          </a:p>
          <a:p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 this time, your assessor will liaise with you to arrange an on-site date and address any of the actions identified in the report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700" dirty="0"/>
          </a:p>
          <a:p>
            <a:pPr lvl="1"/>
            <a:endParaRPr lang="en-GB" sz="1700" dirty="0"/>
          </a:p>
          <a:p>
            <a:pPr lvl="1"/>
            <a:endParaRPr lang="en-GB" sz="1700" dirty="0"/>
          </a:p>
        </p:txBody>
      </p:sp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id="{89EBFF1C-4EC7-48B7-A22F-47966E4A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8900" y="188640"/>
            <a:ext cx="1274064" cy="11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phic 13" descr="Work from home desk with solid fill">
            <a:extLst>
              <a:ext uri="{FF2B5EF4-FFF2-40B4-BE49-F238E27FC236}">
                <a16:creationId xmlns:a16="http://schemas.microsoft.com/office/drawing/2014/main" id="{36FC45E1-B53B-F765-9D7C-53B47F48B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29520" y="32359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5C1C-A422-4A90-AC27-2A6280F1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405298"/>
            <a:ext cx="10515600" cy="1005375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On-Site Assessment (Second Stage)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C147-9C06-48BA-98A6-779F742B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661917"/>
          </a:xfrm>
        </p:spPr>
        <p:txBody>
          <a:bodyPr>
            <a:normAutofit fontScale="25000" lnSpcReduction="20000"/>
          </a:bodyPr>
          <a:lstStyle/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en-GB" sz="8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GB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n-site assessment must take place </a:t>
            </a:r>
            <a:r>
              <a:rPr lang="en-GB" sz="8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60 days of the Desktop Audit</a:t>
            </a:r>
            <a:r>
              <a:rPr lang="en-GB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(liaise with your assessor to arrange a date)</a:t>
            </a:r>
            <a:r>
              <a:rPr lang="en-GB" sz="8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 fontAlgn="base">
              <a:lnSpc>
                <a:spcPct val="120000"/>
              </a:lnSpc>
              <a:spcBef>
                <a:spcPts val="0"/>
              </a:spcBef>
            </a:pPr>
            <a:r>
              <a:rPr lang="en-GB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Assessor produces an Assessment Plan in consultation with you (timetable for the day)</a:t>
            </a:r>
          </a:p>
          <a:p>
            <a:pPr marL="285750" indent="-285750" algn="just" fontAlgn="base">
              <a:lnSpc>
                <a:spcPct val="120000"/>
              </a:lnSpc>
              <a:spcBef>
                <a:spcPts val="0"/>
              </a:spcBef>
            </a:pPr>
            <a:r>
              <a:rPr lang="en-GB" sz="8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GB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n-site assessment (typically 1 day): </a:t>
            </a:r>
          </a:p>
          <a:p>
            <a:pPr lvl="1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assessor will need to speak to members of the advice team (1:1)</a:t>
            </a:r>
          </a:p>
          <a:p>
            <a:pPr lvl="1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well as the person responsible for the advice service</a:t>
            </a:r>
          </a:p>
          <a:p>
            <a:pPr lvl="1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sure staff are available on the agreed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Your assessor will review Central records: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Training Records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Supervisions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File Reviews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Client Feedback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Referrals</a:t>
            </a:r>
          </a:p>
          <a:p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Your assessor will complete a sample of client file audits</a:t>
            </a:r>
          </a:p>
        </p:txBody>
      </p:sp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id="{89EBFF1C-4EC7-48B7-A22F-47966E4A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8900" y="140514"/>
            <a:ext cx="1274064" cy="11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Boardroom with solid fill">
            <a:extLst>
              <a:ext uri="{FF2B5EF4-FFF2-40B4-BE49-F238E27FC236}">
                <a16:creationId xmlns:a16="http://schemas.microsoft.com/office/drawing/2014/main" id="{307FC703-5E69-CEAA-56EF-EC4725835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15400" y="4667250"/>
            <a:ext cx="2358136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5C1C-A422-4A90-AC27-2A6280F1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3" y="329184"/>
            <a:ext cx="9657346" cy="1046019"/>
          </a:xfrm>
        </p:spPr>
        <p:txBody>
          <a:bodyPr anchor="b">
            <a:normAutofit fontScale="90000"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On-Site Assessment (Second Stage)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C147-9C06-48BA-98A6-779F742B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706624"/>
            <a:ext cx="7668767" cy="3822192"/>
          </a:xfrm>
        </p:spPr>
        <p:txBody>
          <a:bodyPr>
            <a:normAutofit fontScale="40000" lnSpcReduction="20000"/>
          </a:bodyPr>
          <a:lstStyle/>
          <a:p>
            <a:pPr fontAlgn="base">
              <a:spcAft>
                <a:spcPts val="800"/>
              </a:spcAft>
            </a:pPr>
            <a:r>
              <a:rPr lang="en-GB" sz="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On-site verbal feedback provided:</a:t>
            </a:r>
          </a:p>
          <a:p>
            <a:pPr marL="742950" lvl="1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Areas of Good Practice</a:t>
            </a:r>
          </a:p>
          <a:p>
            <a:pPr marL="742950" lvl="1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Areas for Development</a:t>
            </a:r>
          </a:p>
          <a:p>
            <a:pPr marL="742950" lvl="1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Corrective Action (28 days)</a:t>
            </a:r>
          </a:p>
          <a:p>
            <a:pPr marL="2857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Corrective Action Report</a:t>
            </a:r>
          </a:p>
          <a:p>
            <a:pPr marL="2857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 Report</a:t>
            </a:r>
          </a:p>
          <a:p>
            <a:pPr marL="2857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Verification Procedures</a:t>
            </a:r>
          </a:p>
          <a:p>
            <a:pPr marL="2857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Celebrate Success  / AQS Logo</a:t>
            </a:r>
          </a:p>
          <a:p>
            <a:pPr marL="285750" indent="-28575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2-year Monitoring Review Cycle</a:t>
            </a:r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11" name="Graphic 10" descr="Diploma outline">
            <a:extLst>
              <a:ext uri="{FF2B5EF4-FFF2-40B4-BE49-F238E27FC236}">
                <a16:creationId xmlns:a16="http://schemas.microsoft.com/office/drawing/2014/main" id="{012DABA6-C60F-F021-DD8D-48F99E18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33915" y="1411779"/>
            <a:ext cx="3429969" cy="3429969"/>
          </a:xfrm>
          <a:prstGeom prst="rect">
            <a:avLst/>
          </a:prstGeom>
        </p:spPr>
      </p:pic>
      <p:pic>
        <p:nvPicPr>
          <p:cNvPr id="14" name="Graphic 13" descr="Diploma roll with solid fill">
            <a:extLst>
              <a:ext uri="{FF2B5EF4-FFF2-40B4-BE49-F238E27FC236}">
                <a16:creationId xmlns:a16="http://schemas.microsoft.com/office/drawing/2014/main" id="{B61FB971-53CD-CC0A-7C3A-4E74CC7E3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73668" y="4079193"/>
            <a:ext cx="2176272" cy="2176272"/>
          </a:xfrm>
          <a:prstGeom prst="rect">
            <a:avLst/>
          </a:prstGeom>
        </p:spPr>
      </p:pic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id="{89EBFF1C-4EC7-48B7-A22F-47966E4A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3699" y="264600"/>
            <a:ext cx="1173079" cy="10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4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does good advice look like?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Your client</a:t>
            </a:r>
          </a:p>
          <a:p>
            <a:r>
              <a:rPr lang="en-GB" dirty="0" smtClean="0"/>
              <a:t>Start with listening to your client, explore their situation</a:t>
            </a:r>
          </a:p>
          <a:p>
            <a:r>
              <a:rPr lang="en-GB" dirty="0"/>
              <a:t>What is the problem your client wants to solve? Does it have a legal remedy?</a:t>
            </a:r>
          </a:p>
          <a:p>
            <a:r>
              <a:rPr lang="en-GB" dirty="0" smtClean="0"/>
              <a:t>Think holistically – are </a:t>
            </a:r>
            <a:r>
              <a:rPr lang="en-GB" dirty="0" smtClean="0"/>
              <a:t>there </a:t>
            </a:r>
            <a:r>
              <a:rPr lang="en-GB" dirty="0" smtClean="0"/>
              <a:t>related issues affecting them, causing their problem</a:t>
            </a:r>
          </a:p>
          <a:p>
            <a:r>
              <a:rPr lang="en-GB" dirty="0" smtClean="0"/>
              <a:t>Listen and explore some more</a:t>
            </a:r>
          </a:p>
          <a:p>
            <a:r>
              <a:rPr lang="en-GB" dirty="0" smtClean="0"/>
              <a:t>What outcome does your client want – can a court give them that, or can it only be achieved through negotiation</a:t>
            </a:r>
          </a:p>
        </p:txBody>
      </p:sp>
    </p:spTree>
    <p:extLst>
      <p:ext uri="{BB962C8B-B14F-4D97-AF65-F5344CB8AC3E}">
        <p14:creationId xmlns:p14="http://schemas.microsoft.com/office/powerpoint/2010/main" val="3801799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5C1C-A422-4A90-AC27-2A6280F1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C147-9C06-48BA-98A6-779F742BE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173"/>
            <a:ext cx="10515600" cy="4543151"/>
          </a:xfrm>
        </p:spPr>
        <p:txBody>
          <a:bodyPr>
            <a:norm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AQS Self-Assessment Internal Review of Compliance template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Optional Support Package:</a:t>
            </a:r>
          </a:p>
          <a:p>
            <a:pPr lvl="1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 Manual </a:t>
            </a:r>
          </a:p>
          <a:p>
            <a:pPr lvl="1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Template Policies and Procedures</a:t>
            </a:r>
          </a:p>
          <a:p>
            <a:pPr lvl="1" algn="just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Webinars Sections A – G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Recognising Excellence Quality Manager (Liz Morris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2" descr="AQS_logo online">
            <a:extLst>
              <a:ext uri="{FF2B5EF4-FFF2-40B4-BE49-F238E27FC236}">
                <a16:creationId xmlns:a16="http://schemas.microsoft.com/office/drawing/2014/main" id="{89EBFF1C-4EC7-48B7-A22F-47966E4AB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4105" y="280750"/>
            <a:ext cx="1172967" cy="108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phic 5" descr="Hammer with solid fill">
            <a:extLst>
              <a:ext uri="{FF2B5EF4-FFF2-40B4-BE49-F238E27FC236}">
                <a16:creationId xmlns:a16="http://schemas.microsoft.com/office/drawing/2014/main" id="{495B1737-7F1C-EE3D-2F35-3F7CE367A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02825" y="2424243"/>
            <a:ext cx="1155700" cy="1155700"/>
          </a:xfrm>
          <a:prstGeom prst="rect">
            <a:avLst/>
          </a:prstGeom>
        </p:spPr>
      </p:pic>
      <p:pic>
        <p:nvPicPr>
          <p:cNvPr id="8" name="Graphic 7" descr="Wrench with solid fill">
            <a:extLst>
              <a:ext uri="{FF2B5EF4-FFF2-40B4-BE49-F238E27FC236}">
                <a16:creationId xmlns:a16="http://schemas.microsoft.com/office/drawing/2014/main" id="{CBA50EBB-94FD-47C8-D5ED-90D2E81F26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33360" y="3322341"/>
            <a:ext cx="1076960" cy="1076960"/>
          </a:xfrm>
          <a:prstGeom prst="rect">
            <a:avLst/>
          </a:prstGeom>
        </p:spPr>
      </p:pic>
      <p:pic>
        <p:nvPicPr>
          <p:cNvPr id="11" name="Graphic 10" descr="Screwdriver with solid fill">
            <a:extLst>
              <a:ext uri="{FF2B5EF4-FFF2-40B4-BE49-F238E27FC236}">
                <a16:creationId xmlns:a16="http://schemas.microsoft.com/office/drawing/2014/main" id="{A4504AE1-9D57-00D1-592E-D666624336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093200" y="4138748"/>
            <a:ext cx="11557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26C0-82E1-4761-9193-73EF7136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9183"/>
            <a:ext cx="8776637" cy="1355237"/>
          </a:xfrm>
        </p:spPr>
        <p:txBody>
          <a:bodyPr anchor="b">
            <a:normAutofit fontScale="90000"/>
          </a:bodyPr>
          <a:lstStyle/>
          <a:p>
            <a:pPr marL="0" indent="0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📢</a:t>
            </a: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‘drop- in’ sessions hosted by ASA and 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FB2DF-BDAD-4CB2-B192-1C7B41B69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92323"/>
            <a:ext cx="10773156" cy="4000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When?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11am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 2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Thursday of each month</a:t>
            </a:r>
          </a:p>
          <a:p>
            <a:pPr marL="0" indent="0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are they for?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advice organisation who is interested in gaining the AQS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it about?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questions – any questions about the AQS.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Who will answer the questions?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 Chimes, ASA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Dawn Draper/ Liz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Morris, RE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How to book?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out for the Eventbrite link and booking in the next ASA newsletter – or email jo.chimes@asauk.org.uk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424" y="329184"/>
            <a:ext cx="1191064" cy="11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26C0-82E1-4761-9193-73EF7136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9184"/>
            <a:ext cx="8380095" cy="1172776"/>
          </a:xfrm>
        </p:spPr>
        <p:txBody>
          <a:bodyPr anchor="b">
            <a:normAutofit fontScale="90000"/>
          </a:bodyPr>
          <a:lstStyle/>
          <a:p>
            <a:pPr marL="0" indent="0"/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 Quality Standard – what else</a:t>
            </a:r>
            <a:endParaRPr lang="en-GB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FB2DF-BDAD-4CB2-B192-1C7B41B69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849432"/>
            <a:ext cx="11213431" cy="479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Advice Quality Standard – more than just a standard?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else do you think we could explore?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Peer support between AQS holders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of AQS holders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events like this one?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forum or series of blog posts to share tips and good practice?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else?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very keen to hear your views and thoughts.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jo.chimes@asauk.org.uk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29184"/>
            <a:ext cx="1191064" cy="11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26C0-82E1-4761-9193-73EF7136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FB2DF-BDAD-4CB2-B192-1C7B41B69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interested in finding out more about the scheme and options available to you, please contact:</a:t>
            </a:r>
          </a:p>
          <a:p>
            <a:pPr marL="0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Liz Morris – Quality Manager Recognising Excellence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Liz.morris@recognisingexcellence.co.uk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 07394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563357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Jo Chimes, Deputy Director, Advice Services Alliance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o.chimes@asauk.org.uk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329184"/>
            <a:ext cx="1191064" cy="1191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44" y="4079193"/>
            <a:ext cx="292772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3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The Advice Quality Standard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3" t="-2047" r="267" b="10302"/>
          <a:stretch/>
        </p:blipFill>
        <p:spPr>
          <a:xfrm>
            <a:off x="5824061" y="1791272"/>
            <a:ext cx="5280470" cy="3781644"/>
          </a:xfrm>
        </p:spPr>
      </p:pic>
      <p:pic>
        <p:nvPicPr>
          <p:cNvPr id="5" name="Picture 4" descr="cid:24600d3e-fd39-4264-8761-6c60f83826c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6" y="1791272"/>
            <a:ext cx="3950208" cy="3882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174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Thank you!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dirty="0" smtClean="0">
                <a:hlinkClick r:id="rId2"/>
              </a:rPr>
              <a:t>jo.chimes@asauk.org.uk</a:t>
            </a:r>
            <a:endParaRPr lang="en-GB" sz="4000" dirty="0" smtClean="0"/>
          </a:p>
          <a:p>
            <a:pPr marL="0" indent="0" algn="ctr">
              <a:buNone/>
            </a:pPr>
            <a:endParaRPr lang="en-GB" sz="4000" dirty="0">
              <a:hlinkClick r:id="rId3"/>
            </a:endParaRPr>
          </a:p>
          <a:p>
            <a:pPr marL="0" indent="0" algn="ctr">
              <a:buNone/>
            </a:pPr>
            <a:r>
              <a:rPr lang="en-GB" sz="4000" dirty="0" smtClean="0">
                <a:hlinkClick r:id="rId3"/>
              </a:rPr>
              <a:t>info@asauk.org.uk</a:t>
            </a:r>
            <a:endParaRPr lang="en-GB" sz="4000" dirty="0" smtClean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>
                <a:hlinkClick r:id="rId4"/>
              </a:rPr>
              <a:t>www.asauk.org.uk</a:t>
            </a:r>
            <a:endParaRPr lang="en-GB" sz="4000" dirty="0" smtClean="0"/>
          </a:p>
          <a:p>
            <a:pPr marL="0" indent="0" algn="ctr">
              <a:buNone/>
            </a:pPr>
            <a:endParaRPr lang="en-GB" sz="4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8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does good advice look like?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Help your client to make their decisions </a:t>
            </a:r>
            <a:r>
              <a:rPr lang="en-GB" dirty="0" smtClean="0"/>
              <a:t>about how to solve their problem</a:t>
            </a:r>
          </a:p>
          <a:p>
            <a:pPr lvl="1"/>
            <a:r>
              <a:rPr lang="en-GB" dirty="0" smtClean="0"/>
              <a:t>For example, whether to take action, whether to settle, for how much, what is a deal breaker for them</a:t>
            </a:r>
          </a:p>
          <a:p>
            <a:pPr lvl="1"/>
            <a:r>
              <a:rPr lang="en-GB" dirty="0" smtClean="0"/>
              <a:t>Do they have the right information to do that – pros and cons</a:t>
            </a:r>
          </a:p>
          <a:p>
            <a:pPr lvl="1"/>
            <a:r>
              <a:rPr lang="en-GB" dirty="0" smtClean="0"/>
              <a:t>What time do they need to make decisions</a:t>
            </a:r>
          </a:p>
          <a:p>
            <a:pPr lvl="1"/>
            <a:r>
              <a:rPr lang="en-GB" dirty="0" smtClean="0"/>
              <a:t>How do you frame the information you give them to make decisions</a:t>
            </a:r>
          </a:p>
          <a:p>
            <a:r>
              <a:rPr lang="en-GB" b="1" dirty="0"/>
              <a:t>Communication</a:t>
            </a:r>
            <a:r>
              <a:rPr lang="en-GB" dirty="0"/>
              <a:t> – is your advice clear for that client?</a:t>
            </a:r>
          </a:p>
          <a:p>
            <a:r>
              <a:rPr lang="en-GB" dirty="0"/>
              <a:t>Does your client want to solve the problem themselves, or hand it over to you?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3735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does good advice look like?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Case recording! Will someone else be able to see at a glance what your advice and strategy is?</a:t>
            </a:r>
          </a:p>
          <a:p>
            <a:r>
              <a:rPr lang="en-GB" dirty="0" smtClean="0"/>
              <a:t>Advice model: explore, identify, analyse, options,  advice, actions and next steps</a:t>
            </a:r>
          </a:p>
          <a:p>
            <a:r>
              <a:rPr lang="en-GB" dirty="0" smtClean="0"/>
              <a:t>Useful resource: Legal Aid improving quality guides, including housing and mental health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www.gov.uk/guidance/legal-aid-agency-audits</a:t>
            </a:r>
            <a:endParaRPr lang="en-GB" dirty="0" smtClean="0"/>
          </a:p>
          <a:p>
            <a:r>
              <a:rPr lang="en-GB" dirty="0" smtClean="0"/>
              <a:t>Good advice is about more than legal accuracy – using the law to solve your clients problem</a:t>
            </a:r>
          </a:p>
          <a:p>
            <a:r>
              <a:rPr lang="en-GB" dirty="0" smtClean="0"/>
              <a:t>Routes to solutions: moral case, business case, contract rights, statutory rights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8740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 smtClean="0"/>
          </a:p>
          <a:p>
            <a:pPr marL="0" indent="0" algn="ctr">
              <a:buNone/>
            </a:pPr>
            <a:r>
              <a:rPr lang="en-GB" sz="5400" b="1" dirty="0" smtClean="0"/>
              <a:t>How </a:t>
            </a:r>
            <a:r>
              <a:rPr lang="en-GB" sz="5400" b="1" dirty="0"/>
              <a:t>can you demonstrate the value of the advice you give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22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</a:t>
            </a:r>
            <a:r>
              <a:rPr lang="en-GB" b="1" dirty="0" smtClean="0"/>
              <a:t>ow </a:t>
            </a:r>
            <a:r>
              <a:rPr lang="en-GB" b="1" dirty="0"/>
              <a:t>can you demonstrate the value of the advice you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Start from the beginning</a:t>
            </a:r>
          </a:p>
          <a:p>
            <a:r>
              <a:rPr lang="en-GB" dirty="0" smtClean="0"/>
              <a:t>What change are you trying to make?</a:t>
            </a:r>
          </a:p>
          <a:p>
            <a:r>
              <a:rPr lang="en-GB" dirty="0" smtClean="0"/>
              <a:t>What are your objectives</a:t>
            </a:r>
          </a:p>
          <a:p>
            <a:r>
              <a:rPr lang="en-GB" dirty="0" smtClean="0"/>
              <a:t>How will your work achieve that change, those objectives</a:t>
            </a:r>
          </a:p>
          <a:p>
            <a:r>
              <a:rPr lang="en-GB" dirty="0" smtClean="0"/>
              <a:t>How will you measure that?</a:t>
            </a:r>
          </a:p>
          <a:p>
            <a:r>
              <a:rPr lang="en-GB" dirty="0" smtClean="0"/>
              <a:t>Are the objectives ones that you can directly influence and get information on from your clients?</a:t>
            </a:r>
          </a:p>
          <a:p>
            <a:r>
              <a:rPr lang="en-GB" dirty="0" smtClean="0"/>
              <a:t>Are they ‘indirect’ objectives – the information lies elsewhere – use external data as well as your own?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50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</a:t>
            </a:r>
            <a:r>
              <a:rPr lang="en-GB" b="1" dirty="0" smtClean="0"/>
              <a:t>ow </a:t>
            </a:r>
            <a:r>
              <a:rPr lang="en-GB" b="1" dirty="0"/>
              <a:t>can you demonstrate the value of the advice you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Collecting data and evidence</a:t>
            </a:r>
          </a:p>
          <a:p>
            <a:r>
              <a:rPr lang="en-GB" dirty="0" smtClean="0"/>
              <a:t>What do you want to show? What kind of value?</a:t>
            </a:r>
          </a:p>
          <a:p>
            <a:pPr lvl="1"/>
            <a:r>
              <a:rPr lang="en-GB" dirty="0" smtClean="0"/>
              <a:t>Outcomes (financial and soft)</a:t>
            </a:r>
          </a:p>
          <a:p>
            <a:pPr lvl="1"/>
            <a:r>
              <a:rPr lang="en-GB" dirty="0" smtClean="0"/>
              <a:t>the difference you make to your clients</a:t>
            </a:r>
          </a:p>
          <a:p>
            <a:pPr lvl="1"/>
            <a:r>
              <a:rPr lang="en-GB" dirty="0" smtClean="0"/>
              <a:t>the value of your advice – savings to the public purse</a:t>
            </a:r>
          </a:p>
          <a:p>
            <a:r>
              <a:rPr lang="en-GB" dirty="0" smtClean="0"/>
              <a:t>What information do you want to collect</a:t>
            </a:r>
          </a:p>
          <a:p>
            <a:pPr lvl="1"/>
            <a:r>
              <a:rPr lang="en-GB" dirty="0" smtClean="0"/>
              <a:t>When</a:t>
            </a:r>
          </a:p>
          <a:p>
            <a:pPr lvl="1"/>
            <a:r>
              <a:rPr lang="en-GB" dirty="0" smtClean="0"/>
              <a:t>How</a:t>
            </a:r>
          </a:p>
          <a:p>
            <a:pPr lvl="1"/>
            <a:r>
              <a:rPr lang="en-GB" dirty="0" smtClean="0"/>
              <a:t>Categories – issues, the kind of work you did, outcomes, client experience</a:t>
            </a:r>
          </a:p>
          <a:p>
            <a:r>
              <a:rPr lang="en-GB" dirty="0" smtClean="0"/>
              <a:t>Using proxy measures – if you cannot collect X information, what other piece of Y information will help you to show that X happened?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34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452" y="232603"/>
            <a:ext cx="11251096" cy="1325563"/>
          </a:xfrm>
        </p:spPr>
        <p:txBody>
          <a:bodyPr/>
          <a:lstStyle/>
          <a:p>
            <a:r>
              <a:rPr lang="en-GB" b="1" dirty="0"/>
              <a:t>H</a:t>
            </a:r>
            <a:r>
              <a:rPr lang="en-GB" b="1" dirty="0" smtClean="0"/>
              <a:t>ow </a:t>
            </a:r>
            <a:r>
              <a:rPr lang="en-GB" b="1" dirty="0"/>
              <a:t>can you demonstrate the value of the advice you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ASA guide on how to measure outcomes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://asauk.org.uk/archive/working-together-for-advice/how-to-measure-client-outcomes</a:t>
            </a:r>
            <a:r>
              <a:rPr lang="en-GB" dirty="0" smtClean="0">
                <a:hlinkClick r:id="rId2"/>
              </a:rPr>
              <a:t>/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b="1" dirty="0" smtClean="0"/>
              <a:t>Practical nuts and bolts</a:t>
            </a:r>
          </a:p>
          <a:p>
            <a:r>
              <a:rPr lang="en-GB" dirty="0" smtClean="0"/>
              <a:t>Think about the process end to end</a:t>
            </a:r>
          </a:p>
          <a:p>
            <a:r>
              <a:rPr lang="en-GB" dirty="0" smtClean="0"/>
              <a:t>Client consent to be contacted for feedback</a:t>
            </a:r>
          </a:p>
          <a:p>
            <a:r>
              <a:rPr lang="en-GB" dirty="0" smtClean="0"/>
              <a:t>Set up a schedule of when to contact clients</a:t>
            </a:r>
          </a:p>
          <a:p>
            <a:r>
              <a:rPr lang="en-GB" dirty="0" smtClean="0"/>
              <a:t>Time resource – its intensive</a:t>
            </a:r>
          </a:p>
          <a:p>
            <a:r>
              <a:rPr lang="en-GB" dirty="0" smtClean="0"/>
              <a:t>Record your info in a consistent way – if different and overlapping categories, can you ‘map’ them across with each other (do you have an excel expert to help with that?)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7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B47DF6A2E80458617139DCB31904B" ma:contentTypeVersion="10" ma:contentTypeDescription="Create a new document." ma:contentTypeScope="" ma:versionID="721cf7e12242acd314578671aec3e1ee">
  <xsd:schema xmlns:xsd="http://www.w3.org/2001/XMLSchema" xmlns:xs="http://www.w3.org/2001/XMLSchema" xmlns:p="http://schemas.microsoft.com/office/2006/metadata/properties" xmlns:ns2="bb2e6d0c-ee69-42dd-bf20-022007a6fcf5" xmlns:ns3="07e60bad-5275-4c71-8da1-d50b6585844a" targetNamespace="http://schemas.microsoft.com/office/2006/metadata/properties" ma:root="true" ma:fieldsID="097aac35653bde2e03f4f562e325bf43" ns2:_="" ns3:_="">
    <xsd:import namespace="bb2e6d0c-ee69-42dd-bf20-022007a6fcf5"/>
    <xsd:import namespace="07e60bad-5275-4c71-8da1-d50b65858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e6d0c-ee69-42dd-bf20-022007a6fc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60bad-5275-4c71-8da1-d50b65858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B1F442-04AA-48A2-889D-727C9019A6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AD7FF8-422C-4226-8C8D-D6A40F25062B}">
  <ds:schemaRefs>
    <ds:schemaRef ds:uri="http://purl.org/dc/elements/1.1/"/>
    <ds:schemaRef ds:uri="http://schemas.microsoft.com/office/2006/metadata/properties"/>
    <ds:schemaRef ds:uri="1e7b295b-3fb2-41c6-9ec1-463d9816b78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2bea13-fc4b-413f-9260-6a2d8fdf8a3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C0718E-E76F-46CC-853D-09BA61578FB8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2036</Words>
  <Application>Microsoft Office PowerPoint</Application>
  <PresentationFormat>Widescreen</PresentationFormat>
  <Paragraphs>250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What does good advice look like?</vt:lpstr>
      <vt:lpstr>PowerPoint Presentation</vt:lpstr>
      <vt:lpstr>What does good advice look like?</vt:lpstr>
      <vt:lpstr>What does good advice look like?</vt:lpstr>
      <vt:lpstr>What does good advice look like?</vt:lpstr>
      <vt:lpstr>PowerPoint Presentation</vt:lpstr>
      <vt:lpstr>How can you demonstrate the value of the advice you give</vt:lpstr>
      <vt:lpstr>How can you demonstrate the value of the advice you give</vt:lpstr>
      <vt:lpstr>How can you demonstrate the value of the advice you give</vt:lpstr>
      <vt:lpstr>How can you demonstrate the value of the advice you give</vt:lpstr>
      <vt:lpstr>PowerPoint Presentation</vt:lpstr>
      <vt:lpstr>What does strategic advice-giving look like</vt:lpstr>
      <vt:lpstr>What does strategic advice-giving look like</vt:lpstr>
      <vt:lpstr>What does strategic advice-giving look like</vt:lpstr>
      <vt:lpstr>What does strategic advice-giving look like</vt:lpstr>
      <vt:lpstr>PowerPoint Presentation</vt:lpstr>
      <vt:lpstr>How to identify and handle conflicts of interest</vt:lpstr>
      <vt:lpstr>How to identify and handle conflicts of interest</vt:lpstr>
      <vt:lpstr>PowerPoint Presentation</vt:lpstr>
      <vt:lpstr>PowerPoint Presentation</vt:lpstr>
      <vt:lpstr>How to prevent ‘adviser burnout’</vt:lpstr>
      <vt:lpstr>How to prevent ‘adviser burnout’</vt:lpstr>
      <vt:lpstr>How to prevent ‘adviser burnout’</vt:lpstr>
      <vt:lpstr>What is the AQS? </vt:lpstr>
      <vt:lpstr>Benefits of AQS</vt:lpstr>
      <vt:lpstr>AQS Quality Framework </vt:lpstr>
      <vt:lpstr>Desktop Audit (First Stage)</vt:lpstr>
      <vt:lpstr>On-Site Assessment (Second Stage)</vt:lpstr>
      <vt:lpstr>On-Site Assessment (Second Stage)</vt:lpstr>
      <vt:lpstr>Toolkit</vt:lpstr>
      <vt:lpstr>    📢   Online ‘drop- in’ sessions hosted by ASA and RE</vt:lpstr>
      <vt:lpstr>   Advice Quality Standard – what else</vt:lpstr>
      <vt:lpstr>Further Information</vt:lpstr>
      <vt:lpstr>The Advice Quality Standard</vt:lpstr>
      <vt:lpstr>Thank you!</vt:lpstr>
    </vt:vector>
  </TitlesOfParts>
  <Company>Advice Services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Advice Sector in 2022</dc:title>
  <dc:creator>Jo Chimes</dc:creator>
  <cp:lastModifiedBy>Jo Chimes</cp:lastModifiedBy>
  <cp:revision>36</cp:revision>
  <dcterms:created xsi:type="dcterms:W3CDTF">2022-03-29T13:55:02Z</dcterms:created>
  <dcterms:modified xsi:type="dcterms:W3CDTF">2024-08-09T13:48:35Z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0x0101008A5634284ED8414E996ECEB84F837C32</vt:lpwstr>
  </property>
  <property fmtid="{D5CDD505-2E9C-101B-9397-08002B2CF9AE}" pid="3" name="MediaServiceImageTags">
    <vt:lpwstr/>
  </property>
</Properties>
</file>