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8" r:id="rId9"/>
    <p:sldId id="265" r:id="rId10"/>
    <p:sldId id="263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F48C5E-AC11-4C6F-93D7-E187F4BAE5E3}" v="7" dt="2024-08-14T06:56:47.0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2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Lindsay" userId="fa970dba-ed0a-4717-9fed-7e03334ff66c" providerId="ADAL" clId="{74F48C5E-AC11-4C6F-93D7-E187F4BAE5E3}"/>
    <pc:docChg chg="custSel modSld">
      <pc:chgData name="James Lindsay" userId="fa970dba-ed0a-4717-9fed-7e03334ff66c" providerId="ADAL" clId="{74F48C5E-AC11-4C6F-93D7-E187F4BAE5E3}" dt="2024-08-14T06:57:53.101" v="354" actId="20577"/>
      <pc:docMkLst>
        <pc:docMk/>
      </pc:docMkLst>
      <pc:sldChg chg="modSp mod modAnim">
        <pc:chgData name="James Lindsay" userId="fa970dba-ed0a-4717-9fed-7e03334ff66c" providerId="ADAL" clId="{74F48C5E-AC11-4C6F-93D7-E187F4BAE5E3}" dt="2024-08-14T06:56:47.073" v="195"/>
        <pc:sldMkLst>
          <pc:docMk/>
          <pc:sldMk cId="102135274" sldId="259"/>
        </pc:sldMkLst>
        <pc:picChg chg="mod">
          <ac:chgData name="James Lindsay" userId="fa970dba-ed0a-4717-9fed-7e03334ff66c" providerId="ADAL" clId="{74F48C5E-AC11-4C6F-93D7-E187F4BAE5E3}" dt="2024-08-14T06:56:37.911" v="194" actId="1076"/>
          <ac:picMkLst>
            <pc:docMk/>
            <pc:sldMk cId="102135274" sldId="259"/>
            <ac:picMk id="5" creationId="{5FB144EE-C80B-6096-7AFC-F0244B495D10}"/>
          </ac:picMkLst>
        </pc:picChg>
        <pc:picChg chg="mod">
          <ac:chgData name="James Lindsay" userId="fa970dba-ed0a-4717-9fed-7e03334ff66c" providerId="ADAL" clId="{74F48C5E-AC11-4C6F-93D7-E187F4BAE5E3}" dt="2024-08-14T06:56:00.595" v="190" actId="1076"/>
          <ac:picMkLst>
            <pc:docMk/>
            <pc:sldMk cId="102135274" sldId="259"/>
            <ac:picMk id="7" creationId="{18D53CEB-CE49-8772-2569-E868AC8152A3}"/>
          </ac:picMkLst>
        </pc:picChg>
      </pc:sldChg>
      <pc:sldChg chg="modSp mod">
        <pc:chgData name="James Lindsay" userId="fa970dba-ed0a-4717-9fed-7e03334ff66c" providerId="ADAL" clId="{74F48C5E-AC11-4C6F-93D7-E187F4BAE5E3}" dt="2024-08-14T06:57:53.101" v="354" actId="20577"/>
        <pc:sldMkLst>
          <pc:docMk/>
          <pc:sldMk cId="4072902809" sldId="266"/>
        </pc:sldMkLst>
        <pc:spChg chg="mod">
          <ac:chgData name="James Lindsay" userId="fa970dba-ed0a-4717-9fed-7e03334ff66c" providerId="ADAL" clId="{74F48C5E-AC11-4C6F-93D7-E187F4BAE5E3}" dt="2024-08-14T06:57:53.101" v="354" actId="20577"/>
          <ac:spMkLst>
            <pc:docMk/>
            <pc:sldMk cId="4072902809" sldId="266"/>
            <ac:spMk id="3" creationId="{E00C7C14-B1E3-A64E-5B4C-217D88D39B5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E7A0A-FA15-169D-5A92-99FB0EDACB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582675-3E9F-BB85-D556-6DE704B718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8525F-DC93-A7E2-85B8-0657C0292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8A3E-F000-4636-B5EF-B0B4FA33BB2D}" type="datetimeFigureOut">
              <a:rPr lang="en-GB" smtClean="0"/>
              <a:t>14/08/2024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03663-CD8E-7F3F-C68B-76800E0F1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8AD7E-F326-81D7-A9AD-BCABE9E3D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D434-3390-4825-AAB7-DFE4F9159700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 descr="A logo with a light bulb in a speech bubble&#10;&#10;Description automatically generated">
            <a:extLst>
              <a:ext uri="{FF2B5EF4-FFF2-40B4-BE49-F238E27FC236}">
                <a16:creationId xmlns:a16="http://schemas.microsoft.com/office/drawing/2014/main" id="{45ED5A28-86B1-8881-0366-1DC0F64D35B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-284"/>
          <a:stretch/>
        </p:blipFill>
        <p:spPr>
          <a:xfrm>
            <a:off x="8083389" y="4224161"/>
            <a:ext cx="2554531" cy="1880644"/>
          </a:xfrm>
          <a:prstGeom prst="rect">
            <a:avLst/>
          </a:prstGeom>
        </p:spPr>
      </p:pic>
      <p:pic>
        <p:nvPicPr>
          <p:cNvPr id="8" name="Picture 2" descr="University of Birmingham Guild of ...">
            <a:extLst>
              <a:ext uri="{FF2B5EF4-FFF2-40B4-BE49-F238E27FC236}">
                <a16:creationId xmlns:a16="http://schemas.microsoft.com/office/drawing/2014/main" id="{67E472DA-5AA6-BA02-8D44-E642D515A9A0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00" b="32000"/>
          <a:stretch/>
        </p:blipFill>
        <p:spPr bwMode="auto">
          <a:xfrm>
            <a:off x="1524000" y="4695134"/>
            <a:ext cx="3270413" cy="1111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5868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9DEB6-4D9D-5560-2E91-0166A307A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FF087C-A842-D0BC-04FE-EEA513B111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FB3BB4-FC97-ABFF-9C84-977F89FC60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68E478-513E-ED14-057B-899D36D95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8A3E-F000-4636-B5EF-B0B4FA33BB2D}" type="datetimeFigureOut">
              <a:rPr lang="en-GB" smtClean="0"/>
              <a:t>14/08/2024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0E929C-3CC0-7369-C2CA-1FD4E378A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AAD99A-6D9B-4A0D-C365-978D6F75B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D434-3390-4825-AAB7-DFE4F91597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473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7E8DC-3B5D-E12C-D60D-BAB32A0D8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340E6E-93F0-CD16-9590-AE762837E4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9B084-FAAD-7003-4A8D-68CC309FE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8A3E-F000-4636-B5EF-B0B4FA33BB2D}" type="datetimeFigureOut">
              <a:rPr lang="en-GB" smtClean="0"/>
              <a:t>14/08/2024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A712B-336E-75AA-ED64-4EDB4FCF0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D3D21-E8AD-27A6-E35D-74A7A4B27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D434-3390-4825-AAB7-DFE4F91597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195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32C610-F218-818E-DFEE-D41E854E49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072CB0-21AD-0D80-C955-6A68DCDC7C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491E2-AA68-A9A1-C7E0-A636E2D62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8A3E-F000-4636-B5EF-B0B4FA33BB2D}" type="datetimeFigureOut">
              <a:rPr lang="en-GB" smtClean="0"/>
              <a:t>14/08/2024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732B9-2B5E-FC63-D4DE-8C1326927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68C4C0-65F0-C431-D75E-9C4AF764C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D434-3390-4825-AAB7-DFE4F91597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2052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C14E1-3BA9-B474-8563-0464D0B1F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A613F-E186-44F6-B464-2459ABC29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C9D96-C6E7-A65C-CD06-20CC696B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8A3E-F000-4636-B5EF-B0B4FA33BB2D}" type="datetimeFigureOut">
              <a:rPr lang="en-GB" smtClean="0"/>
              <a:t>14/08/2024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9D6EA-EF33-0FD0-FAF5-197CDCF75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493DBF-01DD-BEAD-2CD4-60B9ADD57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D434-3390-4825-AAB7-DFE4F9159700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10" name="Picture 9" descr="A logo with a light bulb in a speech bubble&#10;&#10;Description automatically generated">
            <a:extLst>
              <a:ext uri="{FF2B5EF4-FFF2-40B4-BE49-F238E27FC236}">
                <a16:creationId xmlns:a16="http://schemas.microsoft.com/office/drawing/2014/main" id="{8135E709-761C-3923-8279-BD6FF4B8308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36"/>
          <a:stretch/>
        </p:blipFill>
        <p:spPr>
          <a:xfrm>
            <a:off x="9256469" y="4918280"/>
            <a:ext cx="2554531" cy="1574595"/>
          </a:xfrm>
          <a:prstGeom prst="rect">
            <a:avLst/>
          </a:prstGeom>
        </p:spPr>
      </p:pic>
      <p:pic>
        <p:nvPicPr>
          <p:cNvPr id="1026" name="Picture 2" descr="University of Birmingham Guild of ...">
            <a:extLst>
              <a:ext uri="{FF2B5EF4-FFF2-40B4-BE49-F238E27FC236}">
                <a16:creationId xmlns:a16="http://schemas.microsoft.com/office/drawing/2014/main" id="{E0BCD35F-971A-8460-A086-3BE6BDA508AB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00" b="32000"/>
          <a:stretch/>
        </p:blipFill>
        <p:spPr bwMode="auto">
          <a:xfrm>
            <a:off x="513707" y="5624334"/>
            <a:ext cx="2554531" cy="868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3925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E7A0A-FA15-169D-5A92-99FB0EDACB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582675-3E9F-BB85-D556-6DE704B718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8525F-DC93-A7E2-85B8-0657C0292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8A3E-F000-4636-B5EF-B0B4FA33BB2D}" type="datetimeFigureOut">
              <a:rPr lang="en-GB" smtClean="0"/>
              <a:t>14/08/2024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03663-CD8E-7F3F-C68B-76800E0F1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8AD7E-F326-81D7-A9AD-BCABE9E3D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D434-3390-4825-AAB7-DFE4F91597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8472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727A1-FE1D-54F1-10EA-BB63A4283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BC7B8-067F-5C36-74C3-01B5F1AAB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973E3-49B7-2259-E436-F013B5EA2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8A3E-F000-4636-B5EF-B0B4FA33BB2D}" type="datetimeFigureOut">
              <a:rPr lang="en-GB" smtClean="0"/>
              <a:t>14/08/2024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03DC2-71FF-901A-CB80-B47756F00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A2C0E9-E0BF-3135-3122-919CAB454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D434-3390-4825-AAB7-DFE4F91597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2872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7C79D-3438-6781-DCB8-0C8F77E22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A88DC-6D64-C501-59CA-87EDA0A73F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9D2482-8907-5DBC-4610-84649E1BC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5CE422-2BD6-B999-8744-1A9013B89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8A3E-F000-4636-B5EF-B0B4FA33BB2D}" type="datetimeFigureOut">
              <a:rPr lang="en-GB" smtClean="0"/>
              <a:t>14/08/2024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AF0477-A0AF-0B9D-264F-0956E32DE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4920CC-0161-A8A6-015E-86C27F338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D434-3390-4825-AAB7-DFE4F91597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2992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EDA47-62AB-2320-381C-CD5B56347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C3E829-B8B2-E69C-1536-46C469D09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3FD9C1-C7FD-6816-1CC7-142490A56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CABA0A-7BB7-56EA-8504-A33AD6F28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AE4F78-DD4C-CA78-B55D-9C4E43D800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0E3041-699E-09E5-2F21-24B9D66D6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8A3E-F000-4636-B5EF-B0B4FA33BB2D}" type="datetimeFigureOut">
              <a:rPr lang="en-GB" smtClean="0"/>
              <a:t>14/08/2024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FD1666-7D2A-7341-F816-FCA91135D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2D729D-F26B-8E0C-CCEF-96A7E384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D434-3390-4825-AAB7-DFE4F91597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7790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5E1FB-32CF-A43C-085C-9F941C873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C26544-47DA-79EB-41FB-DEED7553B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8A3E-F000-4636-B5EF-B0B4FA33BB2D}" type="datetimeFigureOut">
              <a:rPr lang="en-GB" smtClean="0"/>
              <a:t>14/08/2024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1CE2D8-0846-5FFD-8974-70C1F5E33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99A1DD-55F8-D041-57C3-2AEA7281E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D434-3390-4825-AAB7-DFE4F91597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2902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70EEB6-0F55-8E98-7241-728F7D3E1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8A3E-F000-4636-B5EF-B0B4FA33BB2D}" type="datetimeFigureOut">
              <a:rPr lang="en-GB" smtClean="0"/>
              <a:t>14/08/2024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52DB22-0C4D-A20A-752C-7440F41D5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53487D-7426-5AA3-B059-50F0BA56B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D434-3390-4825-AAB7-DFE4F91597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6669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3437A-8678-7E54-D1D1-F1A3C2180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7CAA3-C695-DCF3-19D6-EBE2CB825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E301F6-83CC-C750-9846-33C2714DF7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79E112-8B4B-F3A5-EB65-252AE16D7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8A3E-F000-4636-B5EF-B0B4FA33BB2D}" type="datetimeFigureOut">
              <a:rPr lang="en-GB" smtClean="0"/>
              <a:t>14/08/2024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942444-AAFC-48E7-AC42-9CA5C5E2C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1207D5-B9F5-FB9F-B21F-15969F86A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D434-3390-4825-AAB7-DFE4F91597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5692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5A0366-564F-353F-6423-92B9D81A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E1396F-05BE-F742-1144-7E24BB90CE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E5D41-6F20-A1AC-CB1F-B5A0D4EE1E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E618A3E-F000-4636-B5EF-B0B4FA33BB2D}" type="datetimeFigureOut">
              <a:rPr lang="en-GB" smtClean="0"/>
              <a:t>14/08/2024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2157E-9B1F-FC57-F9BC-F15A12282F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90672-07EF-2052-5224-D39C0165B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386D434-3390-4825-AAB7-DFE4F91597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8616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AE653-D53E-8545-B43F-DB7339F45F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Sabbatical Officer Support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0AD7EE-982D-05A9-FA45-97FAABCBE1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Internal and External Support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5956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E7FBF-1F26-A82A-E9F4-CC9B4896E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Milestones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563CA-980C-56DC-DC53-B714E0E7D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Onboarding and Induction</a:t>
            </a:r>
          </a:p>
          <a:p>
            <a:r>
              <a:rPr lang="en-US" dirty="0"/>
              <a:t>Term 1 </a:t>
            </a:r>
          </a:p>
          <a:p>
            <a:r>
              <a:rPr lang="en-US" dirty="0"/>
              <a:t>Nasty November </a:t>
            </a:r>
          </a:p>
          <a:p>
            <a:r>
              <a:rPr lang="en-US" dirty="0"/>
              <a:t>360 Appraisals – February </a:t>
            </a:r>
          </a:p>
          <a:p>
            <a:r>
              <a:rPr lang="en-US" dirty="0"/>
              <a:t>Post election – Next Steps for officers</a:t>
            </a:r>
          </a:p>
          <a:p>
            <a:r>
              <a:rPr lang="en-US" dirty="0"/>
              <a:t>Wrap up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0330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9A6E6-53CF-E5E5-AB9F-AE32C8820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Outcomes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C7C14-B1E3-A64E-5B4C-217D88D39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Happy and healthy Officer!</a:t>
            </a:r>
          </a:p>
          <a:p>
            <a:r>
              <a:rPr lang="en-GB" dirty="0"/>
              <a:t>Empowered and upskilled Officers.</a:t>
            </a:r>
          </a:p>
          <a:p>
            <a:r>
              <a:rPr lang="en-GB" dirty="0"/>
              <a:t>Better and more productive relationships all round.</a:t>
            </a:r>
          </a:p>
          <a:p>
            <a:r>
              <a:rPr lang="en-GB" dirty="0"/>
              <a:t>Better prepared Officers for </a:t>
            </a:r>
            <a:r>
              <a:rPr lang="en-GB"/>
              <a:t>challenging situations.</a:t>
            </a:r>
            <a:endParaRPr lang="en-GB" dirty="0"/>
          </a:p>
          <a:p>
            <a:r>
              <a:rPr lang="en-GB" dirty="0"/>
              <a:t>Less internal conflict.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2902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0074693-62A9-847D-C884-4E81C835AD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A78F86F-678C-681A-45A5-D5F3DB8CC6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376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316FF-3071-7181-0BCE-781042809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are we ? </a:t>
            </a:r>
            <a:endParaRPr lang="en-GB" dirty="0"/>
          </a:p>
        </p:txBody>
      </p:sp>
      <p:pic>
        <p:nvPicPr>
          <p:cNvPr id="7" name="Content Placeholder 6" descr="A person in a white shirt&#10;&#10;Description automatically generated">
            <a:extLst>
              <a:ext uri="{FF2B5EF4-FFF2-40B4-BE49-F238E27FC236}">
                <a16:creationId xmlns:a16="http://schemas.microsoft.com/office/drawing/2014/main" id="{E5260515-1200-1046-32CC-846A6626210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2923" y="1520825"/>
            <a:ext cx="4434348" cy="4434348"/>
          </a:xfrm>
        </p:spPr>
      </p:pic>
      <p:pic>
        <p:nvPicPr>
          <p:cNvPr id="9" name="Content Placeholder 8" descr="A person standing in front of a fountain&#10;&#10;Description automatically generated">
            <a:extLst>
              <a:ext uri="{FF2B5EF4-FFF2-40B4-BE49-F238E27FC236}">
                <a16:creationId xmlns:a16="http://schemas.microsoft.com/office/drawing/2014/main" id="{384FA905-3A5C-2FB1-2427-FD342C244C0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857" y="1562329"/>
            <a:ext cx="4434347" cy="4434347"/>
          </a:xfrm>
        </p:spPr>
      </p:pic>
    </p:spTree>
    <p:extLst>
      <p:ext uri="{BB962C8B-B14F-4D97-AF65-F5344CB8AC3E}">
        <p14:creationId xmlns:p14="http://schemas.microsoft.com/office/powerpoint/2010/main" val="4250854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375338C-CF5A-33E2-584C-C1D79AC365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Activity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E6D6462-3EF4-7E5A-C2AA-70339EC259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Speak to person next to you and discuss how officer support is structured within your SU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1702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1A5FD-ADAD-062D-E28F-0E128D93B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– Birmingham Guild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C5269-29DA-7531-908F-A3B4C1B6A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Seven Full-Time Officers</a:t>
            </a:r>
          </a:p>
          <a:p>
            <a:pPr lvl="1"/>
            <a:r>
              <a:rPr lang="en-GB" dirty="0"/>
              <a:t>President, Education, Community &amp; Welfare, Activities &amp; Employability, International, Postgraduate, Sports </a:t>
            </a:r>
          </a:p>
          <a:p>
            <a:r>
              <a:rPr lang="en-GB" dirty="0"/>
              <a:t>Support needs from Officers have changed over the past 5 years</a:t>
            </a:r>
          </a:p>
          <a:p>
            <a:pPr lvl="1"/>
            <a:r>
              <a:rPr lang="en-GB" dirty="0"/>
              <a:t>During and Post-Pandemic</a:t>
            </a:r>
          </a:p>
          <a:p>
            <a:pPr lvl="1"/>
            <a:r>
              <a:rPr lang="en-GB" dirty="0"/>
              <a:t>Background/demographic contexts</a:t>
            </a:r>
          </a:p>
          <a:p>
            <a:r>
              <a:rPr lang="en-GB" dirty="0"/>
              <a:t>Expectation from all is for a fast start, high level discussions and impactful actions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4915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16DF4-E9E3-B0A7-D93D-1B3E5C6AD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7CE6E-4A58-6A09-5AA2-5E4213696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B144EE-C80B-6096-7AFC-F0244B495D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3037" y="1881536"/>
            <a:ext cx="5458587" cy="338184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8D53CEB-CE49-8772-2569-E868AC8152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044" y="555973"/>
            <a:ext cx="10288436" cy="448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3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F2938-FE84-A1F9-3EB1-1E09EDCC6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has this been introduced ?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35143-6175-1345-2B04-46050A75E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32694"/>
          </a:xfrm>
        </p:spPr>
        <p:txBody>
          <a:bodyPr>
            <a:normAutofit fontScale="92500"/>
          </a:bodyPr>
          <a:lstStyle/>
          <a:p>
            <a:r>
              <a:rPr lang="en-US" dirty="0"/>
              <a:t>Clarity on the support and availability is important</a:t>
            </a:r>
          </a:p>
          <a:p>
            <a:pPr lvl="1"/>
            <a:r>
              <a:rPr lang="en-US" dirty="0"/>
              <a:t>Often explained at induction, but needs reiterating at various times.</a:t>
            </a:r>
          </a:p>
          <a:p>
            <a:pPr lvl="1"/>
            <a:r>
              <a:rPr lang="en-US" dirty="0"/>
              <a:t>Challenges often lead to requests for support.</a:t>
            </a:r>
          </a:p>
          <a:p>
            <a:r>
              <a:rPr lang="en-US" dirty="0"/>
              <a:t>Framework allowed us to understand the blend of support needed, where there were gaps and anticipate challenges more clearly</a:t>
            </a:r>
          </a:p>
          <a:p>
            <a:r>
              <a:rPr lang="en-US" dirty="0"/>
              <a:t>Blend of internal and external has proved to be more effective.</a:t>
            </a:r>
          </a:p>
          <a:p>
            <a:pPr lvl="1"/>
            <a:r>
              <a:rPr lang="en-US" dirty="0"/>
              <a:t>Less internal conflict, Officers are prepared for situations and relationship development in general. </a:t>
            </a:r>
          </a:p>
          <a:p>
            <a:pPr lvl="1"/>
            <a:r>
              <a:rPr lang="en-US" dirty="0"/>
              <a:t>External route for processing challenges, coaching and guidance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485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20C8E-793B-D59B-289A-34EF05C60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external support offer ?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66F8C-DCB5-857C-B8DB-3C8B5D5FF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Blended offer between both external and internal</a:t>
            </a:r>
          </a:p>
          <a:p>
            <a:r>
              <a:rPr lang="en-US" dirty="0"/>
              <a:t>Added capacity</a:t>
            </a:r>
          </a:p>
          <a:p>
            <a:r>
              <a:rPr lang="en-US" dirty="0"/>
              <a:t>Unbiased approach and a fresh perspective</a:t>
            </a:r>
          </a:p>
          <a:p>
            <a:r>
              <a:rPr lang="en-US" dirty="0"/>
              <a:t>Partnership approach allows for different conversations to take place. </a:t>
            </a:r>
          </a:p>
          <a:p>
            <a:r>
              <a:rPr lang="en-US" dirty="0"/>
              <a:t>Value of an external 360 </a:t>
            </a: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36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F0C53-9093-27B7-E488-64A47296A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external support isn’t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DD02D-ED79-0176-B9DC-E4515C2FA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a substitute for internal support</a:t>
            </a:r>
          </a:p>
          <a:p>
            <a:r>
              <a:rPr lang="en-US" dirty="0"/>
              <a:t>Not just a generic offer – each approach is bespoke for that union</a:t>
            </a:r>
          </a:p>
          <a:p>
            <a:r>
              <a:rPr lang="en-US" dirty="0"/>
              <a:t>Something that exists in isolation from the rest of the organisation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6047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E9F063A-D9A4-5394-E3A2-975A63D238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Activity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DD38E5C-526E-7844-847F-C1D746E6AD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 groups of 3-4, think about areas of officer support where you think external support would add value in your SU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9724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EB47DF6A2E80458617139DCB31904B" ma:contentTypeVersion="10" ma:contentTypeDescription="Create a new document." ma:contentTypeScope="" ma:versionID="721cf7e12242acd314578671aec3e1ee">
  <xsd:schema xmlns:xsd="http://www.w3.org/2001/XMLSchema" xmlns:xs="http://www.w3.org/2001/XMLSchema" xmlns:p="http://schemas.microsoft.com/office/2006/metadata/properties" xmlns:ns2="bb2e6d0c-ee69-42dd-bf20-022007a6fcf5" xmlns:ns3="07e60bad-5275-4c71-8da1-d50b6585844a" targetNamespace="http://schemas.microsoft.com/office/2006/metadata/properties" ma:root="true" ma:fieldsID="097aac35653bde2e03f4f562e325bf43" ns2:_="" ns3:_="">
    <xsd:import namespace="bb2e6d0c-ee69-42dd-bf20-022007a6fcf5"/>
    <xsd:import namespace="07e60bad-5275-4c71-8da1-d50b65858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2e6d0c-ee69-42dd-bf20-022007a6fc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e60bad-5275-4c71-8da1-d50b658584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3BFE9E-EC55-41ED-A3A7-D6C76508C137}"/>
</file>

<file path=customXml/itemProps2.xml><?xml version="1.0" encoding="utf-8"?>
<ds:datastoreItem xmlns:ds="http://schemas.openxmlformats.org/officeDocument/2006/customXml" ds:itemID="{A786B52F-99FA-4A6A-B266-2D2F4E02CAEB}"/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323</Words>
  <Application>Microsoft Office PowerPoint</Application>
  <PresentationFormat>Widescreen</PresentationFormat>
  <Paragraphs>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Aptos</vt:lpstr>
      <vt:lpstr>Aptos Display</vt:lpstr>
      <vt:lpstr>Arial</vt:lpstr>
      <vt:lpstr>Office Theme</vt:lpstr>
      <vt:lpstr>Sabbatical Officer Support</vt:lpstr>
      <vt:lpstr>Who are we ? </vt:lpstr>
      <vt:lpstr>Activity</vt:lpstr>
      <vt:lpstr>Background – Birmingham Guild</vt:lpstr>
      <vt:lpstr>Framework </vt:lpstr>
      <vt:lpstr>Why has this been introduced ? </vt:lpstr>
      <vt:lpstr>What does external support offer ? </vt:lpstr>
      <vt:lpstr>What external support isn’t </vt:lpstr>
      <vt:lpstr>Activity</vt:lpstr>
      <vt:lpstr>Key Milestones </vt:lpstr>
      <vt:lpstr>Outcomes </vt:lpstr>
      <vt:lpstr>Any questions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Sabbatical Officer Support</dc:title>
  <dc:creator>Jamie Stratton</dc:creator>
  <cp:lastModifiedBy>James Lindsay</cp:lastModifiedBy>
  <cp:revision>2</cp:revision>
  <dcterms:created xsi:type="dcterms:W3CDTF">2024-08-09T08:08:27Z</dcterms:created>
  <dcterms:modified xsi:type="dcterms:W3CDTF">2024-08-14T06:58:02Z</dcterms:modified>
</cp:coreProperties>
</file>