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320" r:id="rId3"/>
    <p:sldId id="260" r:id="rId4"/>
    <p:sldId id="409" r:id="rId5"/>
    <p:sldId id="466" r:id="rId6"/>
    <p:sldId id="388" r:id="rId7"/>
    <p:sldId id="393" r:id="rId8"/>
    <p:sldId id="481" r:id="rId9"/>
    <p:sldId id="482" r:id="rId10"/>
    <p:sldId id="441" r:id="rId11"/>
    <p:sldId id="470" r:id="rId12"/>
    <p:sldId id="471" r:id="rId13"/>
    <p:sldId id="483" r:id="rId14"/>
    <p:sldId id="472" r:id="rId15"/>
    <p:sldId id="484" r:id="rId16"/>
    <p:sldId id="474" r:id="rId17"/>
    <p:sldId id="485" r:id="rId18"/>
    <p:sldId id="480" r:id="rId19"/>
    <p:sldId id="486" r:id="rId20"/>
    <p:sldId id="488" r:id="rId21"/>
    <p:sldId id="489" r:id="rId22"/>
    <p:sldId id="4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1C7F6-BB21-461D-9BD5-DD2720A81D33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8CE79-6D30-41CD-ADD6-7DEED0467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0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8CE79-6D30-41CD-ADD6-7DEED04673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91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GB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874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717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236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480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655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374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5034E69-3AA9-C1BE-128E-96BFC3B76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CA870925-672E-3006-FACA-F20057888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DF5FE-D375-758B-72FF-1B9A0837FAB3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1BBD2A5-7A02-445C-A84F-51E6E4845651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726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13B8C7E8-398B-9791-9A18-683F879C5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EDFE325-F9DF-49A3-B1C7-18AE0587E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ED84E-8C03-8575-AF34-2F822AE922E6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17549E-1418-499C-9DF5-FD7550E4129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355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13B8C7E8-398B-9791-9A18-683F879C5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EDFE325-F9DF-49A3-B1C7-18AE0587E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ED84E-8C03-8575-AF34-2F822AE922E6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17549E-1418-499C-9DF5-FD7550E4129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34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13B8C7E8-398B-9791-9A18-683F879C5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EDFE325-F9DF-49A3-B1C7-18AE0587E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ED84E-8C03-8575-AF34-2F822AE922E6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17549E-1418-499C-9DF5-FD7550E4129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GB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13B8C7E8-398B-9791-9A18-683F879C5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EDFE325-F9DF-49A3-B1C7-18AE0587E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ED84E-8C03-8575-AF34-2F822AE922E6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17549E-1418-499C-9DF5-FD7550E4129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505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13B8C7E8-398B-9791-9A18-683F879C58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EDFE325-F9DF-49A3-B1C7-18AE0587E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ED84E-8C03-8575-AF34-2F822AE922E6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D17549E-1418-499C-9DF5-FD7550E4129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3024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8CE79-6D30-41CD-ADD6-7DEED04673F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2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78CE79-6D30-41CD-ADD6-7DEED04673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8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02D900F-BB5A-0787-821C-08A9787688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BE2D11F8-CAFE-9283-7BF4-776C6BB7F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EB634-6B38-D2D8-F303-C5AB64F13572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1F298AE-2BFB-4CB5-B7A8-6774ACFBA874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GB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B79544A-2931-D35F-AED5-501BD3AF49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64532D65-9DB9-F4ED-AE88-10ABB76C1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8A739-72CC-0A1F-959E-0687D64839A7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67F7A95-3584-405B-8E56-7633CA2B9B86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462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FC4EC04F-38AC-0DE8-0CB5-53BB36550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79425" y="1279525"/>
            <a:ext cx="6140450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C79863E-14C9-324F-5365-41478DDFA9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9613" y="4926013"/>
            <a:ext cx="5680075" cy="402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887" tIns="47444" rIns="94887" bIns="4744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7C69FC-3245-93DD-56D2-81BA4E8A984C}"/>
              </a:ext>
            </a:extLst>
          </p:cNvPr>
          <p:cNvSpPr txBox="1">
            <a:spLocks noGrp="1"/>
          </p:cNvSpPr>
          <p:nvPr/>
        </p:nvSpPr>
        <p:spPr bwMode="auto"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87" tIns="47444" rIns="94887" bIns="47444" anchor="b"/>
          <a:lstStyle>
            <a:lvl1pPr defTabSz="4746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1525" indent="-296863" defTabSz="4746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5863" indent="-236538" defTabSz="4746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0525" indent="-236538" defTabSz="4746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5188" indent="-238125" defTabSz="4746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2388" indent="-238125" defTabSz="474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49588" indent="-238125" defTabSz="474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6788" indent="-238125" defTabSz="474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3988" indent="-238125" defTabSz="4746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F287254-022C-4417-AB36-9DC11F3F2962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9D9C519-D8C1-2DB3-0B71-06D51C8DD9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2415A3-EADB-9F15-BDAA-08C4A2BFAC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70DA2-A494-8F59-CB87-24A90445A21E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C66F02-A727-4ACD-BA4F-B310C567CA30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GB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9D9C519-D8C1-2DB3-0B71-06D51C8DD9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2415A3-EADB-9F15-BDAA-08C4A2BFAC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70DA2-A494-8F59-CB87-24A90445A21E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C66F02-A727-4ACD-BA4F-B310C567CA30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95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9D9C519-D8C1-2DB3-0B71-06D51C8DD9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2415A3-EADB-9F15-BDAA-08C4A2BFAC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70DA2-A494-8F59-CB87-24A90445A21E}"/>
              </a:ext>
            </a:extLst>
          </p:cNvPr>
          <p:cNvSpPr txBox="1">
            <a:spLocks noGrp="1"/>
          </p:cNvSpPr>
          <p:nvPr/>
        </p:nvSpPr>
        <p:spPr>
          <a:xfrm>
            <a:off x="3829050" y="9444038"/>
            <a:ext cx="2930525" cy="49847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4C66F02-A727-4ACD-BA4F-B310C567CA30}" type="slidenum">
              <a:rPr lang="en-GB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GB" sz="12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98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4BB98-A0BE-068E-D465-3955995A0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CC5B9-81D8-5F07-E54A-90154AD1D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F15BD-E530-D79A-85A1-AA1FC047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A2BCB-985C-320B-616F-46F4A0E18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A2D7-6CAB-1CA8-4B25-7627CB4A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81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6312-7C55-600C-5F35-2A4D4730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312CF-CC68-3818-8B83-7A4F3DF8A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34388-F1C9-F47A-A9F9-7EEF382E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2DD87-472D-FF81-E96E-84078A5E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D1D09-2DA9-B5E5-2D63-81B63C57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8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24AAA-4F47-800B-E4C0-DCDF2054C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14B22-E79B-B34B-D6F8-7A228202A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EF773-B1F1-CC3F-312A-EA47780A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D737D-CCD3-60D2-C0DE-398249DF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3D20-165E-FC66-CDD6-A1C2D468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43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2E682-B904-4E1E-6B26-31267222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A1385-2E2E-954B-F69C-16865F5A4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53C38-8772-05B0-096D-1350731E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58EB5-CAC0-79EE-54B6-B08909C5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ECC12-5263-A35E-8DC9-E269B39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8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38A8F-97F7-121D-A6D1-B38CB4E4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E99C6-976B-BDCD-ABBD-A70781AE2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31229-E6F0-057B-0A74-B364B84F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F64D7-CD01-DA96-1EAC-DBD7455C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0A30D-DB45-17D4-770B-EF9A7D33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9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22DD-C13D-60CC-9A70-AB17E2B09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948F9-039F-162A-A291-F4457825B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4F264-AB1F-1B6E-CB8D-CFB1A93F4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79046-08C4-EE09-1EBF-59709A444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4B896-D7BF-7F2D-BC2C-D8046616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68FEA-94F8-E30C-A226-ECC4013E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1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BB725-C378-E063-1D89-373EB324B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F2A97-6C01-A8CB-C934-762900E8C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5D84E-C35F-3AED-0A95-771A34444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74A75-5989-815D-81F8-ACC4B4621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FF349-72A4-3452-F07A-13165B446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B3710A-B5ED-CFF7-2071-2AF6E43B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2642B7-BD2D-0941-4C68-943BD128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753519-12AF-F25F-89D6-11503D5B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37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D327-2AF3-D1E6-BF0A-754C51012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963CF-99B3-CD32-2657-8F32757D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86175-E3B5-37F1-2432-BEC1761A1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6A532-054C-7646-31E6-93E3BB8F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4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8FE3-113E-A343-47C9-6441052B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87A51-A1DC-2979-02EE-ABF40550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39E26-1CC8-4E49-B6B9-F6B31613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8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8B52-D6D4-6D87-F591-19E8A16B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16FE-B5E0-257B-793E-6566CEE0A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863A3-83D4-B237-DE82-2C620FF37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9D6BD-5459-AABA-28F8-519DE114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C8D8F-7ED4-C4C6-F487-7B2FD12C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77008-2231-72F4-39E8-2C85385A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2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BE55-A138-3C87-D1F4-332A7DB6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62815-0063-CB88-F5BE-D433449F7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1F7CC-36FD-151E-E9B6-269FEDF35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D2441-776C-C4A4-B666-E210CBCC4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A419C-FA8A-4446-B125-EF9C6BCF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4ACDE-F278-737B-74C8-0624EF72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8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454DE-633D-666E-E2B9-438D0EC7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E1410-A4B0-0B7C-F5E1-FA830629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AF82-46E8-65F3-36F5-8800282CC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D828-482B-4F3E-941B-93667FE0DB0F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A79E9-0194-552D-EE4B-FDE5B1A77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3B80D-E823-10E4-B5FB-0FF13308C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DB91-9136-47CD-B3BE-DA12ADD0B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81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he Self Leadership Initiative">
            <a:extLst>
              <a:ext uri="{FF2B5EF4-FFF2-40B4-BE49-F238E27FC236}">
                <a16:creationId xmlns:a16="http://schemas.microsoft.com/office/drawing/2014/main" id="{BF0077F2-6FC2-025F-9060-4F73AD84D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48" y="411239"/>
            <a:ext cx="4662714" cy="186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6">
            <a:extLst>
              <a:ext uri="{FF2B5EF4-FFF2-40B4-BE49-F238E27FC236}">
                <a16:creationId xmlns:a16="http://schemas.microsoft.com/office/drawing/2014/main" id="{9FFDB40F-63E9-F218-5D5C-18C4592848E2}"/>
              </a:ext>
            </a:extLst>
          </p:cNvPr>
          <p:cNvGrpSpPr>
            <a:grpSpLocks/>
          </p:cNvGrpSpPr>
          <p:nvPr/>
        </p:nvGrpSpPr>
        <p:grpSpPr bwMode="auto">
          <a:xfrm>
            <a:off x="485262" y="2661128"/>
            <a:ext cx="5120317" cy="2463018"/>
            <a:chOff x="3266" y="113"/>
            <a:chExt cx="2086" cy="817"/>
          </a:xfrm>
          <a:solidFill>
            <a:schemeClr val="accent3"/>
          </a:solidFill>
        </p:grpSpPr>
        <p:sp>
          <p:nvSpPr>
            <p:cNvPr id="3083" name="AutoShape 7">
              <a:extLst>
                <a:ext uri="{FF2B5EF4-FFF2-40B4-BE49-F238E27FC236}">
                  <a16:creationId xmlns:a16="http://schemas.microsoft.com/office/drawing/2014/main" id="{527A5C16-FCFD-C3A9-5028-5C2B165D8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2363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4" name="Rectangle 8">
              <a:extLst>
                <a:ext uri="{FF2B5EF4-FFF2-40B4-BE49-F238E27FC236}">
                  <a16:creationId xmlns:a16="http://schemas.microsoft.com/office/drawing/2014/main" id="{25582E21-2D5B-FB0F-1F26-9D69CC045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5" name="Rectangle 9">
              <a:extLst>
                <a:ext uri="{FF2B5EF4-FFF2-40B4-BE49-F238E27FC236}">
                  <a16:creationId xmlns:a16="http://schemas.microsoft.com/office/drawing/2014/main" id="{3DED7102-9513-3F38-1890-B71F70BDA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grpSp>
        <p:nvGrpSpPr>
          <p:cNvPr id="3076" name="Group 22">
            <a:extLst>
              <a:ext uri="{FF2B5EF4-FFF2-40B4-BE49-F238E27FC236}">
                <a16:creationId xmlns:a16="http://schemas.microsoft.com/office/drawing/2014/main" id="{9BB8441D-2A0B-47D9-B220-ABA9DFF33663}"/>
              </a:ext>
            </a:extLst>
          </p:cNvPr>
          <p:cNvGrpSpPr>
            <a:grpSpLocks/>
          </p:cNvGrpSpPr>
          <p:nvPr/>
        </p:nvGrpSpPr>
        <p:grpSpPr bwMode="auto">
          <a:xfrm>
            <a:off x="485262" y="5440843"/>
            <a:ext cx="5120317" cy="824491"/>
            <a:chOff x="3266" y="113"/>
            <a:chExt cx="2086" cy="817"/>
          </a:xfrm>
          <a:solidFill>
            <a:schemeClr val="accent5"/>
          </a:solidFill>
        </p:grpSpPr>
        <p:sp>
          <p:nvSpPr>
            <p:cNvPr id="3080" name="AutoShape 23">
              <a:extLst>
                <a:ext uri="{FF2B5EF4-FFF2-40B4-BE49-F238E27FC236}">
                  <a16:creationId xmlns:a16="http://schemas.microsoft.com/office/drawing/2014/main" id="{A14B0532-B84A-E278-5FBB-FAD320EE2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1" name="Rectangle 24">
              <a:extLst>
                <a:ext uri="{FF2B5EF4-FFF2-40B4-BE49-F238E27FC236}">
                  <a16:creationId xmlns:a16="http://schemas.microsoft.com/office/drawing/2014/main" id="{77835DF7-55D0-FBFC-DDED-B9F53B757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2" name="Rectangle 25">
              <a:extLst>
                <a:ext uri="{FF2B5EF4-FFF2-40B4-BE49-F238E27FC236}">
                  <a16:creationId xmlns:a16="http://schemas.microsoft.com/office/drawing/2014/main" id="{4B8F0BEE-9154-1A3B-0A73-4312BBF97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pic>
        <p:nvPicPr>
          <p:cNvPr id="3077" name="Picture 27">
            <a:extLst>
              <a:ext uri="{FF2B5EF4-FFF2-40B4-BE49-F238E27FC236}">
                <a16:creationId xmlns:a16="http://schemas.microsoft.com/office/drawing/2014/main" id="{F245430D-40A4-EAA1-6A6D-874A90A79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53" b="7336"/>
          <a:stretch>
            <a:fillRect/>
          </a:stretch>
        </p:blipFill>
        <p:spPr bwMode="auto">
          <a:xfrm>
            <a:off x="6734175" y="98421"/>
            <a:ext cx="5457825" cy="679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28">
            <a:extLst>
              <a:ext uri="{FF2B5EF4-FFF2-40B4-BE49-F238E27FC236}">
                <a16:creationId xmlns:a16="http://schemas.microsoft.com/office/drawing/2014/main" id="{C490FDAF-EBA6-A68F-D7FC-DFBE9BCCB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07" y="2871084"/>
            <a:ext cx="4665293" cy="212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1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CONFLICT RESOLUTION: USING NON-VIOLENT COMMUNICATION (NVC)</a:t>
            </a:r>
            <a:endParaRPr lang="en-GB" altLang="en-US" sz="3301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3079" name="Text Box 29">
            <a:extLst>
              <a:ext uri="{FF2B5EF4-FFF2-40B4-BE49-F238E27FC236}">
                <a16:creationId xmlns:a16="http://schemas.microsoft.com/office/drawing/2014/main" id="{F6EAA0E3-7BC7-9F5B-2BB7-F1DDBDEC3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07" y="5624287"/>
            <a:ext cx="5120317" cy="44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286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Gemma Perella, gemma@thesli.co.uk</a:t>
            </a:r>
            <a:endParaRPr lang="en-GB" altLang="en-US" sz="2286">
              <a:latin typeface="Catamaran Medium" pitchFamily="2" charset="0"/>
              <a:cs typeface="Catamaran Medium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2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YOUR EXAMPLE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D7C2DE2-9155-DDCA-336C-0B1C7EE847E8}"/>
              </a:ext>
            </a:extLst>
          </p:cNvPr>
          <p:cNvSpPr>
            <a:spLocks/>
          </p:cNvSpPr>
          <p:nvPr/>
        </p:nvSpPr>
        <p:spPr bwMode="auto">
          <a:xfrm>
            <a:off x="523947" y="1838477"/>
            <a:ext cx="10972728" cy="46990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Think about your conflict example.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 marL="514350" indent="-514350">
              <a:buAutoNum type="arabicParenR"/>
              <a:defRPr/>
            </a:pPr>
            <a:r>
              <a:rPr lang="en-US" altLang="en-US" sz="2540" b="1" dirty="0">
                <a:latin typeface="Catamaran Light" pitchFamily="2" charset="0"/>
                <a:cs typeface="Catamaran Light" pitchFamily="2" charset="0"/>
              </a:rPr>
              <a:t>State the situation as an observation</a:t>
            </a:r>
          </a:p>
          <a:p>
            <a:pPr marL="514350" indent="-514350">
              <a:buAutoNum type="arabicParenR"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Factually, what happened?</a:t>
            </a: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FE6F8CB7-7BB5-BFE8-B33A-BB2800EA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94" y="3062377"/>
            <a:ext cx="4894847" cy="24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4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2) IDENTIFY FEELINGS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oup 112">
            <a:extLst>
              <a:ext uri="{FF2B5EF4-FFF2-40B4-BE49-F238E27FC236}">
                <a16:creationId xmlns:a16="http://schemas.microsoft.com/office/drawing/2014/main" id="{6B4A0ACA-892C-8260-813B-9A0B7823C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038089"/>
              </p:ext>
            </p:extLst>
          </p:nvPr>
        </p:nvGraphicFramePr>
        <p:xfrm>
          <a:off x="3315420" y="1905000"/>
          <a:ext cx="2232025" cy="4366260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1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ea typeface="Times New Roman" panose="02020603050405020304" pitchFamily="18" charset="0"/>
                          <a:cs typeface="Catamaran Light" pitchFamily="2" charset="0"/>
                        </a:rPr>
                        <a:t>Embarrassed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ea typeface="Times New Roman" panose="02020603050405020304" pitchFamily="18" charset="0"/>
                          <a:cs typeface="Catamaran Light" pitchFamily="2" charset="0"/>
                        </a:rPr>
                        <a:t>Enraged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ea typeface="Times New Roman" panose="02020603050405020304" pitchFamily="18" charset="0"/>
                          <a:cs typeface="Catamaran Light" pitchFamily="2" charset="0"/>
                        </a:rPr>
                        <a:t>Envious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Exhausted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Fatigue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Frustrated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Guilty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Hate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Helpless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Hopeless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Hurt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8">
            <a:extLst>
              <a:ext uri="{FF2B5EF4-FFF2-40B4-BE49-F238E27FC236}">
                <a16:creationId xmlns:a16="http://schemas.microsoft.com/office/drawing/2014/main" id="{B3E8E6F6-A13D-004B-9252-62769C0FE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917700"/>
            <a:ext cx="2014538" cy="440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Impatient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Insecure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Jealous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Lonely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Lost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Nervous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Outraged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Pain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Puzzled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Restless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Sad</a:t>
            </a:r>
          </a:p>
        </p:txBody>
      </p:sp>
      <p:sp>
        <p:nvSpPr>
          <p:cNvPr id="12" name="Rectangle 110">
            <a:extLst>
              <a:ext uri="{FF2B5EF4-FFF2-40B4-BE49-F238E27FC236}">
                <a16:creationId xmlns:a16="http://schemas.microsoft.com/office/drawing/2014/main" id="{B435B90F-F716-D2DE-3091-4CEBE2573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8738" y="1905000"/>
            <a:ext cx="2493916" cy="421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Self conscious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Sensitive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Suspicious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Tense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Tired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Vulnerable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Withdrawn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Worried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50" dirty="0">
                <a:latin typeface="Catamaran Light" pitchFamily="2" charset="0"/>
                <a:cs typeface="Catamaran Light" pitchFamily="2" charset="0"/>
              </a:rPr>
              <a:t>Yearning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altLang="en-US" sz="2550" dirty="0">
              <a:latin typeface="Catamaran Light" pitchFamily="2" charset="0"/>
              <a:cs typeface="Catamaran Light" pitchFamily="2" charset="0"/>
            </a:endParaRPr>
          </a:p>
        </p:txBody>
      </p:sp>
      <p:graphicFrame>
        <p:nvGraphicFramePr>
          <p:cNvPr id="13" name="Group 75">
            <a:extLst>
              <a:ext uri="{FF2B5EF4-FFF2-40B4-BE49-F238E27FC236}">
                <a16:creationId xmlns:a16="http://schemas.microsoft.com/office/drawing/2014/main" id="{E6CE0784-A7C4-A987-61BD-DC2AB6DA0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91577"/>
              </p:ext>
            </p:extLst>
          </p:nvPr>
        </p:nvGraphicFramePr>
        <p:xfrm>
          <a:off x="664436" y="1905000"/>
          <a:ext cx="2592387" cy="5103813"/>
        </p:xfrm>
        <a:graphic>
          <a:graphicData uri="http://schemas.openxmlformats.org/drawingml/2006/table">
            <a:tbl>
              <a:tblPr/>
              <a:tblGrid>
                <a:gridCol w="2592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038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ea typeface="Times New Roman" panose="02020603050405020304" pitchFamily="18" charset="0"/>
                          <a:cs typeface="Catamaran Light" pitchFamily="2" charset="0"/>
                        </a:rPr>
                        <a:t>Afraid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ea typeface="Times New Roman" panose="02020603050405020304" pitchFamily="18" charset="0"/>
                          <a:cs typeface="Catamaran Light" pitchFamily="2" charset="0"/>
                        </a:rPr>
                        <a:t>Agitated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ea typeface="Times New Roman" panose="02020603050405020304" pitchFamily="18" charset="0"/>
                          <a:cs typeface="Catamaran Light" pitchFamily="2" charset="0"/>
                        </a:rPr>
                        <a:t>Angry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Annoyed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Anxious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Aversion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Bored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Confused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Depressed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Disconnected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5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tamaran Light" pitchFamily="2" charset="0"/>
                          <a:cs typeface="Times New Roman" panose="02020603050405020304" pitchFamily="18" charset="0"/>
                        </a:rPr>
                        <a:t>Dislike</a:t>
                      </a:r>
                      <a:endParaRPr kumimoji="0" lang="en-GB" altLang="en-US" sz="25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tamaran Light" pitchFamily="2" charset="0"/>
                        <a:cs typeface="Catamaran Light" pitchFamily="2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3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1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3) IDENTIFY NEEDS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How to make the perfect cup of tea – be patient">
            <a:extLst>
              <a:ext uri="{FF2B5EF4-FFF2-40B4-BE49-F238E27FC236}">
                <a16:creationId xmlns:a16="http://schemas.microsoft.com/office/drawing/2014/main" id="{C7FA8417-C10F-146C-07C5-1E0DFED1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611" y="2428875"/>
            <a:ext cx="5386314" cy="335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89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1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3) IDENTIFY NEEDS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27">
            <a:extLst>
              <a:ext uri="{FF2B5EF4-FFF2-40B4-BE49-F238E27FC236}">
                <a16:creationId xmlns:a16="http://schemas.microsoft.com/office/drawing/2014/main" id="{B0B2C2F9-5B46-BCC9-7D3D-1580DD75C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13" y="1645280"/>
            <a:ext cx="168347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>
            <a:spAutoFit/>
          </a:bodyPr>
          <a:lstStyle/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CONNECTION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acceptance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affection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appreciation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attention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belonging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care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comfort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communication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community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companionship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compassion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consideration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consistency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cooperation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empathy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inclusion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intimacy </a:t>
            </a:r>
          </a:p>
        </p:txBody>
      </p:sp>
      <p:sp>
        <p:nvSpPr>
          <p:cNvPr id="10" name="Rectangle 128">
            <a:extLst>
              <a:ext uri="{FF2B5EF4-FFF2-40B4-BE49-F238E27FC236}">
                <a16:creationId xmlns:a16="http://schemas.microsoft.com/office/drawing/2014/main" id="{F5D6B998-1035-2C8A-B176-772046721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152" y="1645280"/>
            <a:ext cx="2337499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>
            <a:spAutoFit/>
          </a:bodyPr>
          <a:lstStyle/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kindness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love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mutuality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nurturing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respect/self-respect 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safety / security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stability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support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to know and be known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to see and be seen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trust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warmth  </a:t>
            </a:r>
          </a:p>
          <a:p>
            <a:endParaRPr lang="en-GB" altLang="en-US" b="1" dirty="0">
              <a:latin typeface="Catamaran Light" pitchFamily="2" charset="0"/>
              <a:cs typeface="Catamaran Light" pitchFamily="2" charset="0"/>
            </a:endParaRPr>
          </a:p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HONESTY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authenticity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integrity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presence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trust</a:t>
            </a:r>
          </a:p>
          <a:p>
            <a:endParaRPr lang="en-GB" altLang="en-US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11" name="Rectangle 129">
            <a:extLst>
              <a:ext uri="{FF2B5EF4-FFF2-40B4-BE49-F238E27FC236}">
                <a16:creationId xmlns:a16="http://schemas.microsoft.com/office/drawing/2014/main" id="{7EBA0F88-1251-55C1-289D-4B0A25B79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099" y="1656161"/>
            <a:ext cx="241925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>
            <a:spAutoFit/>
          </a:bodyPr>
          <a:lstStyle/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PHYSICAL WELL-BEING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air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food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health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movement/exercise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rest/sleep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sexual expression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safety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shelter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touch 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water  </a:t>
            </a:r>
          </a:p>
          <a:p>
            <a:endParaRPr lang="en-GB" altLang="en-US" dirty="0">
              <a:latin typeface="Catamaran Light" pitchFamily="2" charset="0"/>
              <a:cs typeface="Catamaran Light" pitchFamily="2" charset="0"/>
            </a:endParaRPr>
          </a:p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PLAY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celebration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creativity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humour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joy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Leisure</a:t>
            </a:r>
          </a:p>
          <a:p>
            <a:endParaRPr lang="en-GB" altLang="en-US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12" name="Rectangle 130">
            <a:extLst>
              <a:ext uri="{FF2B5EF4-FFF2-40B4-BE49-F238E27FC236}">
                <a16:creationId xmlns:a16="http://schemas.microsoft.com/office/drawing/2014/main" id="{CEE86131-60BB-E6A4-9FB6-1E540CF24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816" y="1664606"/>
            <a:ext cx="1748706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/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PEACE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beauty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ease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equality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faith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harmony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healing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inspiration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transcendence</a:t>
            </a:r>
          </a:p>
          <a:p>
            <a:endParaRPr lang="en-GB" altLang="en-US" dirty="0">
              <a:latin typeface="Catamaran Light" pitchFamily="2" charset="0"/>
              <a:cs typeface="Catamaran Light" pitchFamily="2" charset="0"/>
            </a:endParaRPr>
          </a:p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AUTONOMY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choice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dignity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freedom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independence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power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space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spontaneity</a:t>
            </a:r>
          </a:p>
          <a:p>
            <a:endParaRPr lang="en-GB" altLang="en-US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13" name="Rectangle 131">
            <a:extLst>
              <a:ext uri="{FF2B5EF4-FFF2-40B4-BE49-F238E27FC236}">
                <a16:creationId xmlns:a16="http://schemas.microsoft.com/office/drawing/2014/main" id="{7F5F0C14-9231-FF5C-C6A8-D4E3FE4E5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200" y="1664606"/>
            <a:ext cx="202573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/>
          <a:p>
            <a:r>
              <a:rPr lang="en-GB" altLang="en-US" b="1" dirty="0">
                <a:latin typeface="Catamaran Light" pitchFamily="2" charset="0"/>
                <a:cs typeface="Catamaran Light" pitchFamily="2" charset="0"/>
              </a:rPr>
              <a:t>MEANING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awareness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challenge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clarity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competence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consciousness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contribution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discovery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growth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hope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inspiration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learning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mourning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order / structure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participation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purpose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self-expression</a:t>
            </a:r>
          </a:p>
          <a:p>
            <a:r>
              <a:rPr lang="en-GB" altLang="en-US" dirty="0">
                <a:latin typeface="Catamaran Light" pitchFamily="2" charset="0"/>
                <a:cs typeface="Catamaran Light" pitchFamily="2" charset="0"/>
              </a:rPr>
              <a:t>understanding</a:t>
            </a:r>
          </a:p>
        </p:txBody>
      </p:sp>
    </p:spTree>
    <p:extLst>
      <p:ext uri="{BB962C8B-B14F-4D97-AF65-F5344CB8AC3E}">
        <p14:creationId xmlns:p14="http://schemas.microsoft.com/office/powerpoint/2010/main" val="1876362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3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I STATEMENTS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C3821693-8B17-402C-49A8-80C49E7FF574}"/>
              </a:ext>
            </a:extLst>
          </p:cNvPr>
          <p:cNvSpPr>
            <a:spLocks/>
          </p:cNvSpPr>
          <p:nvPr/>
        </p:nvSpPr>
        <p:spPr bwMode="auto">
          <a:xfrm>
            <a:off x="523947" y="1838477"/>
            <a:ext cx="10972728" cy="46990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 feel ____ because I needed ____.</a:t>
            </a:r>
          </a:p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 am ____ because I value ____.</a:t>
            </a:r>
          </a:p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 was ____ because ____ is important to me.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 was irritated because I need the consistency of sticking to an agreed agenda. 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 feel overwhelmed. I already have a lot of work and need the space to complete those tasks before taking on more. 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9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2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YOUR EXAMPLE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D7C2DE2-9155-DDCA-336C-0B1C7EE847E8}"/>
              </a:ext>
            </a:extLst>
          </p:cNvPr>
          <p:cNvSpPr>
            <a:spLocks/>
          </p:cNvSpPr>
          <p:nvPr/>
        </p:nvSpPr>
        <p:spPr bwMode="auto">
          <a:xfrm>
            <a:off x="523947" y="1838477"/>
            <a:ext cx="5572053" cy="46990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2540" b="1" dirty="0">
                <a:latin typeface="Catamaran Light" pitchFamily="2" charset="0"/>
                <a:cs typeface="Catamaran Light" pitchFamily="2" charset="0"/>
              </a:rPr>
              <a:t>2 &amp; 3) Identify feelings and needs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What were you feeling in your situation?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What were your unmet needs?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GB" altLang="en-US" sz="2540" dirty="0">
              <a:latin typeface="Catamaran Light" pitchFamily="2" charset="0"/>
              <a:cs typeface="Catamaran Light" pitchFamily="2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Use an I statement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GB" altLang="en-US" sz="2540" dirty="0">
              <a:latin typeface="Catamaran Light" pitchFamily="2" charset="0"/>
              <a:cs typeface="Catamaran Light" pitchFamily="2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Empathise with the feelings and needs of the other person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FE6F8CB7-7BB5-BFE8-B33A-BB2800EA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94" y="3062377"/>
            <a:ext cx="4894847" cy="24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222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5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4) REQUEST A SOLUTION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9">
            <a:extLst>
              <a:ext uri="{FF2B5EF4-FFF2-40B4-BE49-F238E27FC236}">
                <a16:creationId xmlns:a16="http://schemas.microsoft.com/office/drawing/2014/main" id="{CA873C10-90F9-0DA2-E580-0ADC78E29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1832684"/>
            <a:ext cx="1124129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Use your understanding of your needs (and theirs) to move forwards 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EA5B6C85-E0DE-048C-0D3B-8C7BB04B8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2686050"/>
            <a:ext cx="1800225" cy="48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40">
                <a:latin typeface="Catamaran Light" pitchFamily="2" charset="0"/>
                <a:cs typeface="Catamaran Light" pitchFamily="2" charset="0"/>
              </a:rPr>
              <a:t>Requests: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B1C5319C-423E-CA57-FE25-08B2926EA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3098800"/>
            <a:ext cx="4678362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Would we be able to…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Could we try…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Would you be willing to…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It would help me if…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I need / want / would like…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7393F95F-AAC7-D3AD-721C-6DAD659E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299" y="2690813"/>
            <a:ext cx="1800225" cy="48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Statements: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74E8F669-DA20-81B3-31EC-8D242D9E5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298" y="3103563"/>
            <a:ext cx="3762223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I will / will not…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I am going to…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When --- then I will…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If --- then …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I have the right to...</a:t>
            </a:r>
          </a:p>
        </p:txBody>
      </p:sp>
    </p:spTree>
    <p:extLst>
      <p:ext uri="{BB962C8B-B14F-4D97-AF65-F5344CB8AC3E}">
        <p14:creationId xmlns:p14="http://schemas.microsoft.com/office/powerpoint/2010/main" val="15723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3A26380-5374-B515-0EE4-70091FE65678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2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91F7AF5-33BD-363B-D9CC-B188954FD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DBC7567-4586-861D-D9EF-C8F16A02F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89D58D-2F99-1187-596F-8F90EEFBF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650D2E1E-87C9-1EDB-5D23-FABA4E840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YOUR EXAMPLE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9D7C2DE2-9155-DDCA-336C-0B1C7EE847E8}"/>
              </a:ext>
            </a:extLst>
          </p:cNvPr>
          <p:cNvSpPr>
            <a:spLocks/>
          </p:cNvSpPr>
          <p:nvPr/>
        </p:nvSpPr>
        <p:spPr bwMode="auto">
          <a:xfrm>
            <a:off x="523947" y="1838477"/>
            <a:ext cx="6380947" cy="469900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altLang="en-US" sz="2540" b="1" dirty="0">
                <a:latin typeface="Catamaran Light" pitchFamily="2" charset="0"/>
                <a:cs typeface="Catamaran Light" pitchFamily="2" charset="0"/>
              </a:rPr>
              <a:t>4) Request a solution OR state a boundary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buNone/>
              <a:defRPr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What do you (both) need that would support the situation?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Be specific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Be positive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Ask, don’t demand</a:t>
            </a:r>
          </a:p>
          <a:p>
            <a:pPr>
              <a:buNone/>
              <a:defRPr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1758A50-2551-63A9-87A2-2AFC63230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FE6F8CB7-7BB5-BFE8-B33A-BB2800EA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94" y="3062377"/>
            <a:ext cx="4894847" cy="24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928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1E58940C-DC47-4895-307B-B8627E2FF1E2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4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FAADF589-19D9-D2BB-1E2B-73FA56F7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2D9600C-63E1-A098-5C4D-81E6A33BF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A6C6805-494C-6869-76F7-F8EFC413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70736F98-560A-7E44-0EE9-2D07359BA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NVC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CEF15076-DD8D-D324-D983-BA4033C70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>
            <a:extLst>
              <a:ext uri="{FF2B5EF4-FFF2-40B4-BE49-F238E27FC236}">
                <a16:creationId xmlns:a16="http://schemas.microsoft.com/office/drawing/2014/main" id="{10CC0279-6FED-EC9E-B763-76F7E1D32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9" y="1813081"/>
            <a:ext cx="11333437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State the situation as an observation</a:t>
            </a:r>
          </a:p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Identify the feelings </a:t>
            </a:r>
          </a:p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Identify what needs are not being met</a:t>
            </a:r>
          </a:p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Request a solution OR state the boundary</a:t>
            </a:r>
            <a:endParaRPr lang="en-GB" altLang="en-US" sz="2550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21" name="Text Box 26">
            <a:extLst>
              <a:ext uri="{FF2B5EF4-FFF2-40B4-BE49-F238E27FC236}">
                <a16:creationId xmlns:a16="http://schemas.microsoft.com/office/drawing/2014/main" id="{03C10647-67CB-0408-9CED-06D7D289C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" y="3694268"/>
            <a:ext cx="11221001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On Friday at 3.30pm you asked me to help you do a final push on your social media campaign. Even though I knew I was busy I agreed to take on the work.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I felt frustrated with myself.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Belonging is important to me so I took on too many tasks and put myself under pressure.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It would help me if I had at least two days notice for tasks so that I can plan my work flow. </a:t>
            </a:r>
          </a:p>
        </p:txBody>
      </p:sp>
    </p:spTree>
    <p:extLst>
      <p:ext uri="{BB962C8B-B14F-4D97-AF65-F5344CB8AC3E}">
        <p14:creationId xmlns:p14="http://schemas.microsoft.com/office/powerpoint/2010/main" val="17718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1E58940C-DC47-4895-307B-B8627E2FF1E2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4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FAADF589-19D9-D2BB-1E2B-73FA56F7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2D9600C-63E1-A098-5C4D-81E6A33BF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A6C6805-494C-6869-76F7-F8EFC413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70736F98-560A-7E44-0EE9-2D07359BA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NVC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CEF15076-DD8D-D324-D983-BA4033C70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4">
            <a:extLst>
              <a:ext uri="{FF2B5EF4-FFF2-40B4-BE49-F238E27FC236}">
                <a16:creationId xmlns:a16="http://schemas.microsoft.com/office/drawing/2014/main" id="{10CC0279-6FED-EC9E-B763-76F7E1D32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9" y="1813081"/>
            <a:ext cx="11333437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State the situation as an observation</a:t>
            </a:r>
          </a:p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Identify the feelings </a:t>
            </a:r>
          </a:p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Identify what needs are not being met</a:t>
            </a:r>
          </a:p>
          <a:p>
            <a:pPr eaLnBrk="1" hangingPunct="1">
              <a:buFontTx/>
              <a:buAutoNum type="arabicParenR"/>
            </a:pPr>
            <a:r>
              <a:rPr lang="en-GB" altLang="en-US" sz="2550" b="1" dirty="0">
                <a:latin typeface="Catamaran Light" pitchFamily="2" charset="0"/>
                <a:cs typeface="Catamaran Light" pitchFamily="2" charset="0"/>
              </a:rPr>
              <a:t>Request a solution OR state the boundary</a:t>
            </a:r>
            <a:endParaRPr lang="en-GB" altLang="en-US" sz="2550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8" name="Text Box 26">
            <a:extLst>
              <a:ext uri="{FF2B5EF4-FFF2-40B4-BE49-F238E27FC236}">
                <a16:creationId xmlns:a16="http://schemas.microsoft.com/office/drawing/2014/main" id="{EA9A5016-D46C-54C6-F20B-32E88E05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86" y="3589493"/>
            <a:ext cx="11333437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In our last team meeting you raised a point that was not on our agenda. We spent 20 minutes talking about a new project you are running and you asked for extra resources.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I felt annoyed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Because I value structure and fairness – and I wanted to discuss an agreed agenda point.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When you have suggestions please submit them in advance or wait until ‘AOB’ so that we can keep to our agenda.</a:t>
            </a:r>
          </a:p>
        </p:txBody>
      </p:sp>
    </p:spTree>
    <p:extLst>
      <p:ext uri="{BB962C8B-B14F-4D97-AF65-F5344CB8AC3E}">
        <p14:creationId xmlns:p14="http://schemas.microsoft.com/office/powerpoint/2010/main" val="39874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1E58940C-DC47-4895-307B-B8627E2FF1E2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1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FAADF589-19D9-D2BB-1E2B-73FA56F7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2D9600C-63E1-A098-5C4D-81E6A33BF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A6C6805-494C-6869-76F7-F8EFC413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70736F98-560A-7E44-0EE9-2D07359BA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ABOUT THIS SESSION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5122" name="Content Placeholder 5">
            <a:extLst>
              <a:ext uri="{FF2B5EF4-FFF2-40B4-BE49-F238E27FC236}">
                <a16:creationId xmlns:a16="http://schemas.microsoft.com/office/drawing/2014/main" id="{1CC1DE50-750E-0429-0CB0-7FF229223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39" y="2106589"/>
            <a:ext cx="11222711" cy="35176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Learn the essential steps of Non Violent Communication (NVC)</a:t>
            </a:r>
          </a:p>
          <a:p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Learn 4 steps for talking about conflict diplomatically and empathetically</a:t>
            </a:r>
          </a:p>
          <a:p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Practice drawing out and expressing the underlying needs of a conflict – using your own example</a:t>
            </a:r>
          </a:p>
          <a:p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Learn how to use NVC to work towards constructive solutions</a:t>
            </a: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CEF15076-DD8D-D324-D983-BA4033C70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1E58940C-DC47-4895-307B-B8627E2FF1E2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1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FAADF589-19D9-D2BB-1E2B-73FA56F7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2D9600C-63E1-A098-5C4D-81E6A33BF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A6C6805-494C-6869-76F7-F8EFC413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70736F98-560A-7E44-0EE9-2D07359BA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WRAPPING UP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5122" name="Content Placeholder 5">
            <a:extLst>
              <a:ext uri="{FF2B5EF4-FFF2-40B4-BE49-F238E27FC236}">
                <a16:creationId xmlns:a16="http://schemas.microsoft.com/office/drawing/2014/main" id="{1CC1DE50-750E-0429-0CB0-7FF229223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39" y="2106589"/>
            <a:ext cx="11222711" cy="35176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Learned the 4 step NVC model for discussing conflict</a:t>
            </a:r>
          </a:p>
          <a:p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Practiced articulating what you need to find a solution</a:t>
            </a:r>
          </a:p>
          <a:p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Conflict resolution skills take time, practice and complimentary skills</a:t>
            </a: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CEF15076-DD8D-D324-D983-BA4033C70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994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1E58940C-DC47-4895-307B-B8627E2FF1E2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2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FAADF589-19D9-D2BB-1E2B-73FA56F72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2D9600C-63E1-A098-5C4D-81E6A33BF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7A6C6805-494C-6869-76F7-F8EFC413A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70736F98-560A-7E44-0EE9-2D07359BA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FURTHER SUPPORT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5122" name="Content Placeholder 5">
            <a:extLst>
              <a:ext uri="{FF2B5EF4-FFF2-40B4-BE49-F238E27FC236}">
                <a16:creationId xmlns:a16="http://schemas.microsoft.com/office/drawing/2014/main" id="{1CC1DE50-750E-0429-0CB0-7FF229223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114" y="5810250"/>
            <a:ext cx="2916911" cy="6617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NVC resource sheet</a:t>
            </a: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CEF15076-DD8D-D324-D983-BA4033C70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8B02172C-803F-5085-303A-61AE0B2E2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1714691"/>
            <a:ext cx="4850087" cy="454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58E09E-4BE0-5646-9908-B7D8082BE0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49" y="1941462"/>
            <a:ext cx="36480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96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he Self Leadership Initiative">
            <a:extLst>
              <a:ext uri="{FF2B5EF4-FFF2-40B4-BE49-F238E27FC236}">
                <a16:creationId xmlns:a16="http://schemas.microsoft.com/office/drawing/2014/main" id="{BF0077F2-6FC2-025F-9060-4F73AD84D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48" y="411239"/>
            <a:ext cx="4662714" cy="186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6">
            <a:extLst>
              <a:ext uri="{FF2B5EF4-FFF2-40B4-BE49-F238E27FC236}">
                <a16:creationId xmlns:a16="http://schemas.microsoft.com/office/drawing/2014/main" id="{9FFDB40F-63E9-F218-5D5C-18C4592848E2}"/>
              </a:ext>
            </a:extLst>
          </p:cNvPr>
          <p:cNvGrpSpPr>
            <a:grpSpLocks/>
          </p:cNvGrpSpPr>
          <p:nvPr/>
        </p:nvGrpSpPr>
        <p:grpSpPr bwMode="auto">
          <a:xfrm>
            <a:off x="485262" y="2661128"/>
            <a:ext cx="5120317" cy="2463018"/>
            <a:chOff x="3266" y="113"/>
            <a:chExt cx="2086" cy="817"/>
          </a:xfrm>
          <a:solidFill>
            <a:schemeClr val="accent3"/>
          </a:solidFill>
        </p:grpSpPr>
        <p:sp>
          <p:nvSpPr>
            <p:cNvPr id="3083" name="AutoShape 7">
              <a:extLst>
                <a:ext uri="{FF2B5EF4-FFF2-40B4-BE49-F238E27FC236}">
                  <a16:creationId xmlns:a16="http://schemas.microsoft.com/office/drawing/2014/main" id="{527A5C16-FCFD-C3A9-5028-5C2B165D8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2363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4" name="Rectangle 8">
              <a:extLst>
                <a:ext uri="{FF2B5EF4-FFF2-40B4-BE49-F238E27FC236}">
                  <a16:creationId xmlns:a16="http://schemas.microsoft.com/office/drawing/2014/main" id="{25582E21-2D5B-FB0F-1F26-9D69CC045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5" name="Rectangle 9">
              <a:extLst>
                <a:ext uri="{FF2B5EF4-FFF2-40B4-BE49-F238E27FC236}">
                  <a16:creationId xmlns:a16="http://schemas.microsoft.com/office/drawing/2014/main" id="{3DED7102-9513-3F38-1890-B71F70BDA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grpSp>
        <p:nvGrpSpPr>
          <p:cNvPr id="3076" name="Group 22">
            <a:extLst>
              <a:ext uri="{FF2B5EF4-FFF2-40B4-BE49-F238E27FC236}">
                <a16:creationId xmlns:a16="http://schemas.microsoft.com/office/drawing/2014/main" id="{9BB8441D-2A0B-47D9-B220-ABA9DFF33663}"/>
              </a:ext>
            </a:extLst>
          </p:cNvPr>
          <p:cNvGrpSpPr>
            <a:grpSpLocks/>
          </p:cNvGrpSpPr>
          <p:nvPr/>
        </p:nvGrpSpPr>
        <p:grpSpPr bwMode="auto">
          <a:xfrm>
            <a:off x="485262" y="5440843"/>
            <a:ext cx="5120317" cy="824491"/>
            <a:chOff x="3266" y="113"/>
            <a:chExt cx="2086" cy="817"/>
          </a:xfrm>
          <a:solidFill>
            <a:schemeClr val="accent5"/>
          </a:solidFill>
        </p:grpSpPr>
        <p:sp>
          <p:nvSpPr>
            <p:cNvPr id="3080" name="AutoShape 23">
              <a:extLst>
                <a:ext uri="{FF2B5EF4-FFF2-40B4-BE49-F238E27FC236}">
                  <a16:creationId xmlns:a16="http://schemas.microsoft.com/office/drawing/2014/main" id="{A14B0532-B84A-E278-5FBB-FAD320EE2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1" name="Rectangle 24">
              <a:extLst>
                <a:ext uri="{FF2B5EF4-FFF2-40B4-BE49-F238E27FC236}">
                  <a16:creationId xmlns:a16="http://schemas.microsoft.com/office/drawing/2014/main" id="{77835DF7-55D0-FBFC-DDED-B9F53B757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3082" name="Rectangle 25">
              <a:extLst>
                <a:ext uri="{FF2B5EF4-FFF2-40B4-BE49-F238E27FC236}">
                  <a16:creationId xmlns:a16="http://schemas.microsoft.com/office/drawing/2014/main" id="{4B8F0BEE-9154-1A3B-0A73-4312BBF979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pic>
        <p:nvPicPr>
          <p:cNvPr id="3077" name="Picture 27">
            <a:extLst>
              <a:ext uri="{FF2B5EF4-FFF2-40B4-BE49-F238E27FC236}">
                <a16:creationId xmlns:a16="http://schemas.microsoft.com/office/drawing/2014/main" id="{F245430D-40A4-EAA1-6A6D-874A90A79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53" b="7336"/>
          <a:stretch>
            <a:fillRect/>
          </a:stretch>
        </p:blipFill>
        <p:spPr bwMode="auto">
          <a:xfrm>
            <a:off x="6734175" y="98421"/>
            <a:ext cx="5457825" cy="679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28">
            <a:extLst>
              <a:ext uri="{FF2B5EF4-FFF2-40B4-BE49-F238E27FC236}">
                <a16:creationId xmlns:a16="http://schemas.microsoft.com/office/drawing/2014/main" id="{C490FDAF-EBA6-A68F-D7FC-DFBE9BCCB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07" y="2871084"/>
            <a:ext cx="4665293" cy="212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301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CONFLICT RESOLUTION: USING NON-VIOLENT COMMUNICATION (NVC)</a:t>
            </a:r>
            <a:endParaRPr lang="en-GB" altLang="en-US" sz="3301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3079" name="Text Box 29">
            <a:extLst>
              <a:ext uri="{FF2B5EF4-FFF2-40B4-BE49-F238E27FC236}">
                <a16:creationId xmlns:a16="http://schemas.microsoft.com/office/drawing/2014/main" id="{F6EAA0E3-7BC7-9F5B-2BB7-F1DDBDEC3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07" y="5624287"/>
            <a:ext cx="5120317" cy="44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286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Gemma Perella, gemma@thesli.co.uk</a:t>
            </a:r>
            <a:endParaRPr lang="en-GB" altLang="en-US" sz="2286">
              <a:latin typeface="Catamaran Medium" pitchFamily="2" charset="0"/>
              <a:cs typeface="Catamaran Medium" pitchFamily="2" charset="0"/>
            </a:endParaRP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6D740517-9945-895B-1EC8-500C920A4993}"/>
              </a:ext>
            </a:extLst>
          </p:cNvPr>
          <p:cNvGrpSpPr>
            <a:grpSpLocks/>
          </p:cNvGrpSpPr>
          <p:nvPr/>
        </p:nvGrpSpPr>
        <p:grpSpPr bwMode="auto">
          <a:xfrm>
            <a:off x="8620057" y="2275922"/>
            <a:ext cx="3108917" cy="3531249"/>
            <a:chOff x="3266" y="113"/>
            <a:chExt cx="2086" cy="817"/>
          </a:xfrm>
          <a:solidFill>
            <a:schemeClr val="accent1"/>
          </a:solidFill>
        </p:grpSpPr>
        <p:sp>
          <p:nvSpPr>
            <p:cNvPr id="3" name="AutoShape 15">
              <a:extLst>
                <a:ext uri="{FF2B5EF4-FFF2-40B4-BE49-F238E27FC236}">
                  <a16:creationId xmlns:a16="http://schemas.microsoft.com/office/drawing/2014/main" id="{42542892-4214-9473-0635-886A2B734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18135"/>
              </a:avLst>
            </a:prstGeom>
            <a:grpFill/>
            <a:ln>
              <a:noFill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286" dirty="0"/>
            </a:p>
          </p:txBody>
        </p:sp>
        <p:sp>
          <p:nvSpPr>
            <p:cNvPr id="4" name="Rectangle 16">
              <a:extLst>
                <a:ext uri="{FF2B5EF4-FFF2-40B4-BE49-F238E27FC236}">
                  <a16:creationId xmlns:a16="http://schemas.microsoft.com/office/drawing/2014/main" id="{1683DD27-1507-B7CF-68F1-94C1D665B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286"/>
            </a:p>
          </p:txBody>
        </p:sp>
        <p:sp>
          <p:nvSpPr>
            <p:cNvPr id="5" name="Rectangle 17">
              <a:extLst>
                <a:ext uri="{FF2B5EF4-FFF2-40B4-BE49-F238E27FC236}">
                  <a16:creationId xmlns:a16="http://schemas.microsoft.com/office/drawing/2014/main" id="{653981CA-C2A6-4AF9-270C-03A8A9CDA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286"/>
            </a:p>
          </p:txBody>
        </p:sp>
      </p:grpSp>
      <p:sp>
        <p:nvSpPr>
          <p:cNvPr id="6" name="Text Box 18">
            <a:extLst>
              <a:ext uri="{FF2B5EF4-FFF2-40B4-BE49-F238E27FC236}">
                <a16:creationId xmlns:a16="http://schemas.microsoft.com/office/drawing/2014/main" id="{2B466CDA-4A54-58F5-7E7B-A7D17D2D0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9108" y="2506989"/>
            <a:ext cx="2925565" cy="304416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en-US" sz="2800" b="1" u="sng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www.thesli.co.uk</a:t>
            </a:r>
          </a:p>
          <a:p>
            <a:pPr marL="362845" indent="-362845">
              <a:spcBef>
                <a:spcPts val="762"/>
              </a:spcBef>
              <a:defRPr/>
            </a:pPr>
            <a:r>
              <a:rPr lang="en-GB" altLang="en-US" sz="2286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Training programmes</a:t>
            </a:r>
          </a:p>
          <a:p>
            <a:pPr marL="362845" indent="-362845">
              <a:spcBef>
                <a:spcPts val="762"/>
              </a:spcBef>
              <a:defRPr/>
            </a:pPr>
            <a:r>
              <a:rPr lang="en-GB" altLang="en-US" sz="2286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Coaching</a:t>
            </a:r>
          </a:p>
          <a:p>
            <a:pPr marL="362845" indent="-362845">
              <a:spcBef>
                <a:spcPts val="762"/>
              </a:spcBef>
              <a:defRPr/>
            </a:pPr>
            <a:r>
              <a:rPr lang="en-GB" altLang="en-US" sz="2286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Resources and blogs</a:t>
            </a:r>
          </a:p>
          <a:p>
            <a:pPr marL="362845" indent="-362845">
              <a:spcBef>
                <a:spcPts val="762"/>
              </a:spcBef>
              <a:defRPr/>
            </a:pPr>
            <a:r>
              <a:rPr lang="en-GB" altLang="en-US" sz="2286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Mailing list</a:t>
            </a:r>
          </a:p>
        </p:txBody>
      </p:sp>
    </p:spTree>
    <p:extLst>
      <p:ext uri="{BB962C8B-B14F-4D97-AF65-F5344CB8AC3E}">
        <p14:creationId xmlns:p14="http://schemas.microsoft.com/office/powerpoint/2010/main" val="117964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Self Leadership Initiative">
            <a:extLst>
              <a:ext uri="{FF2B5EF4-FFF2-40B4-BE49-F238E27FC236}">
                <a16:creationId xmlns:a16="http://schemas.microsoft.com/office/drawing/2014/main" id="{D3AA88D7-43D0-9A12-ECC3-C30A00143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3">
            <a:extLst>
              <a:ext uri="{FF2B5EF4-FFF2-40B4-BE49-F238E27FC236}">
                <a16:creationId xmlns:a16="http://schemas.microsoft.com/office/drawing/2014/main" id="{A814A8F6-C78C-02E9-D05A-DE098DD7654F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4"/>
          </a:solidFill>
        </p:grpSpPr>
        <p:sp>
          <p:nvSpPr>
            <p:cNvPr id="4103" name="AutoShape 4">
              <a:extLst>
                <a:ext uri="{FF2B5EF4-FFF2-40B4-BE49-F238E27FC236}">
                  <a16:creationId xmlns:a16="http://schemas.microsoft.com/office/drawing/2014/main" id="{599E606E-F9F4-30F7-390F-5A1F40A8C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4104" name="Rectangle 5">
              <a:extLst>
                <a:ext uri="{FF2B5EF4-FFF2-40B4-BE49-F238E27FC236}">
                  <a16:creationId xmlns:a16="http://schemas.microsoft.com/office/drawing/2014/main" id="{3B757BDB-24FE-4D4D-CDDC-787E65A45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4105" name="Rectangle 6">
              <a:extLst>
                <a:ext uri="{FF2B5EF4-FFF2-40B4-BE49-F238E27FC236}">
                  <a16:creationId xmlns:a16="http://schemas.microsoft.com/office/drawing/2014/main" id="{D35833A5-A3A6-F6CA-78FB-AC2CD800B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4100" name="Text Box 7">
            <a:extLst>
              <a:ext uri="{FF2B5EF4-FFF2-40B4-BE49-F238E27FC236}">
                <a16:creationId xmlns:a16="http://schemas.microsoft.com/office/drawing/2014/main" id="{5EFD2822-BA51-24B7-F1E6-86FA4F141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ABOUT ME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sp>
        <p:nvSpPr>
          <p:cNvPr id="4101" name="Text Box 9">
            <a:extLst>
              <a:ext uri="{FF2B5EF4-FFF2-40B4-BE49-F238E27FC236}">
                <a16:creationId xmlns:a16="http://schemas.microsoft.com/office/drawing/2014/main" id="{D09FA148-F8F2-2790-6B4E-9EBDB631F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60" y="2239636"/>
            <a:ext cx="4755444" cy="419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Personal Development Trainer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GB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Creating confident, resilient and emotionally intelligent young leaders.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GB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Providing training courses using a mixture of coaching, instruction and activity based learning.</a:t>
            </a:r>
          </a:p>
          <a:p>
            <a:pPr>
              <a:spcBef>
                <a:spcPct val="10000"/>
              </a:spcBef>
              <a:buFontTx/>
              <a:buNone/>
            </a:pPr>
            <a:endParaRPr lang="en-GB" altLang="en-US" sz="2540" dirty="0">
              <a:latin typeface="Catamaran Light" pitchFamily="2" charset="0"/>
              <a:cs typeface="Catamaran Light" pitchFamily="2" charset="0"/>
            </a:endParaRPr>
          </a:p>
        </p:txBody>
      </p:sp>
      <p:pic>
        <p:nvPicPr>
          <p:cNvPr id="4102" name="Picture 1">
            <a:extLst>
              <a:ext uri="{FF2B5EF4-FFF2-40B4-BE49-F238E27FC236}">
                <a16:creationId xmlns:a16="http://schemas.microsoft.com/office/drawing/2014/main" id="{4678F072-FD3D-0E5C-F6A1-CCD7029F9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680" y="1562303"/>
            <a:ext cx="5489222" cy="514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392DF63-D53C-F8FF-7790-A294E72C5BEE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2"/>
          </a:solidFill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0FA1D6CE-42D1-E9A9-F477-59730924D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CCBE640-9EC0-C946-EB1A-B14603CDD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CD556D4-FC12-7A16-41DE-A5D7EC7CD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44E24B9A-7922-E940-CB1B-59F90F975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YOUR EXAMPLE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F3807229-C395-43C4-9383-81A88F343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>
            <a:extLst>
              <a:ext uri="{FF2B5EF4-FFF2-40B4-BE49-F238E27FC236}">
                <a16:creationId xmlns:a16="http://schemas.microsoft.com/office/drawing/2014/main" id="{AC4CAD86-7A31-5836-7CB5-E52FD8870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48" y="1941462"/>
            <a:ext cx="5902731" cy="282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540" b="1" dirty="0">
                <a:latin typeface="Catamaran Light" pitchFamily="2" charset="0"/>
                <a:cs typeface="Catamaran Light" pitchFamily="2" charset="0"/>
              </a:rPr>
              <a:t>Identify a conflict in your life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0-4 in difficulty out of 10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Something you can talk about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Does NOT involve the person sitting next to you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OK if it was resolved or unresolved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OK if it is work, study or personal</a:t>
            </a:r>
          </a:p>
        </p:txBody>
      </p:sp>
      <p:pic>
        <p:nvPicPr>
          <p:cNvPr id="3" name="Picture 11">
            <a:extLst>
              <a:ext uri="{FF2B5EF4-FFF2-40B4-BE49-F238E27FC236}">
                <a16:creationId xmlns:a16="http://schemas.microsoft.com/office/drawing/2014/main" id="{2AD35340-D7E6-92FE-A049-C5CBCCA3E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894" y="3062377"/>
            <a:ext cx="4894847" cy="24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3FEC26F9-9958-4FC3-6ED0-D823F3DF04D3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1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8F85532B-7927-BA0B-3E04-372C1E79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4B45F21-533C-04F5-D390-694D1CEE7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7EF8D7E-DF1A-F771-258A-D573B0D37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D1CB1BA9-84B2-8AF3-98B5-EC1B9DCF0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CONFLICT RESOLUTION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928B2437-9AB7-3DB8-65CF-72C43145E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3">
            <a:extLst>
              <a:ext uri="{FF2B5EF4-FFF2-40B4-BE49-F238E27FC236}">
                <a16:creationId xmlns:a16="http://schemas.microsoft.com/office/drawing/2014/main" id="{08EF72E6-9FC7-9A14-601F-1E8ACF5A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06" y="1941462"/>
            <a:ext cx="602326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Active listening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Assertiveness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Structuring a difficult conversation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Negotiation skills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Looking for collaborative solutions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Understanding conflict drivers</a:t>
            </a:r>
          </a:p>
          <a:p>
            <a:pPr marL="342900" indent="-342900">
              <a:spcBef>
                <a:spcPct val="0"/>
              </a:spcBef>
            </a:pPr>
            <a:r>
              <a:rPr lang="en-GB" altLang="en-US" sz="2500" dirty="0">
                <a:latin typeface="Catamaran Light" pitchFamily="2" charset="0"/>
                <a:cs typeface="Catamaran Light" pitchFamily="2" charset="0"/>
              </a:rPr>
              <a:t>Non Violent communication</a:t>
            </a:r>
          </a:p>
          <a:p>
            <a:pPr marL="342900" indent="-342900">
              <a:spcBef>
                <a:spcPct val="0"/>
              </a:spcBef>
            </a:pPr>
            <a:endParaRPr lang="en-GB" altLang="en-US" sz="2500" dirty="0">
              <a:latin typeface="Catamaran Light" pitchFamily="2" charset="0"/>
              <a:cs typeface="Catamaran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4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C2649F1B-70E7-F04A-E4B4-248E59896050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  <a:solidFill>
            <a:schemeClr val="accent3"/>
          </a:solidFill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C1C8A237-F0AA-DB5D-808B-8B29872E7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1A41FC39-11B3-129F-A677-30892D7C0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E7DA08D2-29D5-EC6D-54DC-24FF18C4E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D9FD2997-A928-2C25-121E-D919D16D4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809" y="503969"/>
            <a:ext cx="905137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4600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NONVIOLENT COMMUNICATION</a:t>
            </a:r>
          </a:p>
        </p:txBody>
      </p:sp>
      <p:sp>
        <p:nvSpPr>
          <p:cNvPr id="11266" name="Content Placeholder 5">
            <a:extLst>
              <a:ext uri="{FF2B5EF4-FFF2-40B4-BE49-F238E27FC236}">
                <a16:creationId xmlns:a16="http://schemas.microsoft.com/office/drawing/2014/main" id="{3BA75183-ACBC-B2CD-715C-193229C168E5}"/>
              </a:ext>
            </a:extLst>
          </p:cNvPr>
          <p:cNvSpPr>
            <a:spLocks/>
          </p:cNvSpPr>
          <p:nvPr/>
        </p:nvSpPr>
        <p:spPr bwMode="auto">
          <a:xfrm>
            <a:off x="523947" y="1941462"/>
            <a:ext cx="6894770" cy="91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GB" altLang="en-US" sz="2540" dirty="0">
                <a:latin typeface="Catamaran Light" pitchFamily="2" charset="0"/>
                <a:cs typeface="Catamaran Light" pitchFamily="2" charset="0"/>
              </a:rPr>
              <a:t>Nonviolent Communication: A Language of Life – Marshall B. Rosenberg</a:t>
            </a: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8D066642-E689-1EFC-D581-36B5A62F8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Nonviolent Communication -- A Language of Life: Life-Changing Tools for  Healthy Relationships (Nonviolent Communication Guides): Amazon.co.uk:  Rosenberg, Marshall B.: 9781892005281: Books">
            <a:extLst>
              <a:ext uri="{FF2B5EF4-FFF2-40B4-BE49-F238E27FC236}">
                <a16:creationId xmlns:a16="http://schemas.microsoft.com/office/drawing/2014/main" id="{78CDEBC0-80E0-C1BE-EF6D-D14677407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503" y="1771604"/>
            <a:ext cx="3118174" cy="46751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7C6D4F83-D315-088C-7062-4B00E424D369}"/>
              </a:ext>
            </a:extLst>
          </p:cNvPr>
          <p:cNvSpPr>
            <a:spLocks/>
          </p:cNvSpPr>
          <p:nvPr/>
        </p:nvSpPr>
        <p:spPr bwMode="auto">
          <a:xfrm>
            <a:off x="523947" y="3195301"/>
            <a:ext cx="6894770" cy="210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State the situation as an 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Identify the feelings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Identify what needs are not being met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Request a solution or state the boundary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>
            <a:extLst>
              <a:ext uri="{FF2B5EF4-FFF2-40B4-BE49-F238E27FC236}">
                <a16:creationId xmlns:a16="http://schemas.microsoft.com/office/drawing/2014/main" id="{6B572498-683E-123F-3F55-B4A897B584B9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89DE076C-DCA7-8CF0-8E15-07E9CDD71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BA9391A1-7644-849F-FC0A-2350880B6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03571261-50DD-ADF5-6A60-88F25FEA1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D1E9A3A5-1023-A83E-B796-D990CB637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1) MAKE OBSERVATIONS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4C8F2729-6D19-684D-A374-DB5983630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6ED9CAD-9B80-0BDD-CB55-210571F1CE02}"/>
              </a:ext>
            </a:extLst>
          </p:cNvPr>
          <p:cNvSpPr>
            <a:spLocks/>
          </p:cNvSpPr>
          <p:nvPr/>
        </p:nvSpPr>
        <p:spPr bwMode="auto">
          <a:xfrm>
            <a:off x="523947" y="1941462"/>
            <a:ext cx="11061328" cy="365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Judgements are our opinions, interpretations, assumptions, exaggerations,  guesses and even ‘spin’</a:t>
            </a:r>
          </a:p>
          <a:p>
            <a:pPr>
              <a:buNone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Observations are the things we can see as definitely true – like we are watching the scenario on a video recording.  </a:t>
            </a:r>
          </a:p>
          <a:p>
            <a:pPr>
              <a:buNone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6">
            <a:extLst>
              <a:ext uri="{FF2B5EF4-FFF2-40B4-BE49-F238E27FC236}">
                <a16:creationId xmlns:a16="http://schemas.microsoft.com/office/drawing/2014/main" id="{EB8C6C05-3E94-B817-BFE3-D42FBCDC7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01" y="1939895"/>
            <a:ext cx="11261006" cy="126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A colleague waltzed by my desk on Friday afternoon and pressured me into doing last minute social media for their campaign - and I gave in to them.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6B572498-683E-123F-3F55-B4A897B584B9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89DE076C-DCA7-8CF0-8E15-07E9CDD71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BA9391A1-7644-849F-FC0A-2350880B6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03571261-50DD-ADF5-6A60-88F25FEA1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D1E9A3A5-1023-A83E-B796-D990CB637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1) MAKE OBSERVATIONS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4C8F2729-6D19-684D-A374-DB5983630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6">
            <a:extLst>
              <a:ext uri="{FF2B5EF4-FFF2-40B4-BE49-F238E27FC236}">
                <a16:creationId xmlns:a16="http://schemas.microsoft.com/office/drawing/2014/main" id="{8E1E5A16-3CE4-0C16-B8D5-3E5DC3D9E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931937"/>
            <a:ext cx="11261006" cy="126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A colleague </a:t>
            </a:r>
            <a:r>
              <a:rPr lang="en-US" altLang="en-US" sz="254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waltzed</a:t>
            </a: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 by my desk on Friday afternoon and </a:t>
            </a:r>
            <a:r>
              <a:rPr lang="en-US" altLang="en-US" sz="254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pressured me </a:t>
            </a: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into doing </a:t>
            </a:r>
            <a:r>
              <a:rPr lang="en-US" altLang="en-US" sz="254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last minute </a:t>
            </a: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social media for their campaign - and I </a:t>
            </a:r>
            <a:r>
              <a:rPr lang="en-US" altLang="en-US" sz="254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gave in </a:t>
            </a: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to them.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08414CA1-F1F8-07E9-6542-5B963ACB1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823097"/>
            <a:ext cx="11261006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A colleague came to my desk at 3.30pm on Friday afternoon and said “This campaign needs a final push before 5.30pm and I have too much to do. You are really good at communications, you should do it.”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40" dirty="0">
              <a:latin typeface="Catamaran Light" pitchFamily="2" charset="0"/>
              <a:cs typeface="Catamaran Light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Even though I knew I was busy I agreed to take on the work. </a:t>
            </a:r>
          </a:p>
        </p:txBody>
      </p:sp>
    </p:spTree>
    <p:extLst>
      <p:ext uri="{BB962C8B-B14F-4D97-AF65-F5344CB8AC3E}">
        <p14:creationId xmlns:p14="http://schemas.microsoft.com/office/powerpoint/2010/main" val="27071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6">
            <a:extLst>
              <a:ext uri="{FF2B5EF4-FFF2-40B4-BE49-F238E27FC236}">
                <a16:creationId xmlns:a16="http://schemas.microsoft.com/office/drawing/2014/main" id="{EB8C6C05-3E94-B817-BFE3-D42FBCDC7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01" y="1939895"/>
            <a:ext cx="11261006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You derailed our meeting into talking about your latest fad project so that you could justify some extra resources. </a:t>
            </a:r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6B572498-683E-123F-3F55-B4A897B584B9}"/>
              </a:ext>
            </a:extLst>
          </p:cNvPr>
          <p:cNvGrpSpPr>
            <a:grpSpLocks/>
          </p:cNvGrpSpPr>
          <p:nvPr/>
        </p:nvGrpSpPr>
        <p:grpSpPr bwMode="auto">
          <a:xfrm>
            <a:off x="284672" y="227795"/>
            <a:ext cx="8726177" cy="1280079"/>
            <a:chOff x="3266" y="113"/>
            <a:chExt cx="2086" cy="817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89DE076C-DCA7-8CF0-8E15-07E9CDD71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2086" cy="816"/>
            </a:xfrm>
            <a:prstGeom prst="roundRect">
              <a:avLst>
                <a:gd name="adj" fmla="val 37255"/>
              </a:avLst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BA9391A1-7644-849F-FC0A-2350880B6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6" y="113"/>
              <a:ext cx="1134" cy="363"/>
            </a:xfrm>
            <a:prstGeom prst="rect">
              <a:avLst/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03571261-50DD-ADF5-6A60-88F25FEA1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9" y="567"/>
              <a:ext cx="1043" cy="363"/>
            </a:xfrm>
            <a:prstGeom prst="rect">
              <a:avLst/>
            </a:prstGeom>
            <a:solidFill>
              <a:srgbClr val="AF65B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86"/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D1E9A3A5-1023-A83E-B796-D990CB637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947" y="503969"/>
            <a:ext cx="8274996" cy="87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5079" dirty="0">
                <a:solidFill>
                  <a:schemeClr val="bg1"/>
                </a:solidFill>
                <a:latin typeface="Catamaran Medium" pitchFamily="2" charset="0"/>
                <a:cs typeface="Catamaran Medium" pitchFamily="2" charset="0"/>
              </a:rPr>
              <a:t>1) MAKE OBSERVATIONS</a:t>
            </a:r>
            <a:endParaRPr lang="en-GB" altLang="en-US" sz="3048" dirty="0">
              <a:solidFill>
                <a:schemeClr val="bg1"/>
              </a:solidFill>
              <a:latin typeface="Catamaran Medium" pitchFamily="2" charset="0"/>
              <a:cs typeface="Catamaran Medium" pitchFamily="2" charset="0"/>
            </a:endParaRPr>
          </a:p>
        </p:txBody>
      </p:sp>
      <p:pic>
        <p:nvPicPr>
          <p:cNvPr id="2" name="Picture 2" descr="The Self Leadership Initiative">
            <a:extLst>
              <a:ext uri="{FF2B5EF4-FFF2-40B4-BE49-F238E27FC236}">
                <a16:creationId xmlns:a16="http://schemas.microsoft.com/office/drawing/2014/main" id="{4C8F2729-6D19-684D-A374-DB5983630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522" y="411239"/>
            <a:ext cx="2376715" cy="94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6">
            <a:extLst>
              <a:ext uri="{FF2B5EF4-FFF2-40B4-BE49-F238E27FC236}">
                <a16:creationId xmlns:a16="http://schemas.microsoft.com/office/drawing/2014/main" id="{8E1E5A16-3CE4-0C16-B8D5-3E5DC3D9E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931937"/>
            <a:ext cx="11137899" cy="1269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You </a:t>
            </a:r>
            <a:r>
              <a:rPr lang="en-US" altLang="en-US" sz="255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derailed</a:t>
            </a: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 our meeting into talking about your </a:t>
            </a:r>
            <a:r>
              <a:rPr lang="en-US" altLang="en-US" sz="255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latest fad </a:t>
            </a: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project so that you could </a:t>
            </a:r>
            <a:r>
              <a:rPr lang="en-US" altLang="en-US" sz="2550" b="1" dirty="0">
                <a:solidFill>
                  <a:schemeClr val="accent1"/>
                </a:solidFill>
                <a:latin typeface="Catamaran Light" pitchFamily="2" charset="0"/>
                <a:cs typeface="Catamaran Light" pitchFamily="2" charset="0"/>
              </a:rPr>
              <a:t>justify</a:t>
            </a:r>
            <a:r>
              <a:rPr lang="en-US" altLang="en-US" sz="2550" b="1" dirty="0">
                <a:solidFill>
                  <a:srgbClr val="AF65B0"/>
                </a:solidFill>
                <a:latin typeface="Catamaran Light" pitchFamily="2" charset="0"/>
                <a:cs typeface="Catamaran Light" pitchFamily="2" charset="0"/>
              </a:rPr>
              <a:t> </a:t>
            </a:r>
            <a:r>
              <a:rPr lang="en-US" altLang="en-US" sz="2550" dirty="0">
                <a:latin typeface="Catamaran Light" pitchFamily="2" charset="0"/>
                <a:cs typeface="Catamaran Light" pitchFamily="2" charset="0"/>
              </a:rPr>
              <a:t>some extra resources.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550" dirty="0">
              <a:latin typeface="Catamaran Light" pitchFamily="2" charset="0"/>
              <a:cs typeface="Catamaran Light" pitchFamily="2" charset="0"/>
            </a:endParaRP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08414CA1-F1F8-07E9-6542-5B963ACB1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823097"/>
            <a:ext cx="11261006" cy="126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540" dirty="0">
                <a:latin typeface="Catamaran Light" pitchFamily="2" charset="0"/>
                <a:cs typeface="Catamaran Light" pitchFamily="2" charset="0"/>
              </a:rPr>
              <a:t>In our last team meeting you raised a point that was not on our agenda. We spent 20 minutes talking about a new project you are running and you asked for extra resources. </a:t>
            </a:r>
          </a:p>
        </p:txBody>
      </p:sp>
    </p:spTree>
    <p:extLst>
      <p:ext uri="{BB962C8B-B14F-4D97-AF65-F5344CB8AC3E}">
        <p14:creationId xmlns:p14="http://schemas.microsoft.com/office/powerpoint/2010/main" val="245043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SLI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14E"/>
      </a:accent1>
      <a:accent2>
        <a:srgbClr val="FF7A4D"/>
      </a:accent2>
      <a:accent3>
        <a:srgbClr val="66C7E7"/>
      </a:accent3>
      <a:accent4>
        <a:srgbClr val="E952B3"/>
      </a:accent4>
      <a:accent5>
        <a:srgbClr val="AF65B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B47DF6A2E80458617139DCB31904B" ma:contentTypeVersion="10" ma:contentTypeDescription="Create a new document." ma:contentTypeScope="" ma:versionID="721cf7e12242acd314578671aec3e1ee">
  <xsd:schema xmlns:xsd="http://www.w3.org/2001/XMLSchema" xmlns:xs="http://www.w3.org/2001/XMLSchema" xmlns:p="http://schemas.microsoft.com/office/2006/metadata/properties" xmlns:ns2="bb2e6d0c-ee69-42dd-bf20-022007a6fcf5" xmlns:ns3="07e60bad-5275-4c71-8da1-d50b6585844a" targetNamespace="http://schemas.microsoft.com/office/2006/metadata/properties" ma:root="true" ma:fieldsID="097aac35653bde2e03f4f562e325bf43" ns2:_="" ns3:_="">
    <xsd:import namespace="bb2e6d0c-ee69-42dd-bf20-022007a6fcf5"/>
    <xsd:import namespace="07e60bad-5275-4c71-8da1-d50b65858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e6d0c-ee69-42dd-bf20-022007a6fc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0bad-5275-4c71-8da1-d50b65858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7B5112-ADDF-4F0A-AE28-6E3732AC63BE}"/>
</file>

<file path=customXml/itemProps2.xml><?xml version="1.0" encoding="utf-8"?>
<ds:datastoreItem xmlns:ds="http://schemas.openxmlformats.org/officeDocument/2006/customXml" ds:itemID="{AE73586D-F4A6-4824-B906-454514DEABDC}"/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1143</Words>
  <Application>Microsoft Office PowerPoint</Application>
  <PresentationFormat>Widescreen</PresentationFormat>
  <Paragraphs>282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Catamaran Light</vt:lpstr>
      <vt:lpstr>Catamaran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Perkins</dc:creator>
  <cp:lastModifiedBy>Gemma Perkins</cp:lastModifiedBy>
  <cp:revision>12</cp:revision>
  <cp:lastPrinted>2024-01-23T10:57:49Z</cp:lastPrinted>
  <dcterms:created xsi:type="dcterms:W3CDTF">2024-01-23T07:42:30Z</dcterms:created>
  <dcterms:modified xsi:type="dcterms:W3CDTF">2024-08-09T10:44:13Z</dcterms:modified>
</cp:coreProperties>
</file>