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Adelle Ultra-Bold" charset="1" panose="02000503000000020004"/>
      <p:regular r:id="rId37"/>
    </p:embeddedFont>
    <p:embeddedFont>
      <p:font typeface="Adelle Sans 1 Light" charset="1" panose="02000503000000020004"/>
      <p:regular r:id="rId39"/>
    </p:embeddedFont>
    <p:embeddedFont>
      <p:font typeface="Adelle Sans 2" charset="1" panose="02000503000000020004"/>
      <p:regular r:id="rId47"/>
    </p:embeddedFont>
    <p:embeddedFont>
      <p:font typeface="Adelle Sans 1" charset="1" panose="02000503000000020004"/>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notesSlide" Target="notesSlides/notesSlide5.xml"/><Relationship Id="rId47" Type="http://schemas.openxmlformats.org/officeDocument/2006/relationships/font" Target="fonts/font47.fntdata"/><Relationship Id="rId63" Type="http://schemas.openxmlformats.org/officeDocument/2006/relationships/notesSlide" Target="notesSlides/notesSlide25.xml"/><Relationship Id="rId68" Type="http://schemas.openxmlformats.org/officeDocument/2006/relationships/customXml" Target="../customXml/item1.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7.fntdata"/><Relationship Id="rId40" Type="http://schemas.openxmlformats.org/officeDocument/2006/relationships/notesSlide" Target="notesSlides/notesSlide3.xml"/><Relationship Id="rId45" Type="http://schemas.openxmlformats.org/officeDocument/2006/relationships/notesSlide" Target="notesSlides/notesSlide8.xml"/><Relationship Id="rId53" Type="http://schemas.openxmlformats.org/officeDocument/2006/relationships/notesSlide" Target="notesSlides/notesSlide15.xml"/><Relationship Id="rId58" Type="http://schemas.openxmlformats.org/officeDocument/2006/relationships/notesSlide" Target="notesSlides/notesSlide20.xml"/><Relationship Id="rId66" Type="http://schemas.openxmlformats.org/officeDocument/2006/relationships/notesSlide" Target="notesSlides/notesSlide27.xml"/><Relationship Id="rId5" Type="http://schemas.openxmlformats.org/officeDocument/2006/relationships/tableStyles" Target="tableStyles.xml"/><Relationship Id="rId61" Type="http://schemas.openxmlformats.org/officeDocument/2006/relationships/notesSlide" Target="notesSlides/notesSlide2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2.xml"/><Relationship Id="rId43" Type="http://schemas.openxmlformats.org/officeDocument/2006/relationships/notesSlide" Target="notesSlides/notesSlide6.xml"/><Relationship Id="rId48" Type="http://schemas.openxmlformats.org/officeDocument/2006/relationships/notesSlide" Target="notesSlides/notesSlide10.xml"/><Relationship Id="rId56" Type="http://schemas.openxmlformats.org/officeDocument/2006/relationships/notesSlide" Target="notesSlides/notesSlide18.xml"/><Relationship Id="rId64" Type="http://schemas.openxmlformats.org/officeDocument/2006/relationships/notesSlide" Target="notesSlides/notesSlide26.xml"/><Relationship Id="rId69" Type="http://schemas.openxmlformats.org/officeDocument/2006/relationships/customXml" Target="../customXml/item2.xml"/><Relationship Id="rId51" Type="http://schemas.openxmlformats.org/officeDocument/2006/relationships/notesSlide" Target="notesSlides/notesSlide13.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Slide" Target="notesSlides/notesSlide2.xml"/><Relationship Id="rId46" Type="http://schemas.openxmlformats.org/officeDocument/2006/relationships/notesSlide" Target="notesSlides/notesSlide9.xml"/><Relationship Id="rId59" Type="http://schemas.openxmlformats.org/officeDocument/2006/relationships/notesSlide" Target="notesSlides/notesSlide21.xml"/><Relationship Id="rId67" Type="http://schemas.openxmlformats.org/officeDocument/2006/relationships/notesSlide" Target="notesSlides/notesSlide28.xml"/><Relationship Id="rId20" Type="http://schemas.openxmlformats.org/officeDocument/2006/relationships/slide" Target="slides/slide15.xml"/><Relationship Id="rId41" Type="http://schemas.openxmlformats.org/officeDocument/2006/relationships/notesSlide" Target="notesSlides/notesSlide4.xml"/><Relationship Id="rId54" Type="http://schemas.openxmlformats.org/officeDocument/2006/relationships/notesSlide" Target="notesSlides/notesSlide16.xml"/><Relationship Id="rId62" Type="http://schemas.openxmlformats.org/officeDocument/2006/relationships/notesSlide" Target="notesSlides/notesSlide24.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Slide" Target="notesSlides/notesSlide1.xml"/><Relationship Id="rId49" Type="http://schemas.openxmlformats.org/officeDocument/2006/relationships/notesSlide" Target="notesSlides/notesSlide11.xml"/><Relationship Id="rId57" Type="http://schemas.openxmlformats.org/officeDocument/2006/relationships/notesSlide" Target="notesSlides/notesSlide19.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Slide" Target="notesSlides/notesSlide7.xml"/><Relationship Id="rId52" Type="http://schemas.openxmlformats.org/officeDocument/2006/relationships/notesSlide" Target="notesSlides/notesSlide14.xml"/><Relationship Id="rId60" Type="http://schemas.openxmlformats.org/officeDocument/2006/relationships/notesSlide" Target="notesSlides/notesSlide22.xml"/><Relationship Id="rId65" Type="http://schemas.openxmlformats.org/officeDocument/2006/relationships/font" Target="fonts/font65.fntdata"/><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39.fntdata"/><Relationship Id="rId34" Type="http://schemas.openxmlformats.org/officeDocument/2006/relationships/notesMaster" Target="notesMasters/notesMaster1.xml"/><Relationship Id="rId50" Type="http://schemas.openxmlformats.org/officeDocument/2006/relationships/notesSlide" Target="notesSlides/notesSlide12.xml"/><Relationship Id="rId55" Type="http://schemas.openxmlformats.org/officeDocument/2006/relationships/notesSlide" Target="notesSlides/notesSlide17.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Elections Playback 2024.</a:t>
            </a:r>
          </a:p>
          <a:p>
            <a:r>
              <a:rPr lang="en-US"/>
              <a:t>Wednesday 14th August.</a:t>
            </a:r>
          </a:p>
          <a:p>
            <a:r>
              <a:rPr lang="en-US"/>
              <a:t>11:00am - 11:50am.</a:t>
            </a:r>
          </a:p>
          <a:p>
            <a:r>
              <a:rPr lang="en-US"/>
              <a:t>50 min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Considering the overall national turnout, we looked at individual SUs. 70% managed to increase their turnout this year.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Bonus stat: no SUs use paper votes only, vast majority (93%) use just online, other 7% use both electronic and paper votes. More info in report appendix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Highlight new approach to candidate demographics this year</a:t>
            </a:r>
          </a:p>
          <a:p>
            <a:r>
              <a:rPr lang="en-US"/>
              <a:t/>
            </a:r>
          </a:p>
          <a:p>
            <a:r>
              <a:rPr lang="en-US"/>
              <a:t>- Still have the CD survey (15 SUs used, representing 162 candidates)</a:t>
            </a:r>
          </a:p>
          <a:p>
            <a:r>
              <a:rPr lang="en-US"/>
              <a:t/>
            </a:r>
          </a:p>
          <a:p>
            <a:r>
              <a:rPr lang="en-US"/>
              <a:t>- However we also asked SUs to provide their data, so we have LOADS more data for 7 key candidate demographic data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2 - 3 mins to talk through presentation content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We've highlighted x3 questions surrounding candidate demographic data in this presentation</a:t>
            </a:r>
          </a:p>
          <a:p>
            <a:r>
              <a:rPr lang="en-US"/>
              <a:t/>
            </a:r>
          </a:p>
          <a:p>
            <a:r>
              <a:rPr lang="en-US"/>
              <a:t>- We have more data! These are all in the report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Wrap up presentation and any questions by 11:50am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1 - 2 mins to show QR codes, let people scan then whilst chatting through these</a:t>
            </a:r>
          </a:p>
          <a:p>
            <a:r>
              <a:rPr lang="en-US"/>
              <a:t/>
            </a:r>
          </a:p>
          <a:p>
            <a:r>
              <a:rPr lang="en-US"/>
              <a:t>Shoutout DRO Workplace as handy place for collaboration if not mentioned already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Wrap up presentation and any questions by 11:50am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mins to talk through support more widely</a:t>
            </a:r>
          </a:p>
          <a:p>
            <a:r>
              <a:rPr lang="en-US"/>
              <a:t/>
            </a:r>
          </a:p>
          <a:p>
            <a:r>
              <a:rPr lang="en-US"/>
              <a:t>- Development Webinars. Were in December/January, we'll move earlier based on feedback</a:t>
            </a:r>
          </a:p>
          <a:p>
            <a:r>
              <a:rPr lang="en-US"/>
              <a:t/>
            </a:r>
          </a:p>
          <a:p>
            <a:r>
              <a:rPr lang="en-US"/>
              <a:t>- 15 SUs used Candidate Demographic Survey but we also asked SUs for their data, come back to that exciting update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mins to talk about the report</a:t>
            </a:r>
          </a:p>
          <a:p>
            <a:r>
              <a:rPr lang="en-US"/>
              <a:t/>
            </a:r>
          </a:p>
          <a:p>
            <a:r>
              <a:rPr lang="en-US"/>
              <a:t>- Annual, older reports up on Connect</a:t>
            </a:r>
          </a:p>
          <a:p>
            <a:r>
              <a:rPr lang="en-US"/>
              <a:t/>
            </a:r>
          </a:p>
          <a:p>
            <a:r>
              <a:rPr lang="en-US"/>
              <a:t>- Informed by Elections Survey, thanks to those for completing</a:t>
            </a:r>
          </a:p>
          <a:p>
            <a:r>
              <a:rPr lang="en-US"/>
              <a:t/>
            </a:r>
          </a:p>
          <a:p>
            <a:r>
              <a:rPr lang="en-US"/>
              <a:t>- SUs to do &amp; don't use the RO service contributed to survey</a:t>
            </a:r>
          </a:p>
          <a:p>
            <a:r>
              <a:rPr lang="en-US"/>
              <a:t/>
            </a:r>
          </a:p>
          <a:p>
            <a:r>
              <a:rPr lang="en-US"/>
              <a:t>- 73 completed this year, similar to most year's feedback</a:t>
            </a:r>
          </a:p>
          <a:p>
            <a:r>
              <a:rPr lang="en-US"/>
              <a:t/>
            </a:r>
          </a:p>
          <a:p>
            <a:r>
              <a:rPr lang="en-US"/>
              <a:t>- SUs from across our 4 nations and from a range of SU sizes contributed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mins to talk about RO recommendations</a:t>
            </a:r>
          </a:p>
          <a:p>
            <a:r>
              <a:rPr lang="en-US"/>
              <a:t/>
            </a:r>
          </a:p>
          <a:p>
            <a:r>
              <a:rPr lang="en-US"/>
              <a:t>- Updated each year</a:t>
            </a:r>
          </a:p>
          <a:p>
            <a:r>
              <a:rPr lang="en-US"/>
              <a:t/>
            </a:r>
          </a:p>
          <a:p>
            <a:r>
              <a:rPr lang="en-US"/>
              <a:t>- Reflect current SU issues with elections</a:t>
            </a:r>
          </a:p>
          <a:p>
            <a:r>
              <a:rPr lang="en-US"/>
              <a:t/>
            </a:r>
          </a:p>
          <a:p>
            <a:r>
              <a:rPr lang="en-US"/>
              <a:t>- Informed by drop ins, complaints &amp; appeals too</a:t>
            </a:r>
          </a:p>
          <a:p>
            <a:r>
              <a:rPr lang="en-US"/>
              <a:t/>
            </a:r>
          </a:p>
          <a:p>
            <a:r>
              <a:rPr lang="en-US"/>
              <a:t>- Themed in sections, have a read of what's most relevant to your SU</a:t>
            </a:r>
          </a:p>
          <a:p>
            <a:r>
              <a:rPr lang="en-US"/>
              <a:t/>
            </a:r>
          </a:p>
          <a:p>
            <a:r>
              <a:rPr lang="en-US"/>
              <a:t>- Pages 4 - 7 on report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mins to talk about RO recommendations</a:t>
            </a:r>
          </a:p>
          <a:p>
            <a:r>
              <a:rPr lang="en-US"/>
              <a:t/>
            </a:r>
          </a:p>
          <a:p>
            <a:r>
              <a:rPr lang="en-US"/>
              <a:t>- Top recommendations this year</a:t>
            </a:r>
          </a:p>
          <a:p>
            <a:r>
              <a:rPr lang="en-US"/>
              <a:t/>
            </a:r>
          </a:p>
          <a:p>
            <a:r>
              <a:rPr lang="en-US"/>
              <a:t>- Pages 4 - 7 on report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mins to talk about the case studies</a:t>
            </a:r>
          </a:p>
          <a:p>
            <a:r>
              <a:rPr lang="en-US"/>
              <a:t/>
            </a:r>
          </a:p>
          <a:p>
            <a:r>
              <a:rPr lang="en-US"/>
              <a:t>- Wanted more qualitative examples to accompany the stats from coming from the survey</a:t>
            </a:r>
          </a:p>
          <a:p>
            <a:r>
              <a:rPr lang="en-US"/>
              <a:t/>
            </a:r>
          </a:p>
          <a:p>
            <a:r>
              <a:rPr lang="en-US"/>
              <a:t>- Includes x6 case studies from x4 SUs</a:t>
            </a:r>
          </a:p>
          <a:p>
            <a:r>
              <a:rPr lang="en-US"/>
              <a:t/>
            </a:r>
          </a:p>
          <a:p>
            <a:r>
              <a:rPr lang="en-US"/>
              <a:t>- Range of topics included</a:t>
            </a:r>
          </a:p>
          <a:p>
            <a:r>
              <a:rPr lang="en-US"/>
              <a:t/>
            </a:r>
          </a:p>
          <a:p>
            <a:r>
              <a:rPr lang="en-US"/>
              <a:t>- We'd encourage people to read to discover different approaches plus please continue to share examples of good practice via Workplace or via the CoP</a:t>
            </a:r>
          </a:p>
          <a:p>
            <a:r>
              <a:rPr lang="en-US"/>
              <a:t/>
            </a:r>
          </a:p>
          <a:p>
            <a:r>
              <a:rPr lang="en-US"/>
              <a:t>- Pages 8 - 11 on report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I'll now cover some some key highlights, loads more detail in the report and of course email if you have any questions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- 16.4% this year</a:t>
            </a:r>
          </a:p>
          <a:p>
            <a:r>
              <a:rPr lang="en-US"/>
              <a:t/>
            </a:r>
          </a:p>
          <a:p>
            <a:r>
              <a:rPr lang="en-US"/>
              <a:t>- 3.3% increase (biggest post-Covid jump in recovery)</a:t>
            </a:r>
          </a:p>
          <a:p>
            <a:r>
              <a:rPr lang="en-US"/>
              <a:t/>
            </a:r>
          </a:p>
          <a:p>
            <a:r>
              <a:rPr lang="en-US"/>
              <a:t>- Increase really consistent considering size of SU too. Looked at SUs of different sizes in 4 categories and all were over 16%</a:t>
            </a:r>
          </a:p>
          <a:p>
            <a:r>
              <a:rPr lang="en-US"/>
              <a:t/>
            </a:r>
          </a:p>
          <a:p>
            <a:r>
              <a:rPr lang="en-US"/>
              <a:t>(4 categories are: fewer than 10k, 10-20k, 20-30k and more than 30k)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7.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1071105" y="2029385"/>
            <a:ext cx="13611577" cy="4730023"/>
          </a:xfrm>
          <a:custGeom>
            <a:avLst/>
            <a:gdLst/>
            <a:ahLst/>
            <a:cxnLst/>
            <a:rect r="r" b="b" t="t" l="l"/>
            <a:pathLst>
              <a:path h="4730023" w="13611577">
                <a:moveTo>
                  <a:pt x="0" y="0"/>
                </a:moveTo>
                <a:lnTo>
                  <a:pt x="13611577" y="0"/>
                </a:lnTo>
                <a:lnTo>
                  <a:pt x="13611577" y="4730023"/>
                </a:lnTo>
                <a:lnTo>
                  <a:pt x="0" y="47300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489799" y="517125"/>
            <a:ext cx="4970037" cy="1588460"/>
          </a:xfrm>
          <a:custGeom>
            <a:avLst/>
            <a:gdLst/>
            <a:ahLst/>
            <a:cxnLst/>
            <a:rect r="r" b="b" t="t" l="l"/>
            <a:pathLst>
              <a:path h="1588460" w="4970037">
                <a:moveTo>
                  <a:pt x="0" y="0"/>
                </a:moveTo>
                <a:lnTo>
                  <a:pt x="4970037" y="0"/>
                </a:lnTo>
                <a:lnTo>
                  <a:pt x="4970037" y="1588460"/>
                </a:lnTo>
                <a:lnTo>
                  <a:pt x="0" y="1588460"/>
                </a:lnTo>
                <a:lnTo>
                  <a:pt x="0" y="0"/>
                </a:lnTo>
                <a:close/>
              </a:path>
            </a:pathLst>
          </a:custGeom>
          <a:blipFill>
            <a:blip r:embed="rId5"/>
            <a:stretch>
              <a:fillRect l="0" t="0" r="0" b="0"/>
            </a:stretch>
          </a:blipFill>
        </p:spPr>
      </p:sp>
      <p:sp>
        <p:nvSpPr>
          <p:cNvPr name="TextBox 4" id="4"/>
          <p:cNvSpPr txBox="true"/>
          <p:nvPr/>
        </p:nvSpPr>
        <p:spPr>
          <a:xfrm rot="0">
            <a:off x="758337" y="3686794"/>
            <a:ext cx="8385663" cy="2455976"/>
          </a:xfrm>
          <a:prstGeom prst="rect">
            <a:avLst/>
          </a:prstGeom>
        </p:spPr>
        <p:txBody>
          <a:bodyPr anchor="t" rtlCol="false" tIns="0" lIns="0" bIns="0" rIns="0">
            <a:spAutoFit/>
          </a:bodyPr>
          <a:lstStyle/>
          <a:p>
            <a:pPr algn="l">
              <a:lnSpc>
                <a:spcPts val="9437"/>
              </a:lnSpc>
            </a:pPr>
            <a:r>
              <a:rPr lang="en-US" sz="9437">
                <a:solidFill>
                  <a:srgbClr val="DB4699"/>
                </a:solidFill>
                <a:latin typeface="Adelle Ultra-Bold"/>
                <a:ea typeface="Adelle Ultra-Bold"/>
                <a:cs typeface="Adelle Ultra-Bold"/>
                <a:sym typeface="Adelle Ultra-Bold"/>
              </a:rPr>
              <a:t>Elections 2024</a:t>
            </a:r>
          </a:p>
          <a:p>
            <a:pPr algn="l">
              <a:lnSpc>
                <a:spcPts val="9437"/>
              </a:lnSpc>
            </a:pPr>
            <a:r>
              <a:rPr lang="en-US" sz="9437">
                <a:solidFill>
                  <a:srgbClr val="DB4699"/>
                </a:solidFill>
                <a:latin typeface="Adelle Ultra-Bold"/>
                <a:ea typeface="Adelle Ultra-Bold"/>
                <a:cs typeface="Adelle Ultra-Bold"/>
                <a:sym typeface="Adelle Ultra-Bold"/>
              </a:rPr>
              <a:t>Playback</a:t>
            </a:r>
          </a:p>
        </p:txBody>
      </p:sp>
      <p:sp>
        <p:nvSpPr>
          <p:cNvPr name="Freeform 5" id="5"/>
          <p:cNvSpPr/>
          <p:nvPr/>
        </p:nvSpPr>
        <p:spPr>
          <a:xfrm flipH="false" flipV="false" rot="162569">
            <a:off x="12912689" y="4506398"/>
            <a:ext cx="4476823" cy="4974247"/>
          </a:xfrm>
          <a:custGeom>
            <a:avLst/>
            <a:gdLst/>
            <a:ahLst/>
            <a:cxnLst/>
            <a:rect r="r" b="b" t="t" l="l"/>
            <a:pathLst>
              <a:path h="4974247" w="4476823">
                <a:moveTo>
                  <a:pt x="0" y="0"/>
                </a:moveTo>
                <a:lnTo>
                  <a:pt x="4476822" y="0"/>
                </a:lnTo>
                <a:lnTo>
                  <a:pt x="4476822" y="4974247"/>
                </a:lnTo>
                <a:lnTo>
                  <a:pt x="0" y="4974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2242576" y="3570907"/>
            <a:ext cx="12766239" cy="5687393"/>
          </a:xfrm>
          <a:custGeom>
            <a:avLst/>
            <a:gdLst/>
            <a:ahLst/>
            <a:cxnLst/>
            <a:rect r="r" b="b" t="t" l="l"/>
            <a:pathLst>
              <a:path h="5687393" w="12766239">
                <a:moveTo>
                  <a:pt x="0" y="0"/>
                </a:moveTo>
                <a:lnTo>
                  <a:pt x="12766239" y="0"/>
                </a:lnTo>
                <a:lnTo>
                  <a:pt x="12766239" y="5687393"/>
                </a:lnTo>
                <a:lnTo>
                  <a:pt x="0" y="5687393"/>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Turnout</a:t>
            </a:r>
          </a:p>
        </p:txBody>
      </p:sp>
      <p:sp>
        <p:nvSpPr>
          <p:cNvPr name="TextBox 4" id="4"/>
          <p:cNvSpPr txBox="true"/>
          <p:nvPr/>
        </p:nvSpPr>
        <p:spPr>
          <a:xfrm rot="0">
            <a:off x="21120" y="2403340"/>
            <a:ext cx="16874455" cy="820689"/>
          </a:xfrm>
          <a:prstGeom prst="rect">
            <a:avLst/>
          </a:prstGeom>
        </p:spPr>
        <p:txBody>
          <a:bodyPr anchor="t" rtlCol="false" tIns="0" lIns="0" bIns="0" rIns="0">
            <a:spAutoFit/>
          </a:bodyPr>
          <a:lstStyle/>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70% of SUs saw increased turnout from last year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6986212" y="2822347"/>
            <a:ext cx="10784950" cy="5141662"/>
          </a:xfrm>
          <a:custGeom>
            <a:avLst/>
            <a:gdLst/>
            <a:ahLst/>
            <a:cxnLst/>
            <a:rect r="r" b="b" t="t" l="l"/>
            <a:pathLst>
              <a:path h="5141662" w="10784950">
                <a:moveTo>
                  <a:pt x="0" y="0"/>
                </a:moveTo>
                <a:lnTo>
                  <a:pt x="10784950" y="0"/>
                </a:lnTo>
                <a:lnTo>
                  <a:pt x="10784950" y="5141662"/>
                </a:lnTo>
                <a:lnTo>
                  <a:pt x="0" y="5141662"/>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Nomination &amp; Voting Periods</a:t>
            </a:r>
          </a:p>
        </p:txBody>
      </p:sp>
      <p:sp>
        <p:nvSpPr>
          <p:cNvPr name="TextBox 4" id="4"/>
          <p:cNvSpPr txBox="true"/>
          <p:nvPr/>
        </p:nvSpPr>
        <p:spPr>
          <a:xfrm rot="0">
            <a:off x="21120" y="2422390"/>
            <a:ext cx="6630336" cy="5762894"/>
          </a:xfrm>
          <a:prstGeom prst="rect">
            <a:avLst/>
          </a:prstGeom>
        </p:spPr>
        <p:txBody>
          <a:bodyPr anchor="t" rtlCol="false" tIns="0" lIns="0" bIns="0" rIns="0">
            <a:spAutoFit/>
          </a:bodyPr>
          <a:lstStyle/>
          <a:p>
            <a:pPr algn="l" marL="888301" indent="-444151" lvl="1">
              <a:lnSpc>
                <a:spcPts val="5760"/>
              </a:lnSpc>
              <a:buFont typeface="Arial"/>
              <a:buChar char="•"/>
            </a:pPr>
            <a:r>
              <a:rPr lang="en-US" sz="4114">
                <a:solidFill>
                  <a:srgbClr val="000101"/>
                </a:solidFill>
                <a:latin typeface="Adelle Sans 2"/>
                <a:ea typeface="Adelle Sans 2"/>
                <a:cs typeface="Adelle Sans 2"/>
                <a:sym typeface="Adelle Sans 2"/>
              </a:rPr>
              <a:t>Nomination periods are getting longer.</a:t>
            </a:r>
          </a:p>
          <a:p>
            <a:pPr algn="l" marL="888301" indent="-444151" lvl="1">
              <a:lnSpc>
                <a:spcPts val="5760"/>
              </a:lnSpc>
              <a:buFont typeface="Arial"/>
              <a:buChar char="•"/>
            </a:pPr>
            <a:r>
              <a:rPr lang="en-US" sz="4114">
                <a:solidFill>
                  <a:srgbClr val="000101"/>
                </a:solidFill>
                <a:latin typeface="Adelle Sans 2"/>
                <a:ea typeface="Adelle Sans 2"/>
                <a:cs typeface="Adelle Sans 2"/>
                <a:sym typeface="Adelle Sans 2"/>
              </a:rPr>
              <a:t>In 2022/23, 26.3% of SU’s nomination periods were open for 29 days or longer, which has increased to 40% this year, a jump of 13.7%.</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6986212" y="2808287"/>
            <a:ext cx="10784950" cy="4804724"/>
          </a:xfrm>
          <a:custGeom>
            <a:avLst/>
            <a:gdLst/>
            <a:ahLst/>
            <a:cxnLst/>
            <a:rect r="r" b="b" t="t" l="l"/>
            <a:pathLst>
              <a:path h="4804724" w="10784950">
                <a:moveTo>
                  <a:pt x="0" y="0"/>
                </a:moveTo>
                <a:lnTo>
                  <a:pt x="10784950" y="0"/>
                </a:lnTo>
                <a:lnTo>
                  <a:pt x="10784950" y="4804724"/>
                </a:lnTo>
                <a:lnTo>
                  <a:pt x="0" y="4804724"/>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Voting Systems</a:t>
            </a:r>
          </a:p>
        </p:txBody>
      </p:sp>
      <p:sp>
        <p:nvSpPr>
          <p:cNvPr name="TextBox 4" id="4"/>
          <p:cNvSpPr txBox="true"/>
          <p:nvPr/>
        </p:nvSpPr>
        <p:spPr>
          <a:xfrm rot="0">
            <a:off x="21120" y="2422390"/>
            <a:ext cx="6630336" cy="6486794"/>
          </a:xfrm>
          <a:prstGeom prst="rect">
            <a:avLst/>
          </a:prstGeom>
        </p:spPr>
        <p:txBody>
          <a:bodyPr anchor="t" rtlCol="false" tIns="0" lIns="0" bIns="0" rIns="0">
            <a:spAutoFit/>
          </a:bodyPr>
          <a:lstStyle/>
          <a:p>
            <a:pPr algn="l" marL="888301" indent="-444151" lvl="1">
              <a:lnSpc>
                <a:spcPts val="5760"/>
              </a:lnSpc>
              <a:buFont typeface="Arial"/>
              <a:buChar char="•"/>
            </a:pPr>
            <a:r>
              <a:rPr lang="en-US" sz="4114">
                <a:solidFill>
                  <a:srgbClr val="000101"/>
                </a:solidFill>
                <a:latin typeface="Adelle Sans 2"/>
                <a:ea typeface="Adelle Sans 2"/>
                <a:cs typeface="Adelle Sans 2"/>
                <a:sym typeface="Adelle Sans 2"/>
              </a:rPr>
              <a:t>The amount of SUs that use the single transferable vote (STV) method has increased in these recent elections, with 77% of using the system, up 22.6% from last year’s 54.4% of SUs.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527751" y="4254193"/>
            <a:ext cx="11232498" cy="5004107"/>
          </a:xfrm>
          <a:custGeom>
            <a:avLst/>
            <a:gdLst/>
            <a:ahLst/>
            <a:cxnLst/>
            <a:rect r="r" b="b" t="t" l="l"/>
            <a:pathLst>
              <a:path h="5004107" w="11232498">
                <a:moveTo>
                  <a:pt x="0" y="0"/>
                </a:moveTo>
                <a:lnTo>
                  <a:pt x="11232498" y="0"/>
                </a:lnTo>
                <a:lnTo>
                  <a:pt x="11232498" y="5004107"/>
                </a:lnTo>
                <a:lnTo>
                  <a:pt x="0" y="5004107"/>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Voting Platforms</a:t>
            </a:r>
          </a:p>
        </p:txBody>
      </p:sp>
      <p:sp>
        <p:nvSpPr>
          <p:cNvPr name="TextBox 4" id="4"/>
          <p:cNvSpPr txBox="true"/>
          <p:nvPr/>
        </p:nvSpPr>
        <p:spPr>
          <a:xfrm rot="0">
            <a:off x="21120" y="2412865"/>
            <a:ext cx="18266880" cy="1606819"/>
          </a:xfrm>
          <a:prstGeom prst="rect">
            <a:avLst/>
          </a:prstGeom>
        </p:spPr>
        <p:txBody>
          <a:bodyPr anchor="t" rtlCol="false" tIns="0" lIns="0" bIns="0" rIns="0">
            <a:spAutoFit/>
          </a:bodyPr>
          <a:lstStyle/>
          <a:p>
            <a:pPr algn="l" marL="996248" indent="-498124" lvl="1">
              <a:lnSpc>
                <a:spcPts val="6460"/>
              </a:lnSpc>
              <a:buFont typeface="Arial"/>
              <a:buChar char="•"/>
            </a:pPr>
            <a:r>
              <a:rPr lang="en-US" sz="4614">
                <a:solidFill>
                  <a:srgbClr val="000101"/>
                </a:solidFill>
                <a:latin typeface="Adelle Sans 2"/>
                <a:ea typeface="Adelle Sans 2"/>
                <a:cs typeface="Adelle Sans 2"/>
                <a:sym typeface="Adelle Sans 2"/>
              </a:rPr>
              <a:t>Exactly half of SUs use MSL as their voting platform (36 SUs). Another 26% used Union Cloud to run their elections.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279185" y="4286479"/>
            <a:ext cx="11133580" cy="4971821"/>
          </a:xfrm>
          <a:custGeom>
            <a:avLst/>
            <a:gdLst/>
            <a:ahLst/>
            <a:cxnLst/>
            <a:rect r="r" b="b" t="t" l="l"/>
            <a:pathLst>
              <a:path h="4971821" w="11133580">
                <a:moveTo>
                  <a:pt x="0" y="0"/>
                </a:moveTo>
                <a:lnTo>
                  <a:pt x="11133579" y="0"/>
                </a:lnTo>
                <a:lnTo>
                  <a:pt x="11133579" y="4971821"/>
                </a:lnTo>
                <a:lnTo>
                  <a:pt x="0" y="4971821"/>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Voter Incentives</a:t>
            </a:r>
          </a:p>
        </p:txBody>
      </p:sp>
      <p:sp>
        <p:nvSpPr>
          <p:cNvPr name="TextBox 4" id="4"/>
          <p:cNvSpPr txBox="true"/>
          <p:nvPr/>
        </p:nvSpPr>
        <p:spPr>
          <a:xfrm rot="0">
            <a:off x="21120" y="2403340"/>
            <a:ext cx="18266880" cy="1509664"/>
          </a:xfrm>
          <a:prstGeom prst="rect">
            <a:avLst/>
          </a:prstGeom>
        </p:spPr>
        <p:txBody>
          <a:bodyPr anchor="t" rtlCol="false" tIns="0" lIns="0" bIns="0" rIns="0">
            <a:spAutoFit/>
          </a:bodyPr>
          <a:lstStyle/>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The use of incentives continues to rise in SU elections, with 82% of SUs reporting that they use some form of incentives in their elections.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924668" y="2026011"/>
            <a:ext cx="10438664" cy="7467235"/>
          </a:xfrm>
          <a:custGeom>
            <a:avLst/>
            <a:gdLst/>
            <a:ahLst/>
            <a:cxnLst/>
            <a:rect r="r" b="b" t="t" l="l"/>
            <a:pathLst>
              <a:path h="7467235" w="10438664">
                <a:moveTo>
                  <a:pt x="0" y="0"/>
                </a:moveTo>
                <a:lnTo>
                  <a:pt x="10438664" y="0"/>
                </a:lnTo>
                <a:lnTo>
                  <a:pt x="10438664" y="7467235"/>
                </a:lnTo>
                <a:lnTo>
                  <a:pt x="0" y="7467235"/>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Voter Incentives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21120" y="2403340"/>
            <a:ext cx="7610770" cy="3795664"/>
          </a:xfrm>
          <a:prstGeom prst="rect">
            <a:avLst/>
          </a:prstGeom>
        </p:spPr>
        <p:txBody>
          <a:bodyPr anchor="t" rtlCol="false" tIns="0" lIns="0" bIns="0" rIns="0">
            <a:spAutoFit/>
          </a:bodyPr>
          <a:lstStyle/>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Increase in SUs using prize draws, spinning wheels and lucky dips.</a:t>
            </a:r>
          </a:p>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Many incentives</a:t>
            </a:r>
          </a:p>
          <a:p>
            <a:pPr algn="l">
              <a:lnSpc>
                <a:spcPts val="6040"/>
              </a:lnSpc>
            </a:pPr>
            <a:r>
              <a:rPr lang="en-US" sz="4314">
                <a:solidFill>
                  <a:srgbClr val="000101"/>
                </a:solidFill>
                <a:latin typeface="Adelle Sans 2"/>
                <a:ea typeface="Adelle Sans 2"/>
                <a:cs typeface="Adelle Sans 2"/>
                <a:sym typeface="Adelle Sans 2"/>
              </a:rPr>
              <a:t>        remain food focused.</a:t>
            </a:r>
          </a:p>
        </p:txBody>
      </p:sp>
      <p:sp>
        <p:nvSpPr>
          <p:cNvPr name="Freeform 3" id="3"/>
          <p:cNvSpPr/>
          <p:nvPr/>
        </p:nvSpPr>
        <p:spPr>
          <a:xfrm flipH="false" flipV="false" rot="0">
            <a:off x="6596209" y="1892661"/>
            <a:ext cx="11219571" cy="7601618"/>
          </a:xfrm>
          <a:custGeom>
            <a:avLst/>
            <a:gdLst/>
            <a:ahLst/>
            <a:cxnLst/>
            <a:rect r="r" b="b" t="t" l="l"/>
            <a:pathLst>
              <a:path h="7601618" w="11219571">
                <a:moveTo>
                  <a:pt x="0" y="0"/>
                </a:moveTo>
                <a:lnTo>
                  <a:pt x="11219571" y="0"/>
                </a:lnTo>
                <a:lnTo>
                  <a:pt x="11219571" y="7601619"/>
                </a:lnTo>
                <a:lnTo>
                  <a:pt x="0" y="7601619"/>
                </a:lnTo>
                <a:lnTo>
                  <a:pt x="0" y="0"/>
                </a:lnTo>
                <a:close/>
              </a:path>
            </a:pathLst>
          </a:custGeom>
          <a:blipFill>
            <a:blip r:embed="rId3"/>
            <a:stretch>
              <a:fillRect l="0" t="0" r="0" b="0"/>
            </a:stretch>
          </a:blipFill>
        </p:spPr>
      </p:sp>
      <p:sp>
        <p:nvSpPr>
          <p:cNvPr name="TextBox 4" id="4"/>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Voter Incentives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5171118" y="2136810"/>
            <a:ext cx="12145332" cy="7235790"/>
          </a:xfrm>
          <a:custGeom>
            <a:avLst/>
            <a:gdLst/>
            <a:ahLst/>
            <a:cxnLst/>
            <a:rect r="r" b="b" t="t" l="l"/>
            <a:pathLst>
              <a:path h="7235790" w="12145332">
                <a:moveTo>
                  <a:pt x="0" y="0"/>
                </a:moveTo>
                <a:lnTo>
                  <a:pt x="12145332" y="0"/>
                </a:lnTo>
                <a:lnTo>
                  <a:pt x="12145332" y="7235790"/>
                </a:lnTo>
                <a:lnTo>
                  <a:pt x="0" y="7235790"/>
                </a:lnTo>
                <a:lnTo>
                  <a:pt x="0" y="0"/>
                </a:lnTo>
                <a:close/>
              </a:path>
            </a:pathLst>
          </a:custGeom>
          <a:blipFill>
            <a:blip r:embed="rId3"/>
            <a:stretch>
              <a:fillRect l="0" t="0" r="0" b="0"/>
            </a:stretch>
          </a:blipFill>
        </p:spPr>
      </p:sp>
      <p:sp>
        <p:nvSpPr>
          <p:cNvPr name="TextBox 3" id="3"/>
          <p:cNvSpPr txBox="true"/>
          <p:nvPr/>
        </p:nvSpPr>
        <p:spPr>
          <a:xfrm rot="0">
            <a:off x="758904" y="843304"/>
            <a:ext cx="14956638"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Candidate</a:t>
            </a:r>
          </a:p>
          <a:p>
            <a:pPr algn="l">
              <a:lnSpc>
                <a:spcPts val="7938"/>
              </a:lnSpc>
            </a:pPr>
            <a:r>
              <a:rPr lang="en-US" sz="7938">
                <a:solidFill>
                  <a:srgbClr val="FFFFFF"/>
                </a:solidFill>
                <a:latin typeface="Adelle Ultra-Bold"/>
                <a:ea typeface="Adelle Ultra-Bold"/>
                <a:cs typeface="Adelle Ultra-Bold"/>
                <a:sym typeface="Adelle Ultra-Bold"/>
              </a:rPr>
              <a:t>Support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21120" y="2959461"/>
            <a:ext cx="7610770" cy="5529849"/>
          </a:xfrm>
          <a:prstGeom prst="rect">
            <a:avLst/>
          </a:prstGeom>
        </p:spPr>
        <p:txBody>
          <a:bodyPr anchor="t" rtlCol="false" tIns="0" lIns="0" bIns="0" rIns="0">
            <a:spAutoFit/>
          </a:bodyPr>
          <a:lstStyle/>
          <a:p>
            <a:pPr algn="l" marL="845122" indent="-422561" lvl="1">
              <a:lnSpc>
                <a:spcPts val="5480"/>
              </a:lnSpc>
              <a:buFont typeface="Arial"/>
              <a:buChar char="•"/>
            </a:pPr>
            <a:r>
              <a:rPr lang="en-US" sz="3914">
                <a:solidFill>
                  <a:srgbClr val="000101"/>
                </a:solidFill>
                <a:latin typeface="Adelle Sans 2"/>
                <a:ea typeface="Adelle Sans 2"/>
                <a:cs typeface="Adelle Sans 2"/>
                <a:sym typeface="Adelle Sans 2"/>
              </a:rPr>
              <a:t>Vast majority of complaints still surround candidate behaviour (in personal and social media conduct) and voter coercion.</a:t>
            </a:r>
          </a:p>
          <a:p>
            <a:pPr algn="l" marL="845122" indent="-422561" lvl="1">
              <a:lnSpc>
                <a:spcPts val="5480"/>
              </a:lnSpc>
              <a:buFont typeface="Arial"/>
              <a:buChar char="•"/>
            </a:pPr>
            <a:r>
              <a:rPr lang="en-US" sz="3914">
                <a:solidFill>
                  <a:srgbClr val="000101"/>
                </a:solidFill>
                <a:latin typeface="Adelle Sans 2"/>
                <a:ea typeface="Adelle Sans 2"/>
                <a:cs typeface="Adelle Sans 2"/>
                <a:sym typeface="Adelle Sans 2"/>
              </a:rPr>
              <a:t>Least reported complaints around expenditure (overspending budget).</a:t>
            </a:r>
          </a:p>
        </p:txBody>
      </p:sp>
      <p:sp>
        <p:nvSpPr>
          <p:cNvPr name="TextBox 3" id="3"/>
          <p:cNvSpPr txBox="true"/>
          <p:nvPr/>
        </p:nvSpPr>
        <p:spPr>
          <a:xfrm rot="0">
            <a:off x="758904" y="843304"/>
            <a:ext cx="7225401"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Complaints &amp;</a:t>
            </a:r>
          </a:p>
          <a:p>
            <a:pPr algn="l">
              <a:lnSpc>
                <a:spcPts val="7938"/>
              </a:lnSpc>
            </a:pPr>
            <a:r>
              <a:rPr lang="en-US" sz="7938">
                <a:solidFill>
                  <a:srgbClr val="FFFFFF"/>
                </a:solidFill>
                <a:latin typeface="Adelle Ultra-Bold"/>
                <a:ea typeface="Adelle Ultra-Bold"/>
                <a:cs typeface="Adelle Ultra-Bold"/>
                <a:sym typeface="Adelle Ultra-Bold"/>
              </a:rPr>
              <a:t>Conduct</a:t>
            </a:r>
          </a:p>
        </p:txBody>
      </p:sp>
      <p:sp>
        <p:nvSpPr>
          <p:cNvPr name="Freeform 4" id="4"/>
          <p:cNvSpPr/>
          <p:nvPr/>
        </p:nvSpPr>
        <p:spPr>
          <a:xfrm flipH="false" flipV="false" rot="0">
            <a:off x="7984305" y="1184945"/>
            <a:ext cx="9646586" cy="8309334"/>
          </a:xfrm>
          <a:custGeom>
            <a:avLst/>
            <a:gdLst/>
            <a:ahLst/>
            <a:cxnLst/>
            <a:rect r="r" b="b" t="t" l="l"/>
            <a:pathLst>
              <a:path h="8309334" w="9646586">
                <a:moveTo>
                  <a:pt x="0" y="0"/>
                </a:moveTo>
                <a:lnTo>
                  <a:pt x="9646586" y="0"/>
                </a:lnTo>
                <a:lnTo>
                  <a:pt x="9646586" y="8309335"/>
                </a:lnTo>
                <a:lnTo>
                  <a:pt x="0" y="8309335"/>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1071105" y="2029385"/>
            <a:ext cx="13611577" cy="4730023"/>
          </a:xfrm>
          <a:custGeom>
            <a:avLst/>
            <a:gdLst/>
            <a:ahLst/>
            <a:cxnLst/>
            <a:rect r="r" b="b" t="t" l="l"/>
            <a:pathLst>
              <a:path h="4730023" w="13611577">
                <a:moveTo>
                  <a:pt x="0" y="0"/>
                </a:moveTo>
                <a:lnTo>
                  <a:pt x="13611577" y="0"/>
                </a:lnTo>
                <a:lnTo>
                  <a:pt x="13611577" y="4730023"/>
                </a:lnTo>
                <a:lnTo>
                  <a:pt x="0" y="47300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6449" y="345675"/>
            <a:ext cx="4970037" cy="1588460"/>
          </a:xfrm>
          <a:custGeom>
            <a:avLst/>
            <a:gdLst/>
            <a:ahLst/>
            <a:cxnLst/>
            <a:rect r="r" b="b" t="t" l="l"/>
            <a:pathLst>
              <a:path h="1588460" w="4970037">
                <a:moveTo>
                  <a:pt x="0" y="0"/>
                </a:moveTo>
                <a:lnTo>
                  <a:pt x="4970037" y="0"/>
                </a:lnTo>
                <a:lnTo>
                  <a:pt x="4970037" y="1588460"/>
                </a:lnTo>
                <a:lnTo>
                  <a:pt x="0" y="1588460"/>
                </a:lnTo>
                <a:lnTo>
                  <a:pt x="0" y="0"/>
                </a:lnTo>
                <a:close/>
              </a:path>
            </a:pathLst>
          </a:custGeom>
          <a:blipFill>
            <a:blip r:embed="rId5"/>
            <a:stretch>
              <a:fillRect l="0" t="0" r="0" b="0"/>
            </a:stretch>
          </a:blipFill>
        </p:spPr>
      </p:sp>
      <p:sp>
        <p:nvSpPr>
          <p:cNvPr name="TextBox 4" id="4"/>
          <p:cNvSpPr txBox="true"/>
          <p:nvPr/>
        </p:nvSpPr>
        <p:spPr>
          <a:xfrm rot="0">
            <a:off x="758337" y="3686794"/>
            <a:ext cx="10678716" cy="2418407"/>
          </a:xfrm>
          <a:prstGeom prst="rect">
            <a:avLst/>
          </a:prstGeom>
        </p:spPr>
        <p:txBody>
          <a:bodyPr anchor="t" rtlCol="false" tIns="0" lIns="0" bIns="0" rIns="0">
            <a:spAutoFit/>
          </a:bodyPr>
          <a:lstStyle/>
          <a:p>
            <a:pPr algn="l">
              <a:lnSpc>
                <a:spcPts val="9337"/>
              </a:lnSpc>
            </a:pPr>
            <a:r>
              <a:rPr lang="en-US" sz="9337">
                <a:solidFill>
                  <a:srgbClr val="DB4699"/>
                </a:solidFill>
                <a:latin typeface="Adelle Ultra-Bold"/>
                <a:ea typeface="Adelle Ultra-Bold"/>
                <a:cs typeface="Adelle Ultra-Bold"/>
                <a:sym typeface="Adelle Ultra-Bold"/>
              </a:rPr>
              <a:t>Candidate</a:t>
            </a:r>
          </a:p>
          <a:p>
            <a:pPr algn="l">
              <a:lnSpc>
                <a:spcPts val="9337"/>
              </a:lnSpc>
            </a:pPr>
            <a:r>
              <a:rPr lang="en-US" sz="9337">
                <a:solidFill>
                  <a:srgbClr val="DB4699"/>
                </a:solidFill>
                <a:latin typeface="Adelle Ultra-Bold"/>
                <a:ea typeface="Adelle Ultra-Bold"/>
                <a:cs typeface="Adelle Ultra-Bold"/>
                <a:sym typeface="Adelle Ultra-Bold"/>
              </a:rPr>
              <a:t>Demographic Data</a:t>
            </a:r>
          </a:p>
        </p:txBody>
      </p:sp>
      <p:sp>
        <p:nvSpPr>
          <p:cNvPr name="Freeform 5" id="5"/>
          <p:cNvSpPr/>
          <p:nvPr/>
        </p:nvSpPr>
        <p:spPr>
          <a:xfrm flipH="false" flipV="false" rot="162569">
            <a:off x="12912689" y="4506398"/>
            <a:ext cx="4476823" cy="4974247"/>
          </a:xfrm>
          <a:custGeom>
            <a:avLst/>
            <a:gdLst/>
            <a:ahLst/>
            <a:cxnLst/>
            <a:rect r="r" b="b" t="t" l="l"/>
            <a:pathLst>
              <a:path h="4974247" w="4476823">
                <a:moveTo>
                  <a:pt x="0" y="0"/>
                </a:moveTo>
                <a:lnTo>
                  <a:pt x="4476822" y="0"/>
                </a:lnTo>
                <a:lnTo>
                  <a:pt x="4476822" y="4974247"/>
                </a:lnTo>
                <a:lnTo>
                  <a:pt x="0" y="4974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71879"/>
            <a:ext cx="14956638" cy="1249373"/>
          </a:xfrm>
          <a:prstGeom prst="rect">
            <a:avLst/>
          </a:prstGeom>
        </p:spPr>
        <p:txBody>
          <a:bodyPr anchor="t" rtlCol="false" tIns="0" lIns="0" bIns="0" rIns="0">
            <a:spAutoFit/>
          </a:bodyPr>
          <a:lstStyle/>
          <a:p>
            <a:pPr algn="l">
              <a:lnSpc>
                <a:spcPts val="9437"/>
              </a:lnSpc>
            </a:pPr>
            <a:r>
              <a:rPr lang="en-US" sz="9437">
                <a:solidFill>
                  <a:srgbClr val="FFFFFF"/>
                </a:solidFill>
                <a:latin typeface="Adelle Ultra-Bold"/>
                <a:ea typeface="Adelle Ultra-Bold"/>
                <a:cs typeface="Adelle Ultra-Bold"/>
                <a:sym typeface="Adelle Ultra-Bold"/>
              </a:rPr>
              <a:t>Content</a:t>
            </a:r>
          </a:p>
        </p:txBody>
      </p:sp>
      <p:sp>
        <p:nvSpPr>
          <p:cNvPr name="TextBox 3" id="3"/>
          <p:cNvSpPr txBox="true"/>
          <p:nvPr/>
        </p:nvSpPr>
        <p:spPr>
          <a:xfrm rot="0">
            <a:off x="1028700" y="2910829"/>
            <a:ext cx="12916495" cy="6129290"/>
          </a:xfrm>
          <a:prstGeom prst="rect">
            <a:avLst/>
          </a:prstGeom>
        </p:spPr>
        <p:txBody>
          <a:bodyPr anchor="t" rtlCol="false" tIns="0" lIns="0" bIns="0" rIns="0">
            <a:spAutoFit/>
          </a:bodyPr>
          <a:lstStyle/>
          <a:p>
            <a:pPr algn="l">
              <a:lnSpc>
                <a:spcPts val="8140"/>
              </a:lnSpc>
            </a:pPr>
            <a:r>
              <a:rPr lang="en-US" sz="5814">
                <a:solidFill>
                  <a:srgbClr val="000101"/>
                </a:solidFill>
                <a:latin typeface="Adelle Sans 1 Light"/>
                <a:ea typeface="Adelle Sans 1 Light"/>
                <a:cs typeface="Adelle Sans 1 Light"/>
                <a:sym typeface="Adelle Sans 1 Light"/>
              </a:rPr>
              <a:t>Big SU Survey: SU Election Report 2024</a:t>
            </a:r>
          </a:p>
          <a:p>
            <a:pPr algn="l">
              <a:lnSpc>
                <a:spcPts val="8140"/>
              </a:lnSpc>
            </a:pPr>
            <a:r>
              <a:rPr lang="en-US" sz="5814">
                <a:solidFill>
                  <a:srgbClr val="000101"/>
                </a:solidFill>
                <a:latin typeface="Adelle Sans 1 Light"/>
                <a:ea typeface="Adelle Sans 1 Light"/>
                <a:cs typeface="Adelle Sans 1 Light"/>
                <a:sym typeface="Adelle Sans 1 Light"/>
              </a:rPr>
              <a:t>RO recommendations</a:t>
            </a:r>
          </a:p>
          <a:p>
            <a:pPr algn="l">
              <a:lnSpc>
                <a:spcPts val="8140"/>
              </a:lnSpc>
            </a:pPr>
            <a:r>
              <a:rPr lang="en-US" sz="5814">
                <a:solidFill>
                  <a:srgbClr val="000101"/>
                </a:solidFill>
                <a:latin typeface="Adelle Sans 1 Light"/>
                <a:ea typeface="Adelle Sans 1 Light"/>
                <a:cs typeface="Adelle Sans 1 Light"/>
                <a:sym typeface="Adelle Sans 1 Light"/>
              </a:rPr>
              <a:t>Case studies</a:t>
            </a:r>
          </a:p>
          <a:p>
            <a:pPr algn="l">
              <a:lnSpc>
                <a:spcPts val="8140"/>
              </a:lnSpc>
            </a:pPr>
            <a:r>
              <a:rPr lang="en-US" sz="5814">
                <a:solidFill>
                  <a:srgbClr val="000101"/>
                </a:solidFill>
                <a:latin typeface="Adelle Sans 1 Light"/>
                <a:ea typeface="Adelle Sans 1 Light"/>
                <a:cs typeface="Adelle Sans 1 Light"/>
                <a:sym typeface="Adelle Sans 1 Light"/>
              </a:rPr>
              <a:t>Turnout</a:t>
            </a:r>
          </a:p>
          <a:p>
            <a:pPr algn="l">
              <a:lnSpc>
                <a:spcPts val="8140"/>
              </a:lnSpc>
            </a:pPr>
            <a:r>
              <a:rPr lang="en-US" sz="5814">
                <a:solidFill>
                  <a:srgbClr val="000101"/>
                </a:solidFill>
                <a:latin typeface="Adelle Sans 1 Light"/>
                <a:ea typeface="Adelle Sans 1 Light"/>
                <a:cs typeface="Adelle Sans 1 Light"/>
                <a:sym typeface="Adelle Sans 1 Light"/>
              </a:rPr>
              <a:t>Key survey insights</a:t>
            </a:r>
          </a:p>
          <a:p>
            <a:pPr algn="l">
              <a:lnSpc>
                <a:spcPts val="8140"/>
              </a:lnSpc>
            </a:pPr>
            <a:r>
              <a:rPr lang="en-US" sz="5814">
                <a:solidFill>
                  <a:srgbClr val="000101"/>
                </a:solidFill>
                <a:latin typeface="Adelle Sans 1 Light"/>
                <a:ea typeface="Adelle Sans 1 Light"/>
                <a:cs typeface="Adelle Sans 1 Light"/>
                <a:sym typeface="Adelle Sans 1 Light"/>
              </a:rPr>
              <a:t>Key candidate demographics insights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6548530" y="3822903"/>
            <a:ext cx="10710770" cy="5111701"/>
          </a:xfrm>
          <a:custGeom>
            <a:avLst/>
            <a:gdLst/>
            <a:ahLst/>
            <a:cxnLst/>
            <a:rect r="r" b="b" t="t" l="l"/>
            <a:pathLst>
              <a:path h="5111701" w="10710770">
                <a:moveTo>
                  <a:pt x="0" y="0"/>
                </a:moveTo>
                <a:lnTo>
                  <a:pt x="10710770" y="0"/>
                </a:lnTo>
                <a:lnTo>
                  <a:pt x="10710770" y="5111701"/>
                </a:lnTo>
                <a:lnTo>
                  <a:pt x="0" y="5111701"/>
                </a:lnTo>
                <a:lnTo>
                  <a:pt x="0" y="0"/>
                </a:lnTo>
                <a:close/>
              </a:path>
            </a:pathLst>
          </a:custGeom>
          <a:blipFill>
            <a:blip r:embed="rId3"/>
            <a:stretch>
              <a:fillRect l="0" t="0" r="0" b="0"/>
            </a:stretch>
          </a:blipFill>
        </p:spPr>
      </p:sp>
      <p:sp>
        <p:nvSpPr>
          <p:cNvPr name="TextBox 3" id="3"/>
          <p:cNvSpPr txBox="true"/>
          <p:nvPr/>
        </p:nvSpPr>
        <p:spPr>
          <a:xfrm rot="0">
            <a:off x="758904" y="843304"/>
            <a:ext cx="14956638"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Collecting Candidate Demographic Data</a:t>
            </a:r>
          </a:p>
        </p:txBody>
      </p:sp>
      <p:sp>
        <p:nvSpPr>
          <p:cNvPr name="TextBox 4" id="4"/>
          <p:cNvSpPr txBox="true"/>
          <p:nvPr/>
        </p:nvSpPr>
        <p:spPr>
          <a:xfrm rot="0">
            <a:off x="21120" y="3195686"/>
            <a:ext cx="6798134" cy="6081664"/>
          </a:xfrm>
          <a:prstGeom prst="rect">
            <a:avLst/>
          </a:prstGeom>
        </p:spPr>
        <p:txBody>
          <a:bodyPr anchor="t" rtlCol="false" tIns="0" lIns="0" bIns="0" rIns="0">
            <a:spAutoFit/>
          </a:bodyPr>
          <a:lstStyle/>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63% of SUs who responded to our elections survey confirmed that they    do collect data to better understand    their candidates’ demographics. </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Collecting Candidate Demographic Data</a:t>
            </a:r>
          </a:p>
        </p:txBody>
      </p:sp>
      <p:sp>
        <p:nvSpPr>
          <p:cNvPr name="TextBox 3" id="3"/>
          <p:cNvSpPr txBox="true"/>
          <p:nvPr/>
        </p:nvSpPr>
        <p:spPr>
          <a:xfrm rot="0">
            <a:off x="21120" y="3195686"/>
            <a:ext cx="18266880" cy="3795664"/>
          </a:xfrm>
          <a:prstGeom prst="rect">
            <a:avLst/>
          </a:prstGeom>
        </p:spPr>
        <p:txBody>
          <a:bodyPr anchor="t" rtlCol="false" tIns="0" lIns="0" bIns="0" rIns="0">
            <a:spAutoFit/>
          </a:bodyPr>
          <a:lstStyle/>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New approach this year, we combined data from the Candidate Demographic Survey and the Elections Survey.</a:t>
            </a:r>
          </a:p>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Resulted in significantly more data for 7 key demographic questions.</a:t>
            </a:r>
          </a:p>
          <a:p>
            <a:pPr algn="l" marL="931480" indent="-465740" lvl="1">
              <a:lnSpc>
                <a:spcPts val="6040"/>
              </a:lnSpc>
              <a:buFont typeface="Arial"/>
              <a:buChar char="•"/>
            </a:pPr>
            <a:r>
              <a:rPr lang="en-US" sz="4314">
                <a:solidFill>
                  <a:srgbClr val="000101"/>
                </a:solidFill>
                <a:latin typeface="Adelle Sans 2"/>
                <a:ea typeface="Adelle Sans 2"/>
                <a:cs typeface="Adelle Sans 2"/>
                <a:sym typeface="Adelle Sans 2"/>
              </a:rPr>
              <a:t>Between 380 - 3,300 candidate responses per question.</a:t>
            </a:r>
          </a:p>
          <a:p>
            <a:pPr algn="l">
              <a:lnSpc>
                <a:spcPts val="6040"/>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066647" y="2124158"/>
            <a:ext cx="12154706" cy="7238917"/>
          </a:xfrm>
          <a:custGeom>
            <a:avLst/>
            <a:gdLst/>
            <a:ahLst/>
            <a:cxnLst/>
            <a:rect r="r" b="b" t="t" l="l"/>
            <a:pathLst>
              <a:path h="7238917" w="12154706">
                <a:moveTo>
                  <a:pt x="0" y="0"/>
                </a:moveTo>
                <a:lnTo>
                  <a:pt x="12154706" y="0"/>
                </a:lnTo>
                <a:lnTo>
                  <a:pt x="12154706" y="7238917"/>
                </a:lnTo>
                <a:lnTo>
                  <a:pt x="0" y="7238917"/>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Candidate Gender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215474" y="2196656"/>
            <a:ext cx="11857051" cy="7061644"/>
          </a:xfrm>
          <a:custGeom>
            <a:avLst/>
            <a:gdLst/>
            <a:ahLst/>
            <a:cxnLst/>
            <a:rect r="r" b="b" t="t" l="l"/>
            <a:pathLst>
              <a:path h="7061644" w="11857051">
                <a:moveTo>
                  <a:pt x="0" y="0"/>
                </a:moveTo>
                <a:lnTo>
                  <a:pt x="11857052" y="0"/>
                </a:lnTo>
                <a:lnTo>
                  <a:pt x="11857052" y="7061644"/>
                </a:lnTo>
                <a:lnTo>
                  <a:pt x="0" y="7061644"/>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Candidate Age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997324" y="2098653"/>
            <a:ext cx="10293352" cy="7159647"/>
          </a:xfrm>
          <a:custGeom>
            <a:avLst/>
            <a:gdLst/>
            <a:ahLst/>
            <a:cxnLst/>
            <a:rect r="r" b="b" t="t" l="l"/>
            <a:pathLst>
              <a:path h="7159647" w="10293352">
                <a:moveTo>
                  <a:pt x="0" y="0"/>
                </a:moveTo>
                <a:lnTo>
                  <a:pt x="10293352" y="0"/>
                </a:lnTo>
                <a:lnTo>
                  <a:pt x="10293352" y="7159647"/>
                </a:lnTo>
                <a:lnTo>
                  <a:pt x="0" y="7159647"/>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Candidate Citizenship</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304960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More Candidate Demographic</a:t>
            </a:r>
          </a:p>
          <a:p>
            <a:pPr algn="l">
              <a:lnSpc>
                <a:spcPts val="7938"/>
              </a:lnSpc>
            </a:pPr>
            <a:r>
              <a:rPr lang="en-US" sz="7938">
                <a:solidFill>
                  <a:srgbClr val="FFFFFF"/>
                </a:solidFill>
                <a:latin typeface="Adelle Ultra-Bold"/>
                <a:ea typeface="Adelle Ultra-Bold"/>
                <a:cs typeface="Adelle Ultra-Bold"/>
                <a:sym typeface="Adelle Ultra-Bold"/>
              </a:rPr>
              <a:t>Data in report</a:t>
            </a:r>
          </a:p>
          <a:p>
            <a:pPr algn="l">
              <a:lnSpc>
                <a:spcPts val="7938"/>
              </a:lnSpc>
            </a:pPr>
          </a:p>
        </p:txBody>
      </p:sp>
      <p:sp>
        <p:nvSpPr>
          <p:cNvPr name="TextBox 3" id="3"/>
          <p:cNvSpPr txBox="true"/>
          <p:nvPr/>
        </p:nvSpPr>
        <p:spPr>
          <a:xfrm rot="0">
            <a:off x="21120" y="3234679"/>
            <a:ext cx="8349535" cy="2516139"/>
          </a:xfrm>
          <a:prstGeom prst="rect">
            <a:avLst/>
          </a:prstGeom>
        </p:spPr>
        <p:txBody>
          <a:bodyPr anchor="t" rtlCol="false" tIns="0" lIns="0" bIns="0" rIns="0">
            <a:spAutoFit/>
          </a:bodyPr>
          <a:lstStyle/>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Gender</a:t>
            </a:r>
          </a:p>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Age</a:t>
            </a:r>
          </a:p>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Citizenship</a:t>
            </a:r>
          </a:p>
        </p:txBody>
      </p:sp>
      <p:sp>
        <p:nvSpPr>
          <p:cNvPr name="TextBox 4" id="4"/>
          <p:cNvSpPr txBox="true"/>
          <p:nvPr/>
        </p:nvSpPr>
        <p:spPr>
          <a:xfrm rot="0">
            <a:off x="8237223" y="3234679"/>
            <a:ext cx="8349535" cy="3363864"/>
          </a:xfrm>
          <a:prstGeom prst="rect">
            <a:avLst/>
          </a:prstGeom>
        </p:spPr>
        <p:txBody>
          <a:bodyPr anchor="t" rtlCol="false" tIns="0" lIns="0" bIns="0" rIns="0">
            <a:spAutoFit/>
          </a:bodyPr>
          <a:lstStyle/>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Sexual Orientation</a:t>
            </a:r>
          </a:p>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Religion, Faith or Belief</a:t>
            </a:r>
          </a:p>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Ethnic Group</a:t>
            </a:r>
          </a:p>
          <a:p>
            <a:pPr algn="l" marL="1039427" indent="-519714" lvl="1">
              <a:lnSpc>
                <a:spcPts val="6740"/>
              </a:lnSpc>
              <a:buFont typeface="Arial"/>
              <a:buChar char="•"/>
            </a:pPr>
            <a:r>
              <a:rPr lang="en-US" sz="4814">
                <a:solidFill>
                  <a:srgbClr val="000101"/>
                </a:solidFill>
                <a:latin typeface="Adelle Sans 2"/>
                <a:ea typeface="Adelle Sans 2"/>
                <a:cs typeface="Adelle Sans 2"/>
                <a:sym typeface="Adelle Sans 2"/>
              </a:rPr>
              <a:t>Disability</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8262160" y="2029385"/>
            <a:ext cx="20802633" cy="7228915"/>
          </a:xfrm>
          <a:custGeom>
            <a:avLst/>
            <a:gdLst/>
            <a:ahLst/>
            <a:cxnLst/>
            <a:rect r="r" b="b" t="t" l="l"/>
            <a:pathLst>
              <a:path h="7228915" w="20802633">
                <a:moveTo>
                  <a:pt x="0" y="0"/>
                </a:moveTo>
                <a:lnTo>
                  <a:pt x="20802632" y="0"/>
                </a:lnTo>
                <a:lnTo>
                  <a:pt x="20802632" y="7228915"/>
                </a:lnTo>
                <a:lnTo>
                  <a:pt x="0" y="72289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6449" y="345675"/>
            <a:ext cx="4970037" cy="1588460"/>
          </a:xfrm>
          <a:custGeom>
            <a:avLst/>
            <a:gdLst/>
            <a:ahLst/>
            <a:cxnLst/>
            <a:rect r="r" b="b" t="t" l="l"/>
            <a:pathLst>
              <a:path h="1588460" w="4970037">
                <a:moveTo>
                  <a:pt x="0" y="0"/>
                </a:moveTo>
                <a:lnTo>
                  <a:pt x="4970037" y="0"/>
                </a:lnTo>
                <a:lnTo>
                  <a:pt x="4970037" y="1588460"/>
                </a:lnTo>
                <a:lnTo>
                  <a:pt x="0" y="1588460"/>
                </a:lnTo>
                <a:lnTo>
                  <a:pt x="0" y="0"/>
                </a:lnTo>
                <a:close/>
              </a:path>
            </a:pathLst>
          </a:custGeom>
          <a:blipFill>
            <a:blip r:embed="rId5"/>
            <a:stretch>
              <a:fillRect l="0" t="0" r="0" b="0"/>
            </a:stretch>
          </a:blipFill>
        </p:spPr>
      </p:sp>
      <p:sp>
        <p:nvSpPr>
          <p:cNvPr name="TextBox 4" id="4"/>
          <p:cNvSpPr txBox="true"/>
          <p:nvPr/>
        </p:nvSpPr>
        <p:spPr>
          <a:xfrm rot="0">
            <a:off x="600931" y="3638384"/>
            <a:ext cx="2694980" cy="1249427"/>
          </a:xfrm>
          <a:prstGeom prst="rect">
            <a:avLst/>
          </a:prstGeom>
        </p:spPr>
        <p:txBody>
          <a:bodyPr anchor="t" rtlCol="false" tIns="0" lIns="0" bIns="0" rIns="0">
            <a:spAutoFit/>
          </a:bodyPr>
          <a:lstStyle/>
          <a:p>
            <a:pPr algn="l">
              <a:lnSpc>
                <a:spcPts val="9440"/>
              </a:lnSpc>
            </a:pPr>
            <a:r>
              <a:rPr lang="en-US" sz="9440">
                <a:solidFill>
                  <a:srgbClr val="DB4699"/>
                </a:solidFill>
                <a:latin typeface="Adelle Ultra-Bold"/>
                <a:ea typeface="Adelle Ultra-Bold"/>
                <a:cs typeface="Adelle Ultra-Bold"/>
                <a:sym typeface="Adelle Ultra-Bold"/>
              </a:rPr>
              <a:t>Q&amp;A</a:t>
            </a:r>
          </a:p>
        </p:txBody>
      </p:sp>
      <p:sp>
        <p:nvSpPr>
          <p:cNvPr name="Freeform 5" id="5"/>
          <p:cNvSpPr/>
          <p:nvPr/>
        </p:nvSpPr>
        <p:spPr>
          <a:xfrm flipH="false" flipV="false" rot="162569">
            <a:off x="12912689" y="4506398"/>
            <a:ext cx="4476823" cy="4974247"/>
          </a:xfrm>
          <a:custGeom>
            <a:avLst/>
            <a:gdLst/>
            <a:ahLst/>
            <a:cxnLst/>
            <a:rect r="r" b="b" t="t" l="l"/>
            <a:pathLst>
              <a:path h="4974247" w="4476823">
                <a:moveTo>
                  <a:pt x="0" y="0"/>
                </a:moveTo>
                <a:lnTo>
                  <a:pt x="4476822" y="0"/>
                </a:lnTo>
                <a:lnTo>
                  <a:pt x="4476822" y="4974247"/>
                </a:lnTo>
                <a:lnTo>
                  <a:pt x="0" y="4974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00931" y="5276850"/>
            <a:ext cx="10859393" cy="1773894"/>
          </a:xfrm>
          <a:prstGeom prst="rect">
            <a:avLst/>
          </a:prstGeom>
        </p:spPr>
        <p:txBody>
          <a:bodyPr anchor="t" rtlCol="false" tIns="0" lIns="0" bIns="0" rIns="0">
            <a:spAutoFit/>
          </a:bodyPr>
          <a:lstStyle/>
          <a:p>
            <a:pPr algn="l">
              <a:lnSpc>
                <a:spcPts val="6838"/>
              </a:lnSpc>
            </a:pPr>
            <a:r>
              <a:rPr lang="en-US" sz="6838">
                <a:solidFill>
                  <a:srgbClr val="DB4699"/>
                </a:solidFill>
                <a:latin typeface="Adelle Sans 1"/>
                <a:ea typeface="Adelle Sans 1"/>
                <a:cs typeface="Adelle Sans 1"/>
                <a:sym typeface="Adelle Sans 1"/>
              </a:rPr>
              <a:t>Challenges &amp; opportunities </a:t>
            </a:r>
          </a:p>
          <a:p>
            <a:pPr algn="l">
              <a:lnSpc>
                <a:spcPts val="6838"/>
              </a:lnSpc>
            </a:pPr>
            <a:r>
              <a:rPr lang="en-US" sz="6838">
                <a:solidFill>
                  <a:srgbClr val="DB4699"/>
                </a:solidFill>
                <a:latin typeface="Adelle Sans 1"/>
                <a:ea typeface="Adelle Sans 1"/>
                <a:cs typeface="Adelle Sans 1"/>
                <a:sym typeface="Adelle Sans 1"/>
              </a:rPr>
              <a:t>from this year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grpSp>
        <p:nvGrpSpPr>
          <p:cNvPr name="Group 2" id="2"/>
          <p:cNvGrpSpPr/>
          <p:nvPr/>
        </p:nvGrpSpPr>
        <p:grpSpPr>
          <a:xfrm rot="0">
            <a:off x="1028700" y="2788491"/>
            <a:ext cx="4431968" cy="4431968"/>
            <a:chOff x="0" y="0"/>
            <a:chExt cx="1051870" cy="1051870"/>
          </a:xfrm>
        </p:grpSpPr>
        <p:sp>
          <p:nvSpPr>
            <p:cNvPr name="Freeform 3" id="3"/>
            <p:cNvSpPr/>
            <p:nvPr/>
          </p:nvSpPr>
          <p:spPr>
            <a:xfrm flipH="false" flipV="false" rot="0">
              <a:off x="0" y="0"/>
              <a:ext cx="1051870" cy="1051870"/>
            </a:xfrm>
            <a:custGeom>
              <a:avLst/>
              <a:gdLst/>
              <a:ahLst/>
              <a:cxnLst/>
              <a:rect r="r" b="b" t="t" l="l"/>
              <a:pathLst>
                <a:path h="1051870" w="1051870">
                  <a:moveTo>
                    <a:pt x="0" y="0"/>
                  </a:moveTo>
                  <a:lnTo>
                    <a:pt x="1051870" y="0"/>
                  </a:lnTo>
                  <a:lnTo>
                    <a:pt x="1051870" y="1051870"/>
                  </a:lnTo>
                  <a:lnTo>
                    <a:pt x="0" y="1051870"/>
                  </a:lnTo>
                  <a:close/>
                </a:path>
              </a:pathLst>
            </a:custGeom>
            <a:solidFill>
              <a:srgbClr val="00B5CC"/>
            </a:solidFill>
          </p:spPr>
        </p:sp>
        <p:sp>
          <p:nvSpPr>
            <p:cNvPr name="TextBox 4" id="4"/>
            <p:cNvSpPr txBox="true"/>
            <p:nvPr/>
          </p:nvSpPr>
          <p:spPr>
            <a:xfrm>
              <a:off x="0" y="-38100"/>
              <a:ext cx="1051870" cy="1089970"/>
            </a:xfrm>
            <a:prstGeom prst="rect">
              <a:avLst/>
            </a:prstGeom>
          </p:spPr>
          <p:txBody>
            <a:bodyPr anchor="ctr" rtlCol="false" tIns="56373" lIns="56373" bIns="56373" rIns="56373"/>
            <a:lstStyle/>
            <a:p>
              <a:pPr algn="ctr">
                <a:lnSpc>
                  <a:spcPts val="2501"/>
                </a:lnSpc>
              </a:pPr>
            </a:p>
          </p:txBody>
        </p:sp>
      </p:grpSp>
      <p:sp>
        <p:nvSpPr>
          <p:cNvPr name="Freeform 5" id="5"/>
          <p:cNvSpPr/>
          <p:nvPr/>
        </p:nvSpPr>
        <p:spPr>
          <a:xfrm flipH="false" flipV="false" rot="0">
            <a:off x="1250669" y="3010460"/>
            <a:ext cx="3988030" cy="3988030"/>
          </a:xfrm>
          <a:custGeom>
            <a:avLst/>
            <a:gdLst/>
            <a:ahLst/>
            <a:cxnLst/>
            <a:rect r="r" b="b" t="t" l="l"/>
            <a:pathLst>
              <a:path h="3988030" w="3988030">
                <a:moveTo>
                  <a:pt x="0" y="0"/>
                </a:moveTo>
                <a:lnTo>
                  <a:pt x="3988030" y="0"/>
                </a:lnTo>
                <a:lnTo>
                  <a:pt x="3988030" y="3988030"/>
                </a:lnTo>
                <a:lnTo>
                  <a:pt x="0" y="3988030"/>
                </a:lnTo>
                <a:lnTo>
                  <a:pt x="0" y="0"/>
                </a:lnTo>
                <a:close/>
              </a:path>
            </a:pathLst>
          </a:custGeom>
          <a:blipFill>
            <a:blip r:embed="rId3"/>
            <a:stretch>
              <a:fillRect l="0" t="0" r="0" b="0"/>
            </a:stretch>
          </a:blipFill>
        </p:spPr>
      </p:sp>
      <p:sp>
        <p:nvSpPr>
          <p:cNvPr name="TextBox 6" id="6"/>
          <p:cNvSpPr txBox="true"/>
          <p:nvPr/>
        </p:nvSpPr>
        <p:spPr>
          <a:xfrm rot="0">
            <a:off x="1028700" y="7485289"/>
            <a:ext cx="3593768" cy="1293188"/>
          </a:xfrm>
          <a:prstGeom prst="rect">
            <a:avLst/>
          </a:prstGeom>
        </p:spPr>
        <p:txBody>
          <a:bodyPr anchor="t" rtlCol="false" tIns="0" lIns="0" bIns="0" rIns="0">
            <a:spAutoFit/>
          </a:bodyPr>
          <a:lstStyle/>
          <a:p>
            <a:pPr algn="l">
              <a:lnSpc>
                <a:spcPts val="5029"/>
              </a:lnSpc>
            </a:pPr>
            <a:r>
              <a:rPr lang="en-US" sz="4614">
                <a:solidFill>
                  <a:srgbClr val="000101"/>
                </a:solidFill>
                <a:latin typeface="Adelle Sans 2"/>
                <a:ea typeface="Adelle Sans 2"/>
                <a:cs typeface="Adelle Sans 2"/>
                <a:sym typeface="Adelle Sans 2"/>
              </a:rPr>
              <a:t>SU Elections Report 2024</a:t>
            </a:r>
          </a:p>
        </p:txBody>
      </p:sp>
      <p:grpSp>
        <p:nvGrpSpPr>
          <p:cNvPr name="Group 7" id="7"/>
          <p:cNvGrpSpPr/>
          <p:nvPr/>
        </p:nvGrpSpPr>
        <p:grpSpPr>
          <a:xfrm rot="0">
            <a:off x="12318459" y="2788491"/>
            <a:ext cx="4431968" cy="4431968"/>
            <a:chOff x="0" y="0"/>
            <a:chExt cx="1051870" cy="1051870"/>
          </a:xfrm>
        </p:grpSpPr>
        <p:sp>
          <p:nvSpPr>
            <p:cNvPr name="Freeform 8" id="8"/>
            <p:cNvSpPr/>
            <p:nvPr/>
          </p:nvSpPr>
          <p:spPr>
            <a:xfrm flipH="false" flipV="false" rot="0">
              <a:off x="0" y="0"/>
              <a:ext cx="1051870" cy="1051870"/>
            </a:xfrm>
            <a:custGeom>
              <a:avLst/>
              <a:gdLst/>
              <a:ahLst/>
              <a:cxnLst/>
              <a:rect r="r" b="b" t="t" l="l"/>
              <a:pathLst>
                <a:path h="1051870" w="1051870">
                  <a:moveTo>
                    <a:pt x="0" y="0"/>
                  </a:moveTo>
                  <a:lnTo>
                    <a:pt x="1051870" y="0"/>
                  </a:lnTo>
                  <a:lnTo>
                    <a:pt x="1051870" y="1051870"/>
                  </a:lnTo>
                  <a:lnTo>
                    <a:pt x="0" y="1051870"/>
                  </a:lnTo>
                  <a:close/>
                </a:path>
              </a:pathLst>
            </a:custGeom>
            <a:solidFill>
              <a:srgbClr val="00B5CC"/>
            </a:solidFill>
          </p:spPr>
        </p:sp>
        <p:sp>
          <p:nvSpPr>
            <p:cNvPr name="TextBox 9" id="9"/>
            <p:cNvSpPr txBox="true"/>
            <p:nvPr/>
          </p:nvSpPr>
          <p:spPr>
            <a:xfrm>
              <a:off x="0" y="-38100"/>
              <a:ext cx="1051870" cy="1089970"/>
            </a:xfrm>
            <a:prstGeom prst="rect">
              <a:avLst/>
            </a:prstGeom>
          </p:spPr>
          <p:txBody>
            <a:bodyPr anchor="ctr" rtlCol="false" tIns="56373" lIns="56373" bIns="56373" rIns="56373"/>
            <a:lstStyle/>
            <a:p>
              <a:pPr algn="ctr">
                <a:lnSpc>
                  <a:spcPts val="2501"/>
                </a:lnSpc>
              </a:pPr>
            </a:p>
          </p:txBody>
        </p:sp>
      </p:grpSp>
      <p:sp>
        <p:nvSpPr>
          <p:cNvPr name="Freeform 10" id="10"/>
          <p:cNvSpPr/>
          <p:nvPr/>
        </p:nvSpPr>
        <p:spPr>
          <a:xfrm flipH="false" flipV="false" rot="0">
            <a:off x="12540428" y="3010460"/>
            <a:ext cx="3988030" cy="3988030"/>
          </a:xfrm>
          <a:custGeom>
            <a:avLst/>
            <a:gdLst/>
            <a:ahLst/>
            <a:cxnLst/>
            <a:rect r="r" b="b" t="t" l="l"/>
            <a:pathLst>
              <a:path h="3988030" w="3988030">
                <a:moveTo>
                  <a:pt x="0" y="0"/>
                </a:moveTo>
                <a:lnTo>
                  <a:pt x="3988029" y="0"/>
                </a:lnTo>
                <a:lnTo>
                  <a:pt x="3988029" y="3988030"/>
                </a:lnTo>
                <a:lnTo>
                  <a:pt x="0" y="3988030"/>
                </a:lnTo>
                <a:lnTo>
                  <a:pt x="0" y="0"/>
                </a:lnTo>
                <a:close/>
              </a:path>
            </a:pathLst>
          </a:custGeom>
          <a:blipFill>
            <a:blip r:embed="rId4"/>
            <a:stretch>
              <a:fillRect l="0" t="0" r="0" b="0"/>
            </a:stretch>
          </a:blipFill>
        </p:spPr>
      </p:sp>
      <p:sp>
        <p:nvSpPr>
          <p:cNvPr name="TextBox 11" id="11"/>
          <p:cNvSpPr txBox="true"/>
          <p:nvPr/>
        </p:nvSpPr>
        <p:spPr>
          <a:xfrm rot="0">
            <a:off x="12318459" y="7485289"/>
            <a:ext cx="3593768" cy="1293188"/>
          </a:xfrm>
          <a:prstGeom prst="rect">
            <a:avLst/>
          </a:prstGeom>
        </p:spPr>
        <p:txBody>
          <a:bodyPr anchor="t" rtlCol="false" tIns="0" lIns="0" bIns="0" rIns="0">
            <a:spAutoFit/>
          </a:bodyPr>
          <a:lstStyle/>
          <a:p>
            <a:pPr algn="l">
              <a:lnSpc>
                <a:spcPts val="5029"/>
              </a:lnSpc>
            </a:pPr>
            <a:r>
              <a:rPr lang="en-US" sz="4614">
                <a:solidFill>
                  <a:srgbClr val="000101"/>
                </a:solidFill>
                <a:latin typeface="Adelle Sans 2"/>
                <a:ea typeface="Adelle Sans 2"/>
                <a:cs typeface="Adelle Sans 2"/>
                <a:sym typeface="Adelle Sans 2"/>
              </a:rPr>
              <a:t>Workplace DRO Group</a:t>
            </a:r>
          </a:p>
        </p:txBody>
      </p:sp>
      <p:grpSp>
        <p:nvGrpSpPr>
          <p:cNvPr name="Group 12" id="12"/>
          <p:cNvGrpSpPr/>
          <p:nvPr/>
        </p:nvGrpSpPr>
        <p:grpSpPr>
          <a:xfrm rot="0">
            <a:off x="6673579" y="2788491"/>
            <a:ext cx="4431968" cy="4431968"/>
            <a:chOff x="0" y="0"/>
            <a:chExt cx="1051870" cy="1051870"/>
          </a:xfrm>
        </p:grpSpPr>
        <p:sp>
          <p:nvSpPr>
            <p:cNvPr name="Freeform 13" id="13"/>
            <p:cNvSpPr/>
            <p:nvPr/>
          </p:nvSpPr>
          <p:spPr>
            <a:xfrm flipH="false" flipV="false" rot="0">
              <a:off x="0" y="0"/>
              <a:ext cx="1051870" cy="1051870"/>
            </a:xfrm>
            <a:custGeom>
              <a:avLst/>
              <a:gdLst/>
              <a:ahLst/>
              <a:cxnLst/>
              <a:rect r="r" b="b" t="t" l="l"/>
              <a:pathLst>
                <a:path h="1051870" w="1051870">
                  <a:moveTo>
                    <a:pt x="0" y="0"/>
                  </a:moveTo>
                  <a:lnTo>
                    <a:pt x="1051870" y="0"/>
                  </a:lnTo>
                  <a:lnTo>
                    <a:pt x="1051870" y="1051870"/>
                  </a:lnTo>
                  <a:lnTo>
                    <a:pt x="0" y="1051870"/>
                  </a:lnTo>
                  <a:close/>
                </a:path>
              </a:pathLst>
            </a:custGeom>
            <a:solidFill>
              <a:srgbClr val="00B5CC"/>
            </a:solidFill>
          </p:spPr>
        </p:sp>
        <p:sp>
          <p:nvSpPr>
            <p:cNvPr name="TextBox 14" id="14"/>
            <p:cNvSpPr txBox="true"/>
            <p:nvPr/>
          </p:nvSpPr>
          <p:spPr>
            <a:xfrm>
              <a:off x="0" y="-38100"/>
              <a:ext cx="1051870" cy="1089970"/>
            </a:xfrm>
            <a:prstGeom prst="rect">
              <a:avLst/>
            </a:prstGeom>
          </p:spPr>
          <p:txBody>
            <a:bodyPr anchor="ctr" rtlCol="false" tIns="56373" lIns="56373" bIns="56373" rIns="56373"/>
            <a:lstStyle/>
            <a:p>
              <a:pPr algn="ctr">
                <a:lnSpc>
                  <a:spcPts val="2501"/>
                </a:lnSpc>
              </a:pPr>
            </a:p>
          </p:txBody>
        </p:sp>
      </p:grpSp>
      <p:sp>
        <p:nvSpPr>
          <p:cNvPr name="Freeform 15" id="15"/>
          <p:cNvSpPr/>
          <p:nvPr/>
        </p:nvSpPr>
        <p:spPr>
          <a:xfrm flipH="false" flipV="false" rot="0">
            <a:off x="6895548" y="3010460"/>
            <a:ext cx="3988030" cy="3988030"/>
          </a:xfrm>
          <a:custGeom>
            <a:avLst/>
            <a:gdLst/>
            <a:ahLst/>
            <a:cxnLst/>
            <a:rect r="r" b="b" t="t" l="l"/>
            <a:pathLst>
              <a:path h="3988030" w="3988030">
                <a:moveTo>
                  <a:pt x="0" y="0"/>
                </a:moveTo>
                <a:lnTo>
                  <a:pt x="3988030" y="0"/>
                </a:lnTo>
                <a:lnTo>
                  <a:pt x="3988030" y="3988030"/>
                </a:lnTo>
                <a:lnTo>
                  <a:pt x="0" y="3988030"/>
                </a:lnTo>
                <a:lnTo>
                  <a:pt x="0" y="0"/>
                </a:lnTo>
                <a:close/>
              </a:path>
            </a:pathLst>
          </a:custGeom>
          <a:blipFill>
            <a:blip r:embed="rId5"/>
            <a:stretch>
              <a:fillRect l="0" t="0" r="0" b="0"/>
            </a:stretch>
          </a:blipFill>
        </p:spPr>
      </p:sp>
      <p:sp>
        <p:nvSpPr>
          <p:cNvPr name="TextBox 16" id="16"/>
          <p:cNvSpPr txBox="true"/>
          <p:nvPr/>
        </p:nvSpPr>
        <p:spPr>
          <a:xfrm rot="0">
            <a:off x="6673579" y="7485289"/>
            <a:ext cx="4698668" cy="1931363"/>
          </a:xfrm>
          <a:prstGeom prst="rect">
            <a:avLst/>
          </a:prstGeom>
        </p:spPr>
        <p:txBody>
          <a:bodyPr anchor="t" rtlCol="false" tIns="0" lIns="0" bIns="0" rIns="0">
            <a:spAutoFit/>
          </a:bodyPr>
          <a:lstStyle/>
          <a:p>
            <a:pPr algn="l">
              <a:lnSpc>
                <a:spcPts val="5029"/>
              </a:lnSpc>
            </a:pPr>
            <a:r>
              <a:rPr lang="en-US" sz="4614">
                <a:solidFill>
                  <a:srgbClr val="000101"/>
                </a:solidFill>
                <a:latin typeface="Adelle Sans 2"/>
                <a:ea typeface="Adelle Sans 2"/>
                <a:cs typeface="Adelle Sans 2"/>
                <a:sym typeface="Adelle Sans 2"/>
              </a:rPr>
              <a:t>Election Service webpages on NUS Connect</a:t>
            </a:r>
          </a:p>
        </p:txBody>
      </p:sp>
      <p:sp>
        <p:nvSpPr>
          <p:cNvPr name="TextBox 17" id="17"/>
          <p:cNvSpPr txBox="true"/>
          <p:nvPr/>
        </p:nvSpPr>
        <p:spPr>
          <a:xfrm rot="0">
            <a:off x="758904" y="871879"/>
            <a:ext cx="14956638" cy="1249373"/>
          </a:xfrm>
          <a:prstGeom prst="rect">
            <a:avLst/>
          </a:prstGeom>
        </p:spPr>
        <p:txBody>
          <a:bodyPr anchor="t" rtlCol="false" tIns="0" lIns="0" bIns="0" rIns="0">
            <a:spAutoFit/>
          </a:bodyPr>
          <a:lstStyle/>
          <a:p>
            <a:pPr algn="l">
              <a:lnSpc>
                <a:spcPts val="9437"/>
              </a:lnSpc>
            </a:pPr>
            <a:r>
              <a:rPr lang="en-US" sz="9437">
                <a:solidFill>
                  <a:srgbClr val="FFFFFF"/>
                </a:solidFill>
                <a:latin typeface="Adelle Ultra-Bold"/>
                <a:ea typeface="Adelle Ultra-Bold"/>
                <a:cs typeface="Adelle Ultra-Bold"/>
                <a:sym typeface="Adelle Ultra-Bold"/>
              </a:rPr>
              <a:t>Handy Links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1071105" y="2029385"/>
            <a:ext cx="13611577" cy="4730023"/>
          </a:xfrm>
          <a:custGeom>
            <a:avLst/>
            <a:gdLst/>
            <a:ahLst/>
            <a:cxnLst/>
            <a:rect r="r" b="b" t="t" l="l"/>
            <a:pathLst>
              <a:path h="4730023" w="13611577">
                <a:moveTo>
                  <a:pt x="0" y="0"/>
                </a:moveTo>
                <a:lnTo>
                  <a:pt x="13611577" y="0"/>
                </a:lnTo>
                <a:lnTo>
                  <a:pt x="13611577" y="4730023"/>
                </a:lnTo>
                <a:lnTo>
                  <a:pt x="0" y="47300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6449" y="345675"/>
            <a:ext cx="4970037" cy="1588460"/>
          </a:xfrm>
          <a:custGeom>
            <a:avLst/>
            <a:gdLst/>
            <a:ahLst/>
            <a:cxnLst/>
            <a:rect r="r" b="b" t="t" l="l"/>
            <a:pathLst>
              <a:path h="1588460" w="4970037">
                <a:moveTo>
                  <a:pt x="0" y="0"/>
                </a:moveTo>
                <a:lnTo>
                  <a:pt x="4970037" y="0"/>
                </a:lnTo>
                <a:lnTo>
                  <a:pt x="4970037" y="1588460"/>
                </a:lnTo>
                <a:lnTo>
                  <a:pt x="0" y="1588460"/>
                </a:lnTo>
                <a:lnTo>
                  <a:pt x="0" y="0"/>
                </a:lnTo>
                <a:close/>
              </a:path>
            </a:pathLst>
          </a:custGeom>
          <a:blipFill>
            <a:blip r:embed="rId5"/>
            <a:stretch>
              <a:fillRect l="0" t="0" r="0" b="0"/>
            </a:stretch>
          </a:blipFill>
        </p:spPr>
      </p:sp>
      <p:sp>
        <p:nvSpPr>
          <p:cNvPr name="TextBox 4" id="4"/>
          <p:cNvSpPr txBox="true"/>
          <p:nvPr/>
        </p:nvSpPr>
        <p:spPr>
          <a:xfrm rot="0">
            <a:off x="758337" y="3686794"/>
            <a:ext cx="6586433" cy="1257362"/>
          </a:xfrm>
          <a:prstGeom prst="rect">
            <a:avLst/>
          </a:prstGeom>
        </p:spPr>
        <p:txBody>
          <a:bodyPr anchor="t" rtlCol="false" tIns="0" lIns="0" bIns="0" rIns="0">
            <a:spAutoFit/>
          </a:bodyPr>
          <a:lstStyle/>
          <a:p>
            <a:pPr algn="l">
              <a:lnSpc>
                <a:spcPts val="9437"/>
              </a:lnSpc>
            </a:pPr>
            <a:r>
              <a:rPr lang="en-US" sz="9437">
                <a:solidFill>
                  <a:srgbClr val="DB4699"/>
                </a:solidFill>
                <a:latin typeface="Adelle Ultra-Bold"/>
                <a:ea typeface="Adelle Ultra-Bold"/>
                <a:cs typeface="Adelle Ultra-Bold"/>
                <a:sym typeface="Adelle Ultra-Bold"/>
              </a:rPr>
              <a:t>Thank you!</a:t>
            </a:r>
          </a:p>
        </p:txBody>
      </p:sp>
      <p:sp>
        <p:nvSpPr>
          <p:cNvPr name="Freeform 5" id="5"/>
          <p:cNvSpPr/>
          <p:nvPr/>
        </p:nvSpPr>
        <p:spPr>
          <a:xfrm flipH="false" flipV="false" rot="162569">
            <a:off x="12912689" y="4506398"/>
            <a:ext cx="4476823" cy="4974247"/>
          </a:xfrm>
          <a:custGeom>
            <a:avLst/>
            <a:gdLst/>
            <a:ahLst/>
            <a:cxnLst/>
            <a:rect r="r" b="b" t="t" l="l"/>
            <a:pathLst>
              <a:path h="4974247" w="4476823">
                <a:moveTo>
                  <a:pt x="0" y="0"/>
                </a:moveTo>
                <a:lnTo>
                  <a:pt x="4476822" y="0"/>
                </a:lnTo>
                <a:lnTo>
                  <a:pt x="4476822" y="4974247"/>
                </a:lnTo>
                <a:lnTo>
                  <a:pt x="0" y="4974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58337" y="4939495"/>
            <a:ext cx="8340179" cy="907121"/>
          </a:xfrm>
          <a:prstGeom prst="rect">
            <a:avLst/>
          </a:prstGeom>
        </p:spPr>
        <p:txBody>
          <a:bodyPr anchor="t" rtlCol="false" tIns="0" lIns="0" bIns="0" rIns="0">
            <a:spAutoFit/>
          </a:bodyPr>
          <a:lstStyle/>
          <a:p>
            <a:pPr algn="l">
              <a:lnSpc>
                <a:spcPts val="6838"/>
              </a:lnSpc>
            </a:pPr>
            <a:r>
              <a:rPr lang="en-US" sz="6838">
                <a:solidFill>
                  <a:srgbClr val="000000"/>
                </a:solidFill>
                <a:latin typeface="Adelle Sans 2"/>
                <a:ea typeface="Adelle Sans 2"/>
                <a:cs typeface="Adelle Sans 2"/>
                <a:sym typeface="Adelle Sans 2"/>
              </a:rPr>
              <a:t>elections@nus.org.uk</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Our Support in 2023/24</a:t>
            </a:r>
          </a:p>
        </p:txBody>
      </p:sp>
      <p:sp>
        <p:nvSpPr>
          <p:cNvPr name="TextBox 3" id="3"/>
          <p:cNvSpPr txBox="true"/>
          <p:nvPr/>
        </p:nvSpPr>
        <p:spPr>
          <a:xfrm rot="0">
            <a:off x="21120" y="2403340"/>
            <a:ext cx="16874455" cy="6754764"/>
          </a:xfrm>
          <a:prstGeom prst="rect">
            <a:avLst/>
          </a:prstGeom>
        </p:spPr>
        <p:txBody>
          <a:bodyPr anchor="t" rtlCol="false" tIns="0" lIns="0" bIns="0" rIns="0">
            <a:spAutoFit/>
          </a:bodyPr>
          <a:lstStyle/>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Returning Officer for 107 SUs over 150 elections</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34 in Autumn 2023 &amp; 116 Spring 2024</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Development webinars in December/January</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Daily drop-in triage over peak period in March</a:t>
            </a:r>
          </a:p>
          <a:p>
            <a:pPr algn="l">
              <a:lnSpc>
                <a:spcPts val="6740"/>
              </a:lnSpc>
            </a:pP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73 SUs completed the Elections Survey</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15 SUs used the Candidate Demographic Survey</a:t>
            </a:r>
          </a:p>
          <a:p>
            <a:pPr algn="l">
              <a:lnSpc>
                <a:spcPts val="6740"/>
              </a:lnSpc>
            </a:pPr>
            <a:r>
              <a:rPr lang="en-US" sz="4814">
                <a:solidFill>
                  <a:srgbClr val="000101"/>
                </a:solidFill>
                <a:latin typeface="Adelle Sans 1 Light"/>
                <a:ea typeface="Adelle Sans 1 Light"/>
                <a:cs typeface="Adelle Sans 1 Light"/>
                <a:sym typeface="Adelle Sans 1 Light"/>
              </a:rPr>
              <a:t>        (162 candidates) &amp; more data collected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Big SU Survey: </a:t>
            </a:r>
          </a:p>
          <a:p>
            <a:pPr algn="l">
              <a:lnSpc>
                <a:spcPts val="7938"/>
              </a:lnSpc>
            </a:pPr>
            <a:r>
              <a:rPr lang="en-US" sz="7938">
                <a:solidFill>
                  <a:srgbClr val="FFFFFF"/>
                </a:solidFill>
                <a:latin typeface="Adelle Ultra-Bold"/>
                <a:ea typeface="Adelle Ultra-Bold"/>
                <a:cs typeface="Adelle Ultra-Bold"/>
                <a:sym typeface="Adelle Ultra-Bold"/>
              </a:rPr>
              <a:t>SU Election Report 2024</a:t>
            </a:r>
          </a:p>
        </p:txBody>
      </p:sp>
      <p:grpSp>
        <p:nvGrpSpPr>
          <p:cNvPr name="Group 3" id="3"/>
          <p:cNvGrpSpPr/>
          <p:nvPr/>
        </p:nvGrpSpPr>
        <p:grpSpPr>
          <a:xfrm rot="720255">
            <a:off x="12557483" y="2217826"/>
            <a:ext cx="4806775" cy="6757517"/>
            <a:chOff x="0" y="0"/>
            <a:chExt cx="6409033" cy="9010023"/>
          </a:xfrm>
        </p:grpSpPr>
        <p:grpSp>
          <p:nvGrpSpPr>
            <p:cNvPr name="Group 4" id="4"/>
            <p:cNvGrpSpPr/>
            <p:nvPr/>
          </p:nvGrpSpPr>
          <p:grpSpPr>
            <a:xfrm rot="0">
              <a:off x="0" y="0"/>
              <a:ext cx="6409033" cy="9010023"/>
              <a:chOff x="0" y="0"/>
              <a:chExt cx="1190348" cy="1673429"/>
            </a:xfrm>
          </p:grpSpPr>
          <p:sp>
            <p:nvSpPr>
              <p:cNvPr name="Freeform 5" id="5"/>
              <p:cNvSpPr/>
              <p:nvPr/>
            </p:nvSpPr>
            <p:spPr>
              <a:xfrm flipH="false" flipV="false" rot="0">
                <a:off x="0" y="0"/>
                <a:ext cx="1190348" cy="1673429"/>
              </a:xfrm>
              <a:custGeom>
                <a:avLst/>
                <a:gdLst/>
                <a:ahLst/>
                <a:cxnLst/>
                <a:rect r="r" b="b" t="t" l="l"/>
                <a:pathLst>
                  <a:path h="1673429" w="1190348">
                    <a:moveTo>
                      <a:pt x="0" y="0"/>
                    </a:moveTo>
                    <a:lnTo>
                      <a:pt x="1190348" y="0"/>
                    </a:lnTo>
                    <a:lnTo>
                      <a:pt x="1190348" y="1673429"/>
                    </a:lnTo>
                    <a:lnTo>
                      <a:pt x="0" y="1673429"/>
                    </a:lnTo>
                    <a:close/>
                  </a:path>
                </a:pathLst>
              </a:custGeom>
              <a:solidFill>
                <a:srgbClr val="FFFFFF"/>
              </a:solidFill>
            </p:spPr>
          </p:sp>
          <p:sp>
            <p:nvSpPr>
              <p:cNvPr name="TextBox 6" id="6"/>
              <p:cNvSpPr txBox="true"/>
              <p:nvPr/>
            </p:nvSpPr>
            <p:spPr>
              <a:xfrm>
                <a:off x="0" y="-28575"/>
                <a:ext cx="1190348" cy="1702004"/>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373657" y="422042"/>
              <a:ext cx="5661719" cy="8165940"/>
            </a:xfrm>
            <a:custGeom>
              <a:avLst/>
              <a:gdLst/>
              <a:ahLst/>
              <a:cxnLst/>
              <a:rect r="r" b="b" t="t" l="l"/>
              <a:pathLst>
                <a:path h="8165940" w="5661719">
                  <a:moveTo>
                    <a:pt x="0" y="0"/>
                  </a:moveTo>
                  <a:lnTo>
                    <a:pt x="5661719" y="0"/>
                  </a:lnTo>
                  <a:lnTo>
                    <a:pt x="5661719" y="8165940"/>
                  </a:lnTo>
                  <a:lnTo>
                    <a:pt x="0" y="8165940"/>
                  </a:lnTo>
                  <a:lnTo>
                    <a:pt x="0" y="0"/>
                  </a:lnTo>
                  <a:close/>
                </a:path>
              </a:pathLst>
            </a:custGeom>
            <a:blipFill>
              <a:blip r:embed="rId3"/>
              <a:stretch>
                <a:fillRect l="0" t="0" r="0" b="0"/>
              </a:stretch>
            </a:blipFill>
          </p:spPr>
        </p:sp>
      </p:grpSp>
      <p:sp>
        <p:nvSpPr>
          <p:cNvPr name="TextBox 8" id="8"/>
          <p:cNvSpPr txBox="true"/>
          <p:nvPr/>
        </p:nvSpPr>
        <p:spPr>
          <a:xfrm rot="0">
            <a:off x="21120" y="3562974"/>
            <a:ext cx="11197555" cy="4211589"/>
          </a:xfrm>
          <a:prstGeom prst="rect">
            <a:avLst/>
          </a:prstGeom>
        </p:spPr>
        <p:txBody>
          <a:bodyPr anchor="t" rtlCol="false" tIns="0" lIns="0" bIns="0" rIns="0">
            <a:spAutoFit/>
          </a:bodyPr>
          <a:lstStyle/>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Annual report</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Informed by the Elections Survey,</a:t>
            </a:r>
          </a:p>
          <a:p>
            <a:pPr algn="l">
              <a:lnSpc>
                <a:spcPts val="6740"/>
              </a:lnSpc>
            </a:pPr>
            <a:r>
              <a:rPr lang="en-US" sz="4814">
                <a:solidFill>
                  <a:srgbClr val="000101"/>
                </a:solidFill>
                <a:latin typeface="Adelle Sans 1 Light"/>
                <a:ea typeface="Adelle Sans 1 Light"/>
                <a:cs typeface="Adelle Sans 1 Light"/>
                <a:sym typeface="Adelle Sans 1 Light"/>
              </a:rPr>
              <a:t>       shared in Spring 2024</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73 SUs contributed</a:t>
            </a:r>
          </a:p>
          <a:p>
            <a:pPr algn="l" marL="1039427" indent="-519714" lvl="1">
              <a:lnSpc>
                <a:spcPts val="6740"/>
              </a:lnSpc>
              <a:buFont typeface="Arial"/>
              <a:buChar char="•"/>
            </a:pPr>
            <a:r>
              <a:rPr lang="en-US" sz="4814">
                <a:solidFill>
                  <a:srgbClr val="000101"/>
                </a:solidFill>
                <a:latin typeface="Adelle Sans 1 Light"/>
                <a:ea typeface="Adelle Sans 1 Light"/>
                <a:cs typeface="Adelle Sans 1 Light"/>
                <a:sym typeface="Adelle Sans 1 Light"/>
              </a:rPr>
              <a:t>SUs from across the UK</a:t>
            </a:r>
          </a:p>
        </p:txBody>
      </p:sp>
      <p:sp>
        <p:nvSpPr>
          <p:cNvPr name="Freeform 9" id="9"/>
          <p:cNvSpPr/>
          <p:nvPr/>
        </p:nvSpPr>
        <p:spPr>
          <a:xfrm flipH="false" flipV="false" rot="0">
            <a:off x="9421792" y="5927515"/>
            <a:ext cx="3593768" cy="3593768"/>
          </a:xfrm>
          <a:custGeom>
            <a:avLst/>
            <a:gdLst/>
            <a:ahLst/>
            <a:cxnLst/>
            <a:rect r="r" b="b" t="t" l="l"/>
            <a:pathLst>
              <a:path h="3593768" w="3593768">
                <a:moveTo>
                  <a:pt x="0" y="0"/>
                </a:moveTo>
                <a:lnTo>
                  <a:pt x="3593768" y="0"/>
                </a:lnTo>
                <a:lnTo>
                  <a:pt x="3593768" y="3593768"/>
                </a:lnTo>
                <a:lnTo>
                  <a:pt x="0" y="3593768"/>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2049483"/>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Returning Officer’s</a:t>
            </a:r>
          </a:p>
          <a:p>
            <a:pPr algn="l">
              <a:lnSpc>
                <a:spcPts val="7938"/>
              </a:lnSpc>
            </a:pPr>
            <a:r>
              <a:rPr lang="en-US" sz="7938">
                <a:solidFill>
                  <a:srgbClr val="FFFFFF"/>
                </a:solidFill>
                <a:latin typeface="Adelle Ultra-Bold"/>
                <a:ea typeface="Adelle Ultra-Bold"/>
                <a:cs typeface="Adelle Ultra-Bold"/>
                <a:sym typeface="Adelle Ultra-Bold"/>
              </a:rPr>
              <a:t>Recommendations</a:t>
            </a:r>
          </a:p>
        </p:txBody>
      </p:sp>
      <p:grpSp>
        <p:nvGrpSpPr>
          <p:cNvPr name="Group 3" id="3"/>
          <p:cNvGrpSpPr/>
          <p:nvPr/>
        </p:nvGrpSpPr>
        <p:grpSpPr>
          <a:xfrm rot="720255">
            <a:off x="12557483" y="2217826"/>
            <a:ext cx="4806775" cy="6757517"/>
            <a:chOff x="0" y="0"/>
            <a:chExt cx="1190348" cy="1673429"/>
          </a:xfrm>
        </p:grpSpPr>
        <p:sp>
          <p:nvSpPr>
            <p:cNvPr name="Freeform 4" id="4"/>
            <p:cNvSpPr/>
            <p:nvPr/>
          </p:nvSpPr>
          <p:spPr>
            <a:xfrm flipH="false" flipV="false" rot="0">
              <a:off x="0" y="0"/>
              <a:ext cx="1190348" cy="1673429"/>
            </a:xfrm>
            <a:custGeom>
              <a:avLst/>
              <a:gdLst/>
              <a:ahLst/>
              <a:cxnLst/>
              <a:rect r="r" b="b" t="t" l="l"/>
              <a:pathLst>
                <a:path h="1673429" w="1190348">
                  <a:moveTo>
                    <a:pt x="0" y="0"/>
                  </a:moveTo>
                  <a:lnTo>
                    <a:pt x="1190348" y="0"/>
                  </a:lnTo>
                  <a:lnTo>
                    <a:pt x="1190348" y="1673429"/>
                  </a:lnTo>
                  <a:lnTo>
                    <a:pt x="0" y="1673429"/>
                  </a:lnTo>
                  <a:close/>
                </a:path>
              </a:pathLst>
            </a:custGeom>
            <a:solidFill>
              <a:srgbClr val="00B5CC"/>
            </a:solidFill>
          </p:spPr>
        </p:sp>
        <p:sp>
          <p:nvSpPr>
            <p:cNvPr name="TextBox 5" id="5"/>
            <p:cNvSpPr txBox="true"/>
            <p:nvPr/>
          </p:nvSpPr>
          <p:spPr>
            <a:xfrm>
              <a:off x="0" y="-28575"/>
              <a:ext cx="1190348" cy="1702004"/>
            </a:xfrm>
            <a:prstGeom prst="rect">
              <a:avLst/>
            </a:prstGeom>
          </p:spPr>
          <p:txBody>
            <a:bodyPr anchor="ctr" rtlCol="false" tIns="54028" lIns="54028" bIns="54028" rIns="54028"/>
            <a:lstStyle/>
            <a:p>
              <a:pPr algn="ctr">
                <a:lnSpc>
                  <a:spcPts val="2659"/>
                </a:lnSpc>
              </a:pPr>
            </a:p>
          </p:txBody>
        </p:sp>
      </p:grpSp>
      <p:sp>
        <p:nvSpPr>
          <p:cNvPr name="Freeform 6" id="6"/>
          <p:cNvSpPr/>
          <p:nvPr/>
        </p:nvSpPr>
        <p:spPr>
          <a:xfrm flipH="false" flipV="false" rot="728389">
            <a:off x="12789816" y="2546423"/>
            <a:ext cx="4366620" cy="6100324"/>
          </a:xfrm>
          <a:custGeom>
            <a:avLst/>
            <a:gdLst/>
            <a:ahLst/>
            <a:cxnLst/>
            <a:rect r="r" b="b" t="t" l="l"/>
            <a:pathLst>
              <a:path h="6100324" w="4366620">
                <a:moveTo>
                  <a:pt x="0" y="0"/>
                </a:moveTo>
                <a:lnTo>
                  <a:pt x="4366620" y="0"/>
                </a:lnTo>
                <a:lnTo>
                  <a:pt x="4366620" y="6100324"/>
                </a:lnTo>
                <a:lnTo>
                  <a:pt x="0" y="6100324"/>
                </a:lnTo>
                <a:lnTo>
                  <a:pt x="0" y="0"/>
                </a:lnTo>
                <a:close/>
              </a:path>
            </a:pathLst>
          </a:custGeom>
          <a:blipFill>
            <a:blip r:embed="rId3"/>
            <a:stretch>
              <a:fillRect l="-976" t="-932" r="-3049" b="-134"/>
            </a:stretch>
          </a:blipFill>
        </p:spPr>
      </p:sp>
      <p:sp>
        <p:nvSpPr>
          <p:cNvPr name="TextBox 7" id="7"/>
          <p:cNvSpPr txBox="true"/>
          <p:nvPr/>
        </p:nvSpPr>
        <p:spPr>
          <a:xfrm rot="0">
            <a:off x="21120" y="3368029"/>
            <a:ext cx="11886190" cy="5059426"/>
          </a:xfrm>
          <a:prstGeom prst="rect">
            <a:avLst/>
          </a:prstGeom>
        </p:spPr>
        <p:txBody>
          <a:bodyPr anchor="t" rtlCol="false" tIns="0" lIns="0" bIns="0" rIns="0">
            <a:spAutoFit/>
          </a:bodyPr>
          <a:lstStyle/>
          <a:p>
            <a:pPr algn="l" marL="1038480" indent="-519240" lvl="1">
              <a:lnSpc>
                <a:spcPts val="6734"/>
              </a:lnSpc>
              <a:buFont typeface="Arial"/>
              <a:buChar char="•"/>
            </a:pPr>
            <a:r>
              <a:rPr lang="en-US" sz="4810">
                <a:solidFill>
                  <a:srgbClr val="000101"/>
                </a:solidFill>
                <a:latin typeface="Adelle Sans 1 Light"/>
                <a:ea typeface="Adelle Sans 1 Light"/>
                <a:cs typeface="Adelle Sans 1 Light"/>
                <a:sym typeface="Adelle Sans 1 Light"/>
              </a:rPr>
              <a:t>From Peter Roberston, NUS Charity Director &amp; national Returning Officer</a:t>
            </a:r>
          </a:p>
          <a:p>
            <a:pPr algn="l" marL="1038480" indent="-519240" lvl="1">
              <a:lnSpc>
                <a:spcPts val="6734"/>
              </a:lnSpc>
              <a:buFont typeface="Arial"/>
              <a:buChar char="•"/>
            </a:pPr>
            <a:r>
              <a:rPr lang="en-US" sz="4810">
                <a:solidFill>
                  <a:srgbClr val="000101"/>
                </a:solidFill>
                <a:latin typeface="Adelle Sans 1 Light"/>
                <a:ea typeface="Adelle Sans 1 Light"/>
                <a:cs typeface="Adelle Sans 1 Light"/>
                <a:sym typeface="Adelle Sans 1 Light"/>
              </a:rPr>
              <a:t>Updated annually to reflect the common complaints &amp; issues</a:t>
            </a:r>
          </a:p>
          <a:p>
            <a:pPr algn="l" marL="1038480" indent="-519240" lvl="1">
              <a:lnSpc>
                <a:spcPts val="6734"/>
              </a:lnSpc>
              <a:buFont typeface="Arial"/>
              <a:buChar char="•"/>
            </a:pPr>
            <a:r>
              <a:rPr lang="en-US" sz="4810">
                <a:solidFill>
                  <a:srgbClr val="000101"/>
                </a:solidFill>
                <a:latin typeface="Adelle Sans 1 Light"/>
                <a:ea typeface="Adelle Sans 1 Light"/>
                <a:cs typeface="Adelle Sans 1 Light"/>
                <a:sym typeface="Adelle Sans 1 Light"/>
              </a:rPr>
              <a:t>Covers: candidate behaviour, rules</a:t>
            </a:r>
          </a:p>
          <a:p>
            <a:pPr algn="l">
              <a:lnSpc>
                <a:spcPts val="6734"/>
              </a:lnSpc>
            </a:pPr>
            <a:r>
              <a:rPr lang="en-US" sz="4810">
                <a:solidFill>
                  <a:srgbClr val="000101"/>
                </a:solidFill>
                <a:latin typeface="Adelle Sans 1 Light"/>
                <a:ea typeface="Adelle Sans 1 Light"/>
                <a:cs typeface="Adelle Sans 1 Light"/>
                <a:sym typeface="Adelle Sans 1 Light"/>
              </a:rPr>
              <a:t>        and regulations, complaints &amp; more</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Top 2024 Recommendations</a:t>
            </a:r>
          </a:p>
        </p:txBody>
      </p:sp>
      <p:sp>
        <p:nvSpPr>
          <p:cNvPr name="TextBox 3" id="3"/>
          <p:cNvSpPr txBox="true"/>
          <p:nvPr/>
        </p:nvSpPr>
        <p:spPr>
          <a:xfrm rot="0">
            <a:off x="21120" y="2575391"/>
            <a:ext cx="18266880" cy="6486525"/>
          </a:xfrm>
          <a:prstGeom prst="rect">
            <a:avLst/>
          </a:prstGeom>
        </p:spPr>
        <p:txBody>
          <a:bodyPr anchor="t" rtlCol="false" tIns="0" lIns="0" bIns="0" rIns="0">
            <a:spAutoFit/>
          </a:bodyPr>
          <a:lstStyle/>
          <a:p>
            <a:pPr algn="l" marL="779407" indent="-389703" lvl="1">
              <a:lnSpc>
                <a:spcPts val="4332"/>
              </a:lnSpc>
              <a:buFont typeface="Arial"/>
              <a:buChar char="•"/>
            </a:pPr>
            <a:r>
              <a:rPr lang="en-US" sz="3610">
                <a:solidFill>
                  <a:srgbClr val="000101"/>
                </a:solidFill>
                <a:latin typeface="Adelle Sans 1 Light"/>
                <a:ea typeface="Adelle Sans 1 Light"/>
                <a:cs typeface="Adelle Sans 1 Light"/>
                <a:sym typeface="Adelle Sans 1 Light"/>
              </a:rPr>
              <a:t>Candidates should not campaign with personal devices and should not touch any electronic voting device, especially of their fellow students. DROs should consider how to clearly communicate these rules during candidate briefing and/or training.</a:t>
            </a:r>
          </a:p>
          <a:p>
            <a:pPr algn="l">
              <a:lnSpc>
                <a:spcPts val="4332"/>
              </a:lnSpc>
            </a:pPr>
          </a:p>
          <a:p>
            <a:pPr algn="l" marL="779407" indent="-389703" lvl="1">
              <a:lnSpc>
                <a:spcPts val="4332"/>
              </a:lnSpc>
              <a:buFont typeface="Arial"/>
              <a:buChar char="•"/>
            </a:pPr>
            <a:r>
              <a:rPr lang="en-US" sz="3610">
                <a:solidFill>
                  <a:srgbClr val="000101"/>
                </a:solidFill>
                <a:latin typeface="Adelle Sans 1 Light"/>
                <a:ea typeface="Adelle Sans 1 Light"/>
                <a:cs typeface="Adelle Sans 1 Light"/>
                <a:sym typeface="Adelle Sans 1 Light"/>
              </a:rPr>
              <a:t>Artificial intelligence (AI) has emerged as a tool more candidates are utilising. Candidates have already been receiving various forms of support in developing their manifestos over decades of SU elections, and so AI should be considered as another tool at their disposal. </a:t>
            </a:r>
          </a:p>
          <a:p>
            <a:pPr algn="l">
              <a:lnSpc>
                <a:spcPts val="4092"/>
              </a:lnSpc>
            </a:pPr>
          </a:p>
          <a:p>
            <a:pPr algn="l" marL="779407" indent="-389703" lvl="1">
              <a:lnSpc>
                <a:spcPts val="4332"/>
              </a:lnSpc>
              <a:buFont typeface="Arial"/>
              <a:buChar char="•"/>
            </a:pPr>
            <a:r>
              <a:rPr lang="en-US" sz="3610">
                <a:solidFill>
                  <a:srgbClr val="000101"/>
                </a:solidFill>
                <a:latin typeface="Adelle Sans 1 Light"/>
                <a:ea typeface="Adelle Sans 1 Light"/>
                <a:cs typeface="Adelle Sans 1 Light"/>
                <a:sym typeface="Adelle Sans 1 Light"/>
              </a:rPr>
              <a:t>The eligibility criteria required to stand in elections and SU employment as an officer should be clearly communicated with candidates at the point of nominations, especially important when considering right to work and visa implications.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TextBox 2" id="2"/>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Case Studies</a:t>
            </a:r>
          </a:p>
        </p:txBody>
      </p:sp>
      <p:grpSp>
        <p:nvGrpSpPr>
          <p:cNvPr name="Group 3" id="3"/>
          <p:cNvGrpSpPr/>
          <p:nvPr/>
        </p:nvGrpSpPr>
        <p:grpSpPr>
          <a:xfrm rot="720255">
            <a:off x="12557483" y="2217826"/>
            <a:ext cx="4806775" cy="6757517"/>
            <a:chOff x="0" y="0"/>
            <a:chExt cx="1190348" cy="1673429"/>
          </a:xfrm>
        </p:grpSpPr>
        <p:sp>
          <p:nvSpPr>
            <p:cNvPr name="Freeform 4" id="4"/>
            <p:cNvSpPr/>
            <p:nvPr/>
          </p:nvSpPr>
          <p:spPr>
            <a:xfrm flipH="false" flipV="false" rot="0">
              <a:off x="0" y="0"/>
              <a:ext cx="1190348" cy="1673429"/>
            </a:xfrm>
            <a:custGeom>
              <a:avLst/>
              <a:gdLst/>
              <a:ahLst/>
              <a:cxnLst/>
              <a:rect r="r" b="b" t="t" l="l"/>
              <a:pathLst>
                <a:path h="1673429" w="1190348">
                  <a:moveTo>
                    <a:pt x="0" y="0"/>
                  </a:moveTo>
                  <a:lnTo>
                    <a:pt x="1190348" y="0"/>
                  </a:lnTo>
                  <a:lnTo>
                    <a:pt x="1190348" y="1673429"/>
                  </a:lnTo>
                  <a:lnTo>
                    <a:pt x="0" y="1673429"/>
                  </a:lnTo>
                  <a:close/>
                </a:path>
              </a:pathLst>
            </a:custGeom>
            <a:solidFill>
              <a:srgbClr val="00B5CC"/>
            </a:solidFill>
          </p:spPr>
        </p:sp>
        <p:sp>
          <p:nvSpPr>
            <p:cNvPr name="TextBox 5" id="5"/>
            <p:cNvSpPr txBox="true"/>
            <p:nvPr/>
          </p:nvSpPr>
          <p:spPr>
            <a:xfrm>
              <a:off x="0" y="-28575"/>
              <a:ext cx="1190348" cy="1702004"/>
            </a:xfrm>
            <a:prstGeom prst="rect">
              <a:avLst/>
            </a:prstGeom>
          </p:spPr>
          <p:txBody>
            <a:bodyPr anchor="ctr" rtlCol="false" tIns="54028" lIns="54028" bIns="54028" rIns="54028"/>
            <a:lstStyle/>
            <a:p>
              <a:pPr algn="ctr">
                <a:lnSpc>
                  <a:spcPts val="2659"/>
                </a:lnSpc>
              </a:pPr>
            </a:p>
          </p:txBody>
        </p:sp>
      </p:grpSp>
      <p:sp>
        <p:nvSpPr>
          <p:cNvPr name="Freeform 6" id="6"/>
          <p:cNvSpPr/>
          <p:nvPr/>
        </p:nvSpPr>
        <p:spPr>
          <a:xfrm flipH="false" flipV="false" rot="730396">
            <a:off x="12780887" y="2548650"/>
            <a:ext cx="4379016" cy="6095868"/>
          </a:xfrm>
          <a:custGeom>
            <a:avLst/>
            <a:gdLst/>
            <a:ahLst/>
            <a:cxnLst/>
            <a:rect r="r" b="b" t="t" l="l"/>
            <a:pathLst>
              <a:path h="6095868" w="4379016">
                <a:moveTo>
                  <a:pt x="0" y="0"/>
                </a:moveTo>
                <a:lnTo>
                  <a:pt x="4379016" y="0"/>
                </a:lnTo>
                <a:lnTo>
                  <a:pt x="4379016" y="6095869"/>
                </a:lnTo>
                <a:lnTo>
                  <a:pt x="0" y="6095869"/>
                </a:lnTo>
                <a:lnTo>
                  <a:pt x="0" y="0"/>
                </a:lnTo>
                <a:close/>
              </a:path>
            </a:pathLst>
          </a:custGeom>
          <a:blipFill>
            <a:blip r:embed="rId3"/>
            <a:stretch>
              <a:fillRect l="-5662" t="-4133" r="-26745" b="-6581"/>
            </a:stretch>
          </a:blipFill>
        </p:spPr>
      </p:sp>
      <p:sp>
        <p:nvSpPr>
          <p:cNvPr name="TextBox 7" id="7"/>
          <p:cNvSpPr txBox="true"/>
          <p:nvPr/>
        </p:nvSpPr>
        <p:spPr>
          <a:xfrm rot="0">
            <a:off x="21120" y="2109018"/>
            <a:ext cx="11886190" cy="7481951"/>
          </a:xfrm>
          <a:prstGeom prst="rect">
            <a:avLst/>
          </a:prstGeom>
        </p:spPr>
        <p:txBody>
          <a:bodyPr anchor="t" rtlCol="false" tIns="0" lIns="0" bIns="0" rIns="0">
            <a:spAutoFit/>
          </a:bodyPr>
          <a:lstStyle/>
          <a:p>
            <a:pPr algn="l" marL="779398" indent="-389699" lvl="1">
              <a:lnSpc>
                <a:spcPts val="5053"/>
              </a:lnSpc>
              <a:buFont typeface="Arial"/>
              <a:buChar char="•"/>
            </a:pPr>
            <a:r>
              <a:rPr lang="en-US" sz="3609">
                <a:solidFill>
                  <a:srgbClr val="000101"/>
                </a:solidFill>
                <a:latin typeface="Adelle Sans 1 Light"/>
                <a:ea typeface="Adelle Sans 1 Light"/>
                <a:cs typeface="Adelle Sans 1 Light"/>
                <a:sym typeface="Adelle Sans 1 Light"/>
              </a:rPr>
              <a:t>x6 case studies from SUs</a:t>
            </a:r>
          </a:p>
          <a:p>
            <a:pPr algn="l" marL="779398" indent="-389699" lvl="1">
              <a:lnSpc>
                <a:spcPts val="5053"/>
              </a:lnSpc>
              <a:buFont typeface="Arial"/>
              <a:buChar char="•"/>
            </a:pPr>
            <a:r>
              <a:rPr lang="en-US" sz="3609">
                <a:solidFill>
                  <a:srgbClr val="000101"/>
                </a:solidFill>
                <a:latin typeface="Adelle Sans 1 Light"/>
                <a:ea typeface="Adelle Sans 1 Light"/>
                <a:cs typeface="Adelle Sans 1 Light"/>
                <a:sym typeface="Adelle Sans 1 Light"/>
              </a:rPr>
              <a:t>Qualitative examples to accompany the quantitative data from the survey</a:t>
            </a:r>
          </a:p>
          <a:p>
            <a:pPr algn="l">
              <a:lnSpc>
                <a:spcPts val="5053"/>
              </a:lnSpc>
            </a:pPr>
          </a:p>
          <a:p>
            <a:pPr algn="l" marL="757809" indent="-378904" lvl="1">
              <a:lnSpc>
                <a:spcPts val="4913"/>
              </a:lnSpc>
              <a:buFont typeface="Arial"/>
              <a:buChar char="•"/>
            </a:pPr>
            <a:r>
              <a:rPr lang="en-US" sz="3509">
                <a:solidFill>
                  <a:srgbClr val="000101"/>
                </a:solidFill>
                <a:latin typeface="Adelle Sans 1 Light"/>
                <a:ea typeface="Adelle Sans 1 Light"/>
                <a:cs typeface="Adelle Sans 1 Light"/>
                <a:sym typeface="Adelle Sans 1 Light"/>
              </a:rPr>
              <a:t>Worcester SU created a debrief event with candidate wellbeing in mind</a:t>
            </a:r>
          </a:p>
          <a:p>
            <a:pPr algn="l" marL="757809" indent="-378904" lvl="1">
              <a:lnSpc>
                <a:spcPts val="4913"/>
              </a:lnSpc>
              <a:buFont typeface="Arial"/>
              <a:buChar char="•"/>
            </a:pPr>
            <a:r>
              <a:rPr lang="en-US" sz="3509">
                <a:solidFill>
                  <a:srgbClr val="000101"/>
                </a:solidFill>
                <a:latin typeface="Adelle Sans 1 Light"/>
                <a:ea typeface="Adelle Sans 1 Light"/>
                <a:cs typeface="Adelle Sans 1 Light"/>
                <a:sym typeface="Adelle Sans 1 Light"/>
              </a:rPr>
              <a:t>Huddersfield SU moved to a one day voting period &amp; used lanyards to denote campaign team members</a:t>
            </a:r>
          </a:p>
          <a:p>
            <a:pPr algn="l" marL="757809" indent="-378904" lvl="1">
              <a:lnSpc>
                <a:spcPts val="4913"/>
              </a:lnSpc>
              <a:buFont typeface="Arial"/>
              <a:buChar char="•"/>
            </a:pPr>
            <a:r>
              <a:rPr lang="en-US" sz="3509">
                <a:solidFill>
                  <a:srgbClr val="000101"/>
                </a:solidFill>
                <a:latin typeface="Adelle Sans 1 Light"/>
                <a:ea typeface="Adelle Sans 1 Light"/>
                <a:cs typeface="Adelle Sans 1 Light"/>
                <a:sym typeface="Adelle Sans 1 Light"/>
              </a:rPr>
              <a:t>University of Nottingham’s SU focused on supporting student media and swapping QR codes for NFC tags</a:t>
            </a:r>
          </a:p>
          <a:p>
            <a:pPr algn="l" marL="757809" indent="-378904" lvl="1">
              <a:lnSpc>
                <a:spcPts val="4913"/>
              </a:lnSpc>
              <a:buFont typeface="Arial"/>
              <a:buChar char="•"/>
            </a:pPr>
            <a:r>
              <a:rPr lang="en-US" sz="3509">
                <a:solidFill>
                  <a:srgbClr val="000101"/>
                </a:solidFill>
                <a:latin typeface="Adelle Sans 1 Light"/>
                <a:ea typeface="Adelle Sans 1 Light"/>
                <a:cs typeface="Adelle Sans 1 Light"/>
                <a:sym typeface="Adelle Sans 1 Light"/>
              </a:rPr>
              <a:t>King’s College London SU embedded their elections in a wider student leadership journey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1071105" y="2029385"/>
            <a:ext cx="13611577" cy="4730023"/>
          </a:xfrm>
          <a:custGeom>
            <a:avLst/>
            <a:gdLst/>
            <a:ahLst/>
            <a:cxnLst/>
            <a:rect r="r" b="b" t="t" l="l"/>
            <a:pathLst>
              <a:path h="4730023" w="13611577">
                <a:moveTo>
                  <a:pt x="0" y="0"/>
                </a:moveTo>
                <a:lnTo>
                  <a:pt x="13611577" y="0"/>
                </a:lnTo>
                <a:lnTo>
                  <a:pt x="13611577" y="4730023"/>
                </a:lnTo>
                <a:lnTo>
                  <a:pt x="0" y="47300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56449" y="345675"/>
            <a:ext cx="4970037" cy="1588460"/>
          </a:xfrm>
          <a:custGeom>
            <a:avLst/>
            <a:gdLst/>
            <a:ahLst/>
            <a:cxnLst/>
            <a:rect r="r" b="b" t="t" l="l"/>
            <a:pathLst>
              <a:path h="1588460" w="4970037">
                <a:moveTo>
                  <a:pt x="0" y="0"/>
                </a:moveTo>
                <a:lnTo>
                  <a:pt x="4970037" y="0"/>
                </a:lnTo>
                <a:lnTo>
                  <a:pt x="4970037" y="1588460"/>
                </a:lnTo>
                <a:lnTo>
                  <a:pt x="0" y="1588460"/>
                </a:lnTo>
                <a:lnTo>
                  <a:pt x="0" y="0"/>
                </a:lnTo>
                <a:close/>
              </a:path>
            </a:pathLst>
          </a:custGeom>
          <a:blipFill>
            <a:blip r:embed="rId5"/>
            <a:stretch>
              <a:fillRect l="0" t="0" r="0" b="0"/>
            </a:stretch>
          </a:blipFill>
        </p:spPr>
      </p:sp>
      <p:sp>
        <p:nvSpPr>
          <p:cNvPr name="TextBox 4" id="4"/>
          <p:cNvSpPr txBox="true"/>
          <p:nvPr/>
        </p:nvSpPr>
        <p:spPr>
          <a:xfrm rot="0">
            <a:off x="758337" y="3686794"/>
            <a:ext cx="9284196" cy="2418407"/>
          </a:xfrm>
          <a:prstGeom prst="rect">
            <a:avLst/>
          </a:prstGeom>
        </p:spPr>
        <p:txBody>
          <a:bodyPr anchor="t" rtlCol="false" tIns="0" lIns="0" bIns="0" rIns="0">
            <a:spAutoFit/>
          </a:bodyPr>
          <a:lstStyle/>
          <a:p>
            <a:pPr algn="l">
              <a:lnSpc>
                <a:spcPts val="9337"/>
              </a:lnSpc>
            </a:pPr>
            <a:r>
              <a:rPr lang="en-US" sz="9337">
                <a:solidFill>
                  <a:srgbClr val="DB4699"/>
                </a:solidFill>
                <a:latin typeface="Adelle Ultra-Bold"/>
                <a:ea typeface="Adelle Ultra-Bold"/>
                <a:cs typeface="Adelle Ultra-Bold"/>
                <a:sym typeface="Adelle Ultra-Bold"/>
              </a:rPr>
              <a:t>Survey &amp; report</a:t>
            </a:r>
          </a:p>
          <a:p>
            <a:pPr algn="l">
              <a:lnSpc>
                <a:spcPts val="9337"/>
              </a:lnSpc>
            </a:pPr>
            <a:r>
              <a:rPr lang="en-US" sz="9337">
                <a:solidFill>
                  <a:srgbClr val="DB4699"/>
                </a:solidFill>
                <a:latin typeface="Adelle Ultra-Bold"/>
                <a:ea typeface="Adelle Ultra-Bold"/>
                <a:cs typeface="Adelle Ultra-Bold"/>
                <a:sym typeface="Adelle Ultra-Bold"/>
              </a:rPr>
              <a:t>highlights</a:t>
            </a:r>
          </a:p>
        </p:txBody>
      </p:sp>
      <p:sp>
        <p:nvSpPr>
          <p:cNvPr name="Freeform 5" id="5"/>
          <p:cNvSpPr/>
          <p:nvPr/>
        </p:nvSpPr>
        <p:spPr>
          <a:xfrm flipH="false" flipV="false" rot="162569">
            <a:off x="12912689" y="4506398"/>
            <a:ext cx="4476823" cy="4974247"/>
          </a:xfrm>
          <a:custGeom>
            <a:avLst/>
            <a:gdLst/>
            <a:ahLst/>
            <a:cxnLst/>
            <a:rect r="r" b="b" t="t" l="l"/>
            <a:pathLst>
              <a:path h="4974247" w="4476823">
                <a:moveTo>
                  <a:pt x="0" y="0"/>
                </a:moveTo>
                <a:lnTo>
                  <a:pt x="4476822" y="0"/>
                </a:lnTo>
                <a:lnTo>
                  <a:pt x="4476822" y="4974247"/>
                </a:lnTo>
                <a:lnTo>
                  <a:pt x="0" y="4974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B4699"/>
        </a:solidFill>
      </p:bgPr>
    </p:bg>
    <p:spTree>
      <p:nvGrpSpPr>
        <p:cNvPr id="1" name=""/>
        <p:cNvGrpSpPr/>
        <p:nvPr/>
      </p:nvGrpSpPr>
      <p:grpSpPr>
        <a:xfrm>
          <a:off x="0" y="0"/>
          <a:ext cx="0" cy="0"/>
          <a:chOff x="0" y="0"/>
          <a:chExt cx="0" cy="0"/>
        </a:xfrm>
      </p:grpSpPr>
      <p:sp>
        <p:nvSpPr>
          <p:cNvPr name="Freeform 2" id="2"/>
          <p:cNvSpPr/>
          <p:nvPr/>
        </p:nvSpPr>
        <p:spPr>
          <a:xfrm flipH="false" flipV="false" rot="0">
            <a:off x="3179173" y="3570907"/>
            <a:ext cx="11929654" cy="5687393"/>
          </a:xfrm>
          <a:custGeom>
            <a:avLst/>
            <a:gdLst/>
            <a:ahLst/>
            <a:cxnLst/>
            <a:rect r="r" b="b" t="t" l="l"/>
            <a:pathLst>
              <a:path h="5687393" w="11929654">
                <a:moveTo>
                  <a:pt x="0" y="0"/>
                </a:moveTo>
                <a:lnTo>
                  <a:pt x="11929654" y="0"/>
                </a:lnTo>
                <a:lnTo>
                  <a:pt x="11929654" y="5687393"/>
                </a:lnTo>
                <a:lnTo>
                  <a:pt x="0" y="5687393"/>
                </a:lnTo>
                <a:lnTo>
                  <a:pt x="0" y="0"/>
                </a:lnTo>
                <a:close/>
              </a:path>
            </a:pathLst>
          </a:custGeom>
          <a:blipFill>
            <a:blip r:embed="rId3"/>
            <a:stretch>
              <a:fillRect l="0" t="0" r="0" b="0"/>
            </a:stretch>
          </a:blipFill>
        </p:spPr>
      </p:sp>
      <p:sp>
        <p:nvSpPr>
          <p:cNvPr name="TextBox 3" id="3"/>
          <p:cNvSpPr txBox="true"/>
          <p:nvPr/>
        </p:nvSpPr>
        <p:spPr>
          <a:xfrm rot="0">
            <a:off x="758904" y="843304"/>
            <a:ext cx="14956638" cy="1049358"/>
          </a:xfrm>
          <a:prstGeom prst="rect">
            <a:avLst/>
          </a:prstGeom>
        </p:spPr>
        <p:txBody>
          <a:bodyPr anchor="t" rtlCol="false" tIns="0" lIns="0" bIns="0" rIns="0">
            <a:spAutoFit/>
          </a:bodyPr>
          <a:lstStyle/>
          <a:p>
            <a:pPr algn="l">
              <a:lnSpc>
                <a:spcPts val="7938"/>
              </a:lnSpc>
            </a:pPr>
            <a:r>
              <a:rPr lang="en-US" sz="7938">
                <a:solidFill>
                  <a:srgbClr val="FFFFFF"/>
                </a:solidFill>
                <a:latin typeface="Adelle Ultra-Bold"/>
                <a:ea typeface="Adelle Ultra-Bold"/>
                <a:cs typeface="Adelle Ultra-Bold"/>
                <a:sym typeface="Adelle Ultra-Bold"/>
              </a:rPr>
              <a:t>Turnout</a:t>
            </a:r>
          </a:p>
        </p:txBody>
      </p:sp>
      <p:sp>
        <p:nvSpPr>
          <p:cNvPr name="TextBox 4" id="4"/>
          <p:cNvSpPr txBox="true"/>
          <p:nvPr/>
        </p:nvSpPr>
        <p:spPr>
          <a:xfrm rot="0">
            <a:off x="21120" y="2403340"/>
            <a:ext cx="16874455" cy="820801"/>
          </a:xfrm>
          <a:prstGeom prst="rect">
            <a:avLst/>
          </a:prstGeom>
        </p:spPr>
        <p:txBody>
          <a:bodyPr anchor="t" rtlCol="false" tIns="0" lIns="0" bIns="0" rIns="0">
            <a:spAutoFit/>
          </a:bodyPr>
          <a:lstStyle/>
          <a:p>
            <a:pPr algn="l" marL="1038478" indent="-519239" lvl="1">
              <a:lnSpc>
                <a:spcPts val="6733"/>
              </a:lnSpc>
              <a:buFont typeface="Arial"/>
              <a:buChar char="•"/>
            </a:pPr>
            <a:r>
              <a:rPr lang="en-US" sz="4809">
                <a:solidFill>
                  <a:srgbClr val="000101"/>
                </a:solidFill>
                <a:latin typeface="Adelle Sans 2"/>
                <a:ea typeface="Adelle Sans 2"/>
                <a:cs typeface="Adelle Sans 2"/>
                <a:sym typeface="Adelle Sans 2"/>
              </a:rPr>
              <a:t>National turnout up to 16.4%, up 3.3% from last year.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386574-E913-4FDC-99A6-E9232B1FF7C3}"/>
</file>

<file path=customXml/itemProps2.xml><?xml version="1.0" encoding="utf-8"?>
<ds:datastoreItem xmlns:ds="http://schemas.openxmlformats.org/officeDocument/2006/customXml" ds:itemID="{5CC5FB2C-C1AC-45AD-AC8B-ECEDB20A410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DAGNFijBVY8</dc:identifier>
  <dcterms:modified xsi:type="dcterms:W3CDTF">2011-08-01T06:04:30Z</dcterms:modified>
  <cp:revision>1</cp:revision>
  <dc:title>Elections Playback 2024 - MSC Presentation</dc:title>
</cp:coreProperties>
</file>