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3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8288000" cy="10287000"/>
  <p:notesSz cx="6858000" cy="9144000"/>
  <p:embeddedFontLst>
    <p:embeddedFont>
      <p:font typeface="Adelle Ultra-Bold" charset="1" panose="02000503000000020004"/>
      <p:regular r:id="rId37"/>
    </p:embeddedFont>
    <p:embeddedFont>
      <p:font typeface="Adelle Sans 1 Light" charset="1" panose="02000503000000020004"/>
      <p:regular r:id="rId39"/>
    </p:embeddedFont>
    <p:embeddedFont>
      <p:font typeface="Adelle Sans 2" charset="1" panose="02000503000000020004"/>
      <p:regular r:id="rId47"/>
    </p:embeddedFont>
    <p:embeddedFont>
      <p:font typeface="Adelle Sans 1" charset="1" panose="02000503000000020004"/>
      <p:regular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notesSlide" Target="notesSlides/notesSlide5.xml"/><Relationship Id="rId47" Type="http://schemas.openxmlformats.org/officeDocument/2006/relationships/font" Target="fonts/font47.fntdata"/><Relationship Id="rId63" Type="http://schemas.openxmlformats.org/officeDocument/2006/relationships/notesSlide" Target="notesSlides/notesSlide25.xml"/><Relationship Id="rId68" Type="http://schemas.openxmlformats.org/officeDocument/2006/relationships/customXml" Target="../customXml/item1.xml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37.fntdata"/><Relationship Id="rId40" Type="http://schemas.openxmlformats.org/officeDocument/2006/relationships/notesSlide" Target="notesSlides/notesSlide3.xml"/><Relationship Id="rId45" Type="http://schemas.openxmlformats.org/officeDocument/2006/relationships/notesSlide" Target="notesSlides/notesSlide8.xml"/><Relationship Id="rId53" Type="http://schemas.openxmlformats.org/officeDocument/2006/relationships/notesSlide" Target="notesSlides/notesSlide15.xml"/><Relationship Id="rId58" Type="http://schemas.openxmlformats.org/officeDocument/2006/relationships/notesSlide" Target="notesSlides/notesSlide20.xml"/><Relationship Id="rId66" Type="http://schemas.openxmlformats.org/officeDocument/2006/relationships/notesSlide" Target="notesSlides/notesSlide27.xml"/><Relationship Id="rId5" Type="http://schemas.openxmlformats.org/officeDocument/2006/relationships/tableStyles" Target="tableStyles.xml"/><Relationship Id="rId61" Type="http://schemas.openxmlformats.org/officeDocument/2006/relationships/notesSlide" Target="notesSlides/notesSlide23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2.xml"/><Relationship Id="rId43" Type="http://schemas.openxmlformats.org/officeDocument/2006/relationships/notesSlide" Target="notesSlides/notesSlide6.xml"/><Relationship Id="rId48" Type="http://schemas.openxmlformats.org/officeDocument/2006/relationships/notesSlide" Target="notesSlides/notesSlide10.xml"/><Relationship Id="rId56" Type="http://schemas.openxmlformats.org/officeDocument/2006/relationships/notesSlide" Target="notesSlides/notesSlide18.xml"/><Relationship Id="rId64" Type="http://schemas.openxmlformats.org/officeDocument/2006/relationships/notesSlide" Target="notesSlides/notesSlide26.xml"/><Relationship Id="rId69" Type="http://schemas.openxmlformats.org/officeDocument/2006/relationships/customXml" Target="../customXml/item2.xml"/><Relationship Id="rId51" Type="http://schemas.openxmlformats.org/officeDocument/2006/relationships/notesSlide" Target="notesSlides/notesSlide13.xml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Slide" Target="notesSlides/notesSlide2.xml"/><Relationship Id="rId46" Type="http://schemas.openxmlformats.org/officeDocument/2006/relationships/notesSlide" Target="notesSlides/notesSlide9.xml"/><Relationship Id="rId59" Type="http://schemas.openxmlformats.org/officeDocument/2006/relationships/notesSlide" Target="notesSlides/notesSlide21.xml"/><Relationship Id="rId67" Type="http://schemas.openxmlformats.org/officeDocument/2006/relationships/notesSlide" Target="notesSlides/notesSlide28.xml"/><Relationship Id="rId20" Type="http://schemas.openxmlformats.org/officeDocument/2006/relationships/slide" Target="slides/slide15.xml"/><Relationship Id="rId41" Type="http://schemas.openxmlformats.org/officeDocument/2006/relationships/notesSlide" Target="notesSlides/notesSlide4.xml"/><Relationship Id="rId54" Type="http://schemas.openxmlformats.org/officeDocument/2006/relationships/notesSlide" Target="notesSlides/notesSlide16.xml"/><Relationship Id="rId62" Type="http://schemas.openxmlformats.org/officeDocument/2006/relationships/notesSlide" Target="notesSlides/notes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Slide" Target="notesSlides/notesSlide1.xml"/><Relationship Id="rId49" Type="http://schemas.openxmlformats.org/officeDocument/2006/relationships/notesSlide" Target="notesSlides/notesSlide11.xml"/><Relationship Id="rId57" Type="http://schemas.openxmlformats.org/officeDocument/2006/relationships/notesSlide" Target="notesSlides/notesSlide19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notesSlide" Target="notesSlides/notesSlide7.xml"/><Relationship Id="rId52" Type="http://schemas.openxmlformats.org/officeDocument/2006/relationships/notesSlide" Target="notesSlides/notesSlide14.xml"/><Relationship Id="rId60" Type="http://schemas.openxmlformats.org/officeDocument/2006/relationships/notesSlide" Target="notesSlides/notesSlide22.xml"/><Relationship Id="rId65" Type="http://schemas.openxmlformats.org/officeDocument/2006/relationships/font" Target="fonts/font65.fntdata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font" Target="fonts/font39.fntdata"/><Relationship Id="rId34" Type="http://schemas.openxmlformats.org/officeDocument/2006/relationships/notesMaster" Target="notesMasters/notesMaster1.xml"/><Relationship Id="rId50" Type="http://schemas.openxmlformats.org/officeDocument/2006/relationships/notesSlide" Target="notesSlides/notesSlide12.xml"/><Relationship Id="rId55" Type="http://schemas.openxmlformats.org/officeDocument/2006/relationships/notesSlide" Target="notesSlides/notesSlide17.xml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1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1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_rels/notesSlide1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9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_rels/notesSlide2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1.xml" Type="http://schemas.openxmlformats.org/officeDocument/2006/relationships/slide"/></Relationships>
</file>

<file path=ppt/notesSlides/_rels/notesSlide2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2.xml" Type="http://schemas.openxmlformats.org/officeDocument/2006/relationships/slide"/></Relationships>
</file>

<file path=ppt/notesSlides/_rels/notesSlide2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3.xml" Type="http://schemas.openxmlformats.org/officeDocument/2006/relationships/slide"/></Relationships>
</file>

<file path=ppt/notesSlides/_rels/notesSlide2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4.xml" Type="http://schemas.openxmlformats.org/officeDocument/2006/relationships/slide"/></Relationships>
</file>

<file path=ppt/notesSlides/_rels/notesSlide2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5.xml" Type="http://schemas.openxmlformats.org/officeDocument/2006/relationships/slide"/></Relationships>
</file>

<file path=ppt/notesSlides/_rels/notesSlide2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6.xml" Type="http://schemas.openxmlformats.org/officeDocument/2006/relationships/slide"/></Relationships>
</file>

<file path=ppt/notesSlides/_rels/notesSlide2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7.xml" Type="http://schemas.openxmlformats.org/officeDocument/2006/relationships/slide"/></Relationships>
</file>

<file path=ppt/notesSlides/_rels/notesSlide2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8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Elections Playback 2024.</a:t>
            </a:r>
          </a:p>
          <a:p>
            <a:r>
              <a:rPr lang="en-US"/>
              <a:t>Wednesday 14th August.</a:t>
            </a:r>
          </a:p>
          <a:p>
            <a:r>
              <a:rPr lang="en-US"/>
              <a:t>11:00am - 11:50am.</a:t>
            </a:r>
          </a:p>
          <a:p>
            <a:r>
              <a:rPr lang="en-US"/>
              <a:t>50 min presentation.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10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Considering the overall national turnout, we looked at individual SUs. 70% managed to increase their turnout this year.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1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12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Bonus stat: no SUs use paper votes only, vast majority (93%) use just online, other 7% use both electronic and paper votes. More info in report appendix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13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14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15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16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17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18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19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Highlight new approach to candidate demographics this year</a:t>
            </a:r>
          </a:p>
          <a:p>
            <a:r>
              <a:rPr lang="en-US"/>
              <a:t/>
            </a:r>
          </a:p>
          <a:p>
            <a:r>
              <a:rPr lang="en-US"/>
              <a:t>- Still have the CD survey (15 SUs used, representing 162 candidates)</a:t>
            </a:r>
          </a:p>
          <a:p>
            <a:r>
              <a:rPr lang="en-US"/>
              <a:t/>
            </a:r>
          </a:p>
          <a:p>
            <a:r>
              <a:rPr lang="en-US"/>
              <a:t>- However we also asked SUs to provide their data, so we have LOADS more data for 7 key candidate demographic data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2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2 - 3 mins to talk through presentation content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20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2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22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23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24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25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We've highlighted x3 questions surrounding candidate demographic data in this presentation</a:t>
            </a:r>
          </a:p>
          <a:p>
            <a:r>
              <a:rPr lang="en-US"/>
              <a:t/>
            </a:r>
          </a:p>
          <a:p>
            <a:r>
              <a:rPr lang="en-US"/>
              <a:t>- We have more data! These are all in the report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26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Wrap up presentation and any questions by 11:50am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27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1 - 2 mins to show QR codes, let people scan then whilst chatting through these</a:t>
            </a:r>
          </a:p>
          <a:p>
            <a:r>
              <a:rPr lang="en-US"/>
              <a:t/>
            </a:r>
          </a:p>
          <a:p>
            <a:r>
              <a:rPr lang="en-US"/>
              <a:t>Shoutout DRO Workplace as handy place for collaboration if not mentioned already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28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Wrap up presentation and any questions by 11:50am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3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 mins to talk through support more widely</a:t>
            </a:r>
          </a:p>
          <a:p>
            <a:r>
              <a:rPr lang="en-US"/>
              <a:t/>
            </a:r>
          </a:p>
          <a:p>
            <a:r>
              <a:rPr lang="en-US"/>
              <a:t>- Development Webinars. Were in December/January, we'll move earlier based on feedback</a:t>
            </a:r>
          </a:p>
          <a:p>
            <a:r>
              <a:rPr lang="en-US"/>
              <a:t/>
            </a:r>
          </a:p>
          <a:p>
            <a:r>
              <a:rPr lang="en-US"/>
              <a:t>- 15 SUs used Candidate Demographic Survey but we also asked SUs for their data, come back to that exciting update later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4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 mins to talk about the report</a:t>
            </a:r>
          </a:p>
          <a:p>
            <a:r>
              <a:rPr lang="en-US"/>
              <a:t/>
            </a:r>
          </a:p>
          <a:p>
            <a:r>
              <a:rPr lang="en-US"/>
              <a:t>- Annual, older reports up on Connect</a:t>
            </a:r>
          </a:p>
          <a:p>
            <a:r>
              <a:rPr lang="en-US"/>
              <a:t/>
            </a:r>
          </a:p>
          <a:p>
            <a:r>
              <a:rPr lang="en-US"/>
              <a:t>- Informed by Elections Survey, thanks to those for completing</a:t>
            </a:r>
          </a:p>
          <a:p>
            <a:r>
              <a:rPr lang="en-US"/>
              <a:t/>
            </a:r>
          </a:p>
          <a:p>
            <a:r>
              <a:rPr lang="en-US"/>
              <a:t>- SUs to do &amp; don't use the RO service contributed to survey</a:t>
            </a:r>
          </a:p>
          <a:p>
            <a:r>
              <a:rPr lang="en-US"/>
              <a:t/>
            </a:r>
          </a:p>
          <a:p>
            <a:r>
              <a:rPr lang="en-US"/>
              <a:t>- 73 completed this year, similar to most year's feedback</a:t>
            </a:r>
          </a:p>
          <a:p>
            <a:r>
              <a:rPr lang="en-US"/>
              <a:t/>
            </a:r>
          </a:p>
          <a:p>
            <a:r>
              <a:rPr lang="en-US"/>
              <a:t>- SUs from across our 4 nations and from a range of SU sizes contributed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5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 mins to talk about RO recommendations</a:t>
            </a:r>
          </a:p>
          <a:p>
            <a:r>
              <a:rPr lang="en-US"/>
              <a:t/>
            </a:r>
          </a:p>
          <a:p>
            <a:r>
              <a:rPr lang="en-US"/>
              <a:t>- Updated each year</a:t>
            </a:r>
          </a:p>
          <a:p>
            <a:r>
              <a:rPr lang="en-US"/>
              <a:t/>
            </a:r>
          </a:p>
          <a:p>
            <a:r>
              <a:rPr lang="en-US"/>
              <a:t>- Reflect current SU issues with elections</a:t>
            </a:r>
          </a:p>
          <a:p>
            <a:r>
              <a:rPr lang="en-US"/>
              <a:t/>
            </a:r>
          </a:p>
          <a:p>
            <a:r>
              <a:rPr lang="en-US"/>
              <a:t>- Informed by drop ins, complaints &amp; appeals too</a:t>
            </a:r>
          </a:p>
          <a:p>
            <a:r>
              <a:rPr lang="en-US"/>
              <a:t/>
            </a:r>
          </a:p>
          <a:p>
            <a:r>
              <a:rPr lang="en-US"/>
              <a:t>- Themed in sections, have a read of what's most relevant to your SU</a:t>
            </a:r>
          </a:p>
          <a:p>
            <a:r>
              <a:rPr lang="en-US"/>
              <a:t/>
            </a:r>
          </a:p>
          <a:p>
            <a:r>
              <a:rPr lang="en-US"/>
              <a:t>- Pages 4 - 7 on report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6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 mins to talk about RO recommendations</a:t>
            </a:r>
          </a:p>
          <a:p>
            <a:r>
              <a:rPr lang="en-US"/>
              <a:t/>
            </a:r>
          </a:p>
          <a:p>
            <a:r>
              <a:rPr lang="en-US"/>
              <a:t>- Top recommendations this year</a:t>
            </a:r>
          </a:p>
          <a:p>
            <a:r>
              <a:rPr lang="en-US"/>
              <a:t/>
            </a:r>
          </a:p>
          <a:p>
            <a:r>
              <a:rPr lang="en-US"/>
              <a:t>- Pages 4 - 7 on report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7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 mins to talk about the case studies</a:t>
            </a:r>
          </a:p>
          <a:p>
            <a:r>
              <a:rPr lang="en-US"/>
              <a:t/>
            </a:r>
          </a:p>
          <a:p>
            <a:r>
              <a:rPr lang="en-US"/>
              <a:t>- Wanted more qualitative examples to accompany the stats from coming from the survey</a:t>
            </a:r>
          </a:p>
          <a:p>
            <a:r>
              <a:rPr lang="en-US"/>
              <a:t/>
            </a:r>
          </a:p>
          <a:p>
            <a:r>
              <a:rPr lang="en-US"/>
              <a:t>- Includes x6 case studies from x4 SUs</a:t>
            </a:r>
          </a:p>
          <a:p>
            <a:r>
              <a:rPr lang="en-US"/>
              <a:t/>
            </a:r>
          </a:p>
          <a:p>
            <a:r>
              <a:rPr lang="en-US"/>
              <a:t>- Range of topics included</a:t>
            </a:r>
          </a:p>
          <a:p>
            <a:r>
              <a:rPr lang="en-US"/>
              <a:t/>
            </a:r>
          </a:p>
          <a:p>
            <a:r>
              <a:rPr lang="en-US"/>
              <a:t>- We'd encourage people to read to discover different approaches plus please continue to share examples of good practice via Workplace or via the CoP</a:t>
            </a:r>
          </a:p>
          <a:p>
            <a:r>
              <a:rPr lang="en-US"/>
              <a:t/>
            </a:r>
          </a:p>
          <a:p>
            <a:r>
              <a:rPr lang="en-US"/>
              <a:t>- Pages 8 - 11 on report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8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I'll now cover some some key highlights, loads more detail in the report and of course email if you have any questions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9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- 16.4% this year</a:t>
            </a:r>
          </a:p>
          <a:p>
            <a:r>
              <a:rPr lang="en-US"/>
              <a:t/>
            </a:r>
          </a:p>
          <a:p>
            <a:r>
              <a:rPr lang="en-US"/>
              <a:t>- 3.3% increase (biggest post-Covid jump in recovery)</a:t>
            </a:r>
          </a:p>
          <a:p>
            <a:r>
              <a:rPr lang="en-US"/>
              <a:t/>
            </a:r>
          </a:p>
          <a:p>
            <a:r>
              <a:rPr lang="en-US"/>
              <a:t>- Increase really consistent considering size of SU too. Looked at SUs of different sizes in 4 categories and all were over 16%</a:t>
            </a:r>
          </a:p>
          <a:p>
            <a:r>
              <a:rPr lang="en-US"/>
              <a:t/>
            </a:r>
          </a:p>
          <a:p>
            <a:r>
              <a:rPr lang="en-US"/>
              <a:t>(4 categories are: fewer than 10k, 10-20k, 20-30k and more than 30k)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9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20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21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22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23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7.xml" Type="http://schemas.openxmlformats.org/officeDocument/2006/relationships/notesSlide"/><Relationship Id="rId3" Target="../media/image7.png" Type="http://schemas.openxmlformats.org/officeDocument/2006/relationships/image"/><Relationship Id="rId4" Target="../media/image24.png" Type="http://schemas.openxmlformats.org/officeDocument/2006/relationships/image"/><Relationship Id="rId5" Target="../media/image25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8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6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4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071105" y="2029385"/>
            <a:ext cx="13611577" cy="4730023"/>
          </a:xfrm>
          <a:custGeom>
            <a:avLst/>
            <a:gdLst/>
            <a:ahLst/>
            <a:cxnLst/>
            <a:rect r="r" b="b" t="t" l="l"/>
            <a:pathLst>
              <a:path h="4730023" w="13611577">
                <a:moveTo>
                  <a:pt x="0" y="0"/>
                </a:moveTo>
                <a:lnTo>
                  <a:pt x="13611577" y="0"/>
                </a:lnTo>
                <a:lnTo>
                  <a:pt x="13611577" y="4730023"/>
                </a:lnTo>
                <a:lnTo>
                  <a:pt x="0" y="47300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89799" y="517125"/>
            <a:ext cx="4970037" cy="1588460"/>
          </a:xfrm>
          <a:custGeom>
            <a:avLst/>
            <a:gdLst/>
            <a:ahLst/>
            <a:cxnLst/>
            <a:rect r="r" b="b" t="t" l="l"/>
            <a:pathLst>
              <a:path h="1588460" w="4970037">
                <a:moveTo>
                  <a:pt x="0" y="0"/>
                </a:moveTo>
                <a:lnTo>
                  <a:pt x="4970037" y="0"/>
                </a:lnTo>
                <a:lnTo>
                  <a:pt x="4970037" y="1588460"/>
                </a:lnTo>
                <a:lnTo>
                  <a:pt x="0" y="15884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58337" y="3686794"/>
            <a:ext cx="8385663" cy="2455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37"/>
              </a:lnSpc>
            </a:pPr>
            <a:r>
              <a:rPr lang="en-US" sz="9437">
                <a:solidFill>
                  <a:srgbClr val="DB4699"/>
                </a:solidFill>
                <a:latin typeface="Adelle Ultra-Bold"/>
                <a:ea typeface="Adelle Ultra-Bold"/>
                <a:cs typeface="Adelle Ultra-Bold"/>
                <a:sym typeface="Adelle Ultra-Bold"/>
              </a:rPr>
              <a:t>Elections 2024</a:t>
            </a:r>
          </a:p>
          <a:p>
            <a:pPr algn="l">
              <a:lnSpc>
                <a:spcPts val="9437"/>
              </a:lnSpc>
            </a:pPr>
            <a:r>
              <a:rPr lang="en-US" sz="9437">
                <a:solidFill>
                  <a:srgbClr val="DB4699"/>
                </a:solidFill>
                <a:latin typeface="Adelle Ultra-Bold"/>
                <a:ea typeface="Adelle Ultra-Bold"/>
                <a:cs typeface="Adelle Ultra-Bold"/>
                <a:sym typeface="Adelle Ultra-Bold"/>
              </a:rPr>
              <a:t>Playback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162569">
            <a:off x="12912689" y="4506398"/>
            <a:ext cx="4476823" cy="4974247"/>
          </a:xfrm>
          <a:custGeom>
            <a:avLst/>
            <a:gdLst/>
            <a:ahLst/>
            <a:cxnLst/>
            <a:rect r="r" b="b" t="t" l="l"/>
            <a:pathLst>
              <a:path h="4974247" w="4476823">
                <a:moveTo>
                  <a:pt x="0" y="0"/>
                </a:moveTo>
                <a:lnTo>
                  <a:pt x="4476822" y="0"/>
                </a:lnTo>
                <a:lnTo>
                  <a:pt x="4476822" y="4974247"/>
                </a:lnTo>
                <a:lnTo>
                  <a:pt x="0" y="49742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4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42576" y="3570907"/>
            <a:ext cx="12766239" cy="5687393"/>
          </a:xfrm>
          <a:custGeom>
            <a:avLst/>
            <a:gdLst/>
            <a:ahLst/>
            <a:cxnLst/>
            <a:rect r="r" b="b" t="t" l="l"/>
            <a:pathLst>
              <a:path h="5687393" w="12766239">
                <a:moveTo>
                  <a:pt x="0" y="0"/>
                </a:moveTo>
                <a:lnTo>
                  <a:pt x="12766239" y="0"/>
                </a:lnTo>
                <a:lnTo>
                  <a:pt x="12766239" y="5687393"/>
                </a:lnTo>
                <a:lnTo>
                  <a:pt x="0" y="5687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58904" y="843304"/>
            <a:ext cx="14956638" cy="1049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38"/>
              </a:lnSpc>
            </a:pPr>
            <a:r>
              <a:rPr lang="en-US" sz="7938">
                <a:solidFill>
                  <a:srgbClr val="FFFFFF"/>
                </a:solidFill>
                <a:latin typeface="Adelle Ultra-Bold"/>
                <a:ea typeface="Adelle Ultra-Bold"/>
                <a:cs typeface="Adelle Ultra-Bold"/>
                <a:sym typeface="Adelle Ultra-Bold"/>
              </a:rPr>
              <a:t>Turnout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1120" y="2403340"/>
            <a:ext cx="16874455" cy="820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39427" indent="-519714" lvl="1">
              <a:lnSpc>
                <a:spcPts val="6740"/>
              </a:lnSpc>
              <a:buFont typeface="Arial"/>
              <a:buChar char="•"/>
            </a:pPr>
            <a:r>
              <a:rPr lang="en-US" sz="4814">
                <a:solidFill>
                  <a:srgbClr val="000101"/>
                </a:solidFill>
                <a:latin typeface="Adelle Sans 2"/>
                <a:ea typeface="Adelle Sans 2"/>
                <a:cs typeface="Adelle Sans 2"/>
                <a:sym typeface="Adelle Sans 2"/>
              </a:rPr>
              <a:t>70% of SUs saw increased turnout from last year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4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986212" y="2822347"/>
            <a:ext cx="10784950" cy="5141662"/>
          </a:xfrm>
          <a:custGeom>
            <a:avLst/>
            <a:gdLst/>
            <a:ahLst/>
            <a:cxnLst/>
            <a:rect r="r" b="b" t="t" l="l"/>
            <a:pathLst>
              <a:path h="5141662" w="10784950">
                <a:moveTo>
                  <a:pt x="0" y="0"/>
                </a:moveTo>
                <a:lnTo>
                  <a:pt x="10784950" y="0"/>
                </a:lnTo>
                <a:lnTo>
                  <a:pt x="10784950" y="5141662"/>
                </a:lnTo>
                <a:lnTo>
                  <a:pt x="0" y="51416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9" t="0" r="-39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58904" y="843304"/>
            <a:ext cx="14956638" cy="1049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38"/>
              </a:lnSpc>
            </a:pPr>
            <a:r>
              <a:rPr lang="en-US" sz="7938">
                <a:solidFill>
                  <a:srgbClr val="FFFFFF"/>
                </a:solidFill>
                <a:latin typeface="Adelle Ultra-Bold"/>
                <a:ea typeface="Adelle Ultra-Bold"/>
                <a:cs typeface="Adelle Ultra-Bold"/>
                <a:sym typeface="Adelle Ultra-Bold"/>
              </a:rPr>
              <a:t>Nomination &amp; Voting Periods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1120" y="2422390"/>
            <a:ext cx="6630336" cy="5762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88301" indent="-444151" lvl="1">
              <a:lnSpc>
                <a:spcPts val="5760"/>
              </a:lnSpc>
              <a:buFont typeface="Arial"/>
              <a:buChar char="•"/>
            </a:pPr>
            <a:r>
              <a:rPr lang="en-US" sz="4114">
                <a:solidFill>
                  <a:srgbClr val="000101"/>
                </a:solidFill>
                <a:latin typeface="Adelle Sans 2"/>
                <a:ea typeface="Adelle Sans 2"/>
                <a:cs typeface="Adelle Sans 2"/>
                <a:sym typeface="Adelle Sans 2"/>
              </a:rPr>
              <a:t>Nomination periods are getting longer.</a:t>
            </a:r>
          </a:p>
          <a:p>
            <a:pPr algn="l" marL="888301" indent="-444151" lvl="1">
              <a:lnSpc>
                <a:spcPts val="5760"/>
              </a:lnSpc>
              <a:buFont typeface="Arial"/>
              <a:buChar char="•"/>
            </a:pPr>
            <a:r>
              <a:rPr lang="en-US" sz="4114">
                <a:solidFill>
                  <a:srgbClr val="000101"/>
                </a:solidFill>
                <a:latin typeface="Adelle Sans 2"/>
                <a:ea typeface="Adelle Sans 2"/>
                <a:cs typeface="Adelle Sans 2"/>
                <a:sym typeface="Adelle Sans 2"/>
              </a:rPr>
              <a:t>In 2022/23, 26.3% of SU’s nomination periods were open for 29 days or longer, which has increased to 40% this year, a jump of 13.7%.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4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986212" y="2808287"/>
            <a:ext cx="10784950" cy="4804724"/>
          </a:xfrm>
          <a:custGeom>
            <a:avLst/>
            <a:gdLst/>
            <a:ahLst/>
            <a:cxnLst/>
            <a:rect r="r" b="b" t="t" l="l"/>
            <a:pathLst>
              <a:path h="4804724" w="10784950">
                <a:moveTo>
                  <a:pt x="0" y="0"/>
                </a:moveTo>
                <a:lnTo>
                  <a:pt x="10784950" y="0"/>
                </a:lnTo>
                <a:lnTo>
                  <a:pt x="10784950" y="4804724"/>
                </a:lnTo>
                <a:lnTo>
                  <a:pt x="0" y="48047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58904" y="843304"/>
            <a:ext cx="14956638" cy="1049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38"/>
              </a:lnSpc>
            </a:pPr>
            <a:r>
              <a:rPr lang="en-US" sz="7938">
                <a:solidFill>
                  <a:srgbClr val="FFFFFF"/>
                </a:solidFill>
                <a:latin typeface="Adelle Ultra-Bold"/>
                <a:ea typeface="Adelle Ultra-Bold"/>
                <a:cs typeface="Adelle Ultra-Bold"/>
                <a:sym typeface="Adelle Ultra-Bold"/>
              </a:rPr>
              <a:t>Voting Systems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1120" y="2422390"/>
            <a:ext cx="6630336" cy="6486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88301" indent="-444151" lvl="1">
              <a:lnSpc>
                <a:spcPts val="5760"/>
              </a:lnSpc>
              <a:buFont typeface="Arial"/>
              <a:buChar char="•"/>
            </a:pPr>
            <a:r>
              <a:rPr lang="en-US" sz="4114">
                <a:solidFill>
                  <a:srgbClr val="000101"/>
                </a:solidFill>
                <a:latin typeface="Adelle Sans 2"/>
                <a:ea typeface="Adelle Sans 2"/>
                <a:cs typeface="Adelle Sans 2"/>
                <a:sym typeface="Adelle Sans 2"/>
              </a:rPr>
              <a:t>The amount of SUs that use the single transferable vote (STV) method has increased in these recent elections, with 77% of using the system, up 22.6% from last year’s 54.4% of SUs. 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4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27751" y="4254193"/>
            <a:ext cx="11232498" cy="5004107"/>
          </a:xfrm>
          <a:custGeom>
            <a:avLst/>
            <a:gdLst/>
            <a:ahLst/>
            <a:cxnLst/>
            <a:rect r="r" b="b" t="t" l="l"/>
            <a:pathLst>
              <a:path h="5004107" w="11232498">
                <a:moveTo>
                  <a:pt x="0" y="0"/>
                </a:moveTo>
                <a:lnTo>
                  <a:pt x="11232498" y="0"/>
                </a:lnTo>
                <a:lnTo>
                  <a:pt x="11232498" y="5004107"/>
                </a:lnTo>
                <a:lnTo>
                  <a:pt x="0" y="5004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58904" y="843304"/>
            <a:ext cx="14956638" cy="1049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38"/>
              </a:lnSpc>
            </a:pPr>
            <a:r>
              <a:rPr lang="en-US" sz="7938">
                <a:solidFill>
                  <a:srgbClr val="FFFFFF"/>
                </a:solidFill>
                <a:latin typeface="Adelle Ultra-Bold"/>
                <a:ea typeface="Adelle Ultra-Bold"/>
                <a:cs typeface="Adelle Ultra-Bold"/>
                <a:sym typeface="Adelle Ultra-Bold"/>
              </a:rPr>
              <a:t>Voting Platforms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1120" y="2412865"/>
            <a:ext cx="18266880" cy="16068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96248" indent="-498124" lvl="1">
              <a:lnSpc>
                <a:spcPts val="6460"/>
              </a:lnSpc>
              <a:buFont typeface="Arial"/>
              <a:buChar char="•"/>
            </a:pPr>
            <a:r>
              <a:rPr lang="en-US" sz="4614">
                <a:solidFill>
                  <a:srgbClr val="000101"/>
                </a:solidFill>
                <a:latin typeface="Adelle Sans 2"/>
                <a:ea typeface="Adelle Sans 2"/>
                <a:cs typeface="Adelle Sans 2"/>
                <a:sym typeface="Adelle Sans 2"/>
              </a:rPr>
              <a:t>Exactly half of SUs use MSL as their voting platform (36 SUs). Another 26% used Union Cloud to run their elections. 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4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79185" y="4286479"/>
            <a:ext cx="11133580" cy="4971821"/>
          </a:xfrm>
          <a:custGeom>
            <a:avLst/>
            <a:gdLst/>
            <a:ahLst/>
            <a:cxnLst/>
            <a:rect r="r" b="b" t="t" l="l"/>
            <a:pathLst>
              <a:path h="4971821" w="11133580">
                <a:moveTo>
                  <a:pt x="0" y="0"/>
                </a:moveTo>
                <a:lnTo>
                  <a:pt x="11133579" y="0"/>
                </a:lnTo>
                <a:lnTo>
                  <a:pt x="11133579" y="4971821"/>
                </a:lnTo>
                <a:lnTo>
                  <a:pt x="0" y="49718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58904" y="843304"/>
            <a:ext cx="14956638" cy="1049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38"/>
              </a:lnSpc>
            </a:pPr>
            <a:r>
              <a:rPr lang="en-US" sz="7938">
                <a:solidFill>
                  <a:srgbClr val="FFFFFF"/>
                </a:solidFill>
                <a:latin typeface="Adelle Ultra-Bold"/>
                <a:ea typeface="Adelle Ultra-Bold"/>
                <a:cs typeface="Adelle Ultra-Bold"/>
                <a:sym typeface="Adelle Ultra-Bold"/>
              </a:rPr>
              <a:t>Voter Incentives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1120" y="2403340"/>
            <a:ext cx="18266880" cy="1509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31480" indent="-465740" lvl="1">
              <a:lnSpc>
                <a:spcPts val="6040"/>
              </a:lnSpc>
              <a:buFont typeface="Arial"/>
              <a:buChar char="•"/>
            </a:pPr>
            <a:r>
              <a:rPr lang="en-US" sz="4314">
                <a:solidFill>
                  <a:srgbClr val="000101"/>
                </a:solidFill>
                <a:latin typeface="Adelle Sans 2"/>
                <a:ea typeface="Adelle Sans 2"/>
                <a:cs typeface="Adelle Sans 2"/>
                <a:sym typeface="Adelle Sans 2"/>
              </a:rPr>
              <a:t>The use of incentives continues to rise in SU elections, with 82% of SUs reporting that they use some form of incentives in their elections.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4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924668" y="2026011"/>
            <a:ext cx="10438664" cy="7467235"/>
          </a:xfrm>
          <a:custGeom>
            <a:avLst/>
            <a:gdLst/>
            <a:ahLst/>
            <a:cxnLst/>
            <a:rect r="r" b="b" t="t" l="l"/>
            <a:pathLst>
              <a:path h="7467235" w="10438664">
                <a:moveTo>
                  <a:pt x="0" y="0"/>
                </a:moveTo>
                <a:lnTo>
                  <a:pt x="10438664" y="0"/>
                </a:lnTo>
                <a:lnTo>
                  <a:pt x="10438664" y="7467235"/>
                </a:lnTo>
                <a:lnTo>
                  <a:pt x="0" y="74672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58904" y="843304"/>
            <a:ext cx="14956638" cy="1049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38"/>
              </a:lnSpc>
            </a:pPr>
            <a:r>
              <a:rPr lang="en-US" sz="7938">
                <a:solidFill>
                  <a:srgbClr val="FFFFFF"/>
                </a:solidFill>
                <a:latin typeface="Adelle Ultra-Bold"/>
                <a:ea typeface="Adelle Ultra-Bold"/>
                <a:cs typeface="Adelle Ultra-Bold"/>
                <a:sym typeface="Adelle Ultra-Bold"/>
              </a:rPr>
              <a:t>Voter Incentives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4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120" y="2403340"/>
            <a:ext cx="7610770" cy="3795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31480" indent="-465740" lvl="1">
              <a:lnSpc>
                <a:spcPts val="6040"/>
              </a:lnSpc>
              <a:buFont typeface="Arial"/>
              <a:buChar char="•"/>
            </a:pPr>
            <a:r>
              <a:rPr lang="en-US" sz="4314">
                <a:solidFill>
                  <a:srgbClr val="000101"/>
                </a:solidFill>
                <a:latin typeface="Adelle Sans 2"/>
                <a:ea typeface="Adelle Sans 2"/>
                <a:cs typeface="Adelle Sans 2"/>
                <a:sym typeface="Adelle Sans 2"/>
              </a:rPr>
              <a:t>Increase in SUs using prize draws, spinning wheels and lucky dips.</a:t>
            </a:r>
          </a:p>
          <a:p>
            <a:pPr algn="l" marL="931480" indent="-465740" lvl="1">
              <a:lnSpc>
                <a:spcPts val="6040"/>
              </a:lnSpc>
              <a:buFont typeface="Arial"/>
              <a:buChar char="•"/>
            </a:pPr>
            <a:r>
              <a:rPr lang="en-US" sz="4314">
                <a:solidFill>
                  <a:srgbClr val="000101"/>
                </a:solidFill>
                <a:latin typeface="Adelle Sans 2"/>
                <a:ea typeface="Adelle Sans 2"/>
                <a:cs typeface="Adelle Sans 2"/>
                <a:sym typeface="Adelle Sans 2"/>
              </a:rPr>
              <a:t>Many incentives</a:t>
            </a:r>
          </a:p>
          <a:p>
            <a:pPr algn="l">
              <a:lnSpc>
                <a:spcPts val="6040"/>
              </a:lnSpc>
            </a:pPr>
            <a:r>
              <a:rPr lang="en-US" sz="4314">
                <a:solidFill>
                  <a:srgbClr val="000101"/>
                </a:solidFill>
                <a:latin typeface="Adelle Sans 2"/>
                <a:ea typeface="Adelle Sans 2"/>
                <a:cs typeface="Adelle Sans 2"/>
                <a:sym typeface="Adelle Sans 2"/>
              </a:rPr>
              <a:t>        remain food focused.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6596209" y="1892661"/>
            <a:ext cx="11219571" cy="7601618"/>
          </a:xfrm>
          <a:custGeom>
            <a:avLst/>
            <a:gdLst/>
            <a:ahLst/>
            <a:cxnLst/>
            <a:rect r="r" b="b" t="t" l="l"/>
            <a:pathLst>
              <a:path h="7601618" w="11219571">
                <a:moveTo>
                  <a:pt x="0" y="0"/>
                </a:moveTo>
                <a:lnTo>
                  <a:pt x="11219571" y="0"/>
                </a:lnTo>
                <a:lnTo>
                  <a:pt x="11219571" y="7601619"/>
                </a:lnTo>
                <a:lnTo>
                  <a:pt x="0" y="76016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6" t="0" r="-86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58904" y="843304"/>
            <a:ext cx="14956638" cy="1049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38"/>
              </a:lnSpc>
            </a:pPr>
            <a:r>
              <a:rPr lang="en-US" sz="7938">
                <a:solidFill>
                  <a:srgbClr val="FFFFFF"/>
                </a:solidFill>
                <a:latin typeface="Adelle Ultra-Bold"/>
                <a:ea typeface="Adelle Ultra-Bold"/>
                <a:cs typeface="Adelle Ultra-Bold"/>
                <a:sym typeface="Adelle Ultra-Bold"/>
              </a:rPr>
              <a:t>Voter Incentives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4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171118" y="2136810"/>
            <a:ext cx="12145332" cy="7235790"/>
          </a:xfrm>
          <a:custGeom>
            <a:avLst/>
            <a:gdLst/>
            <a:ahLst/>
            <a:cxnLst/>
            <a:rect r="r" b="b" t="t" l="l"/>
            <a:pathLst>
              <a:path h="7235790" w="12145332">
                <a:moveTo>
                  <a:pt x="0" y="0"/>
                </a:moveTo>
                <a:lnTo>
                  <a:pt x="12145332" y="0"/>
                </a:lnTo>
                <a:lnTo>
                  <a:pt x="12145332" y="7235790"/>
                </a:lnTo>
                <a:lnTo>
                  <a:pt x="0" y="72357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58904" y="843304"/>
            <a:ext cx="14956638" cy="2049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38"/>
              </a:lnSpc>
            </a:pPr>
            <a:r>
              <a:rPr lang="en-US" sz="7938">
                <a:solidFill>
                  <a:srgbClr val="FFFFFF"/>
                </a:solidFill>
                <a:latin typeface="Adelle Ultra-Bold"/>
                <a:ea typeface="Adelle Ultra-Bold"/>
                <a:cs typeface="Adelle Ultra-Bold"/>
                <a:sym typeface="Adelle Ultra-Bold"/>
              </a:rPr>
              <a:t>Candidate</a:t>
            </a:r>
          </a:p>
          <a:p>
            <a:pPr algn="l">
              <a:lnSpc>
                <a:spcPts val="7938"/>
              </a:lnSpc>
            </a:pPr>
            <a:r>
              <a:rPr lang="en-US" sz="7938">
                <a:solidFill>
                  <a:srgbClr val="FFFFFF"/>
                </a:solidFill>
                <a:latin typeface="Adelle Ultra-Bold"/>
                <a:ea typeface="Adelle Ultra-Bold"/>
                <a:cs typeface="Adelle Ultra-Bold"/>
                <a:sym typeface="Adelle Ultra-Bold"/>
              </a:rPr>
              <a:t>Support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4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120" y="2959461"/>
            <a:ext cx="7610770" cy="5529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45122" indent="-422561" lvl="1">
              <a:lnSpc>
                <a:spcPts val="5480"/>
              </a:lnSpc>
              <a:buFont typeface="Arial"/>
              <a:buChar char="•"/>
            </a:pPr>
            <a:r>
              <a:rPr lang="en-US" sz="3914">
                <a:solidFill>
                  <a:srgbClr val="000101"/>
                </a:solidFill>
                <a:latin typeface="Adelle Sans 2"/>
                <a:ea typeface="Adelle Sans 2"/>
                <a:cs typeface="Adelle Sans 2"/>
                <a:sym typeface="Adelle Sans 2"/>
              </a:rPr>
              <a:t>Vast majority of complaints still surround candidate behaviour (in personal and social media conduct) and voter coercion.</a:t>
            </a:r>
          </a:p>
          <a:p>
            <a:pPr algn="l" marL="845122" indent="-422561" lvl="1">
              <a:lnSpc>
                <a:spcPts val="5480"/>
              </a:lnSpc>
              <a:buFont typeface="Arial"/>
              <a:buChar char="•"/>
            </a:pPr>
            <a:r>
              <a:rPr lang="en-US" sz="3914">
                <a:solidFill>
                  <a:srgbClr val="000101"/>
                </a:solidFill>
                <a:latin typeface="Adelle Sans 2"/>
                <a:ea typeface="Adelle Sans 2"/>
                <a:cs typeface="Adelle Sans 2"/>
                <a:sym typeface="Adelle Sans 2"/>
              </a:rPr>
              <a:t>Least reported complaints around expenditure (overspending budget).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58904" y="843304"/>
            <a:ext cx="7225401" cy="2049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38"/>
              </a:lnSpc>
            </a:pPr>
            <a:r>
              <a:rPr lang="en-US" sz="7938">
                <a:solidFill>
                  <a:srgbClr val="FFFFFF"/>
                </a:solidFill>
                <a:latin typeface="Adelle Ultra-Bold"/>
                <a:ea typeface="Adelle Ultra-Bold"/>
                <a:cs typeface="Adelle Ultra-Bold"/>
                <a:sym typeface="Adelle Ultra-Bold"/>
              </a:rPr>
              <a:t>Complaints &amp;</a:t>
            </a:r>
          </a:p>
          <a:p>
            <a:pPr algn="l">
              <a:lnSpc>
                <a:spcPts val="7938"/>
              </a:lnSpc>
            </a:pPr>
            <a:r>
              <a:rPr lang="en-US" sz="7938">
                <a:solidFill>
                  <a:srgbClr val="FFFFFF"/>
                </a:solidFill>
                <a:latin typeface="Adelle Ultra-Bold"/>
                <a:ea typeface="Adelle Ultra-Bold"/>
                <a:cs typeface="Adelle Ultra-Bold"/>
                <a:sym typeface="Adelle Ultra-Bold"/>
              </a:rPr>
              <a:t>Conduct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7984305" y="1184945"/>
            <a:ext cx="9646586" cy="8309334"/>
          </a:xfrm>
          <a:custGeom>
            <a:avLst/>
            <a:gdLst/>
            <a:ahLst/>
            <a:cxnLst/>
            <a:rect r="r" b="b" t="t" l="l"/>
            <a:pathLst>
              <a:path h="8309334" w="9646586">
                <a:moveTo>
                  <a:pt x="0" y="0"/>
                </a:moveTo>
                <a:lnTo>
                  <a:pt x="9646586" y="0"/>
                </a:lnTo>
                <a:lnTo>
                  <a:pt x="9646586" y="8309335"/>
                </a:lnTo>
                <a:lnTo>
                  <a:pt x="0" y="83093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4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071105" y="2029385"/>
            <a:ext cx="13611577" cy="4730023"/>
          </a:xfrm>
          <a:custGeom>
            <a:avLst/>
            <a:gdLst/>
            <a:ahLst/>
            <a:cxnLst/>
            <a:rect r="r" b="b" t="t" l="l"/>
            <a:pathLst>
              <a:path h="4730023" w="13611577">
                <a:moveTo>
                  <a:pt x="0" y="0"/>
                </a:moveTo>
                <a:lnTo>
                  <a:pt x="13611577" y="0"/>
                </a:lnTo>
                <a:lnTo>
                  <a:pt x="13611577" y="4730023"/>
                </a:lnTo>
                <a:lnTo>
                  <a:pt x="0" y="47300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6449" y="345675"/>
            <a:ext cx="4970037" cy="1588460"/>
          </a:xfrm>
          <a:custGeom>
            <a:avLst/>
            <a:gdLst/>
            <a:ahLst/>
            <a:cxnLst/>
            <a:rect r="r" b="b" t="t" l="l"/>
            <a:pathLst>
              <a:path h="1588460" w="4970037">
                <a:moveTo>
                  <a:pt x="0" y="0"/>
                </a:moveTo>
                <a:lnTo>
                  <a:pt x="4970037" y="0"/>
                </a:lnTo>
                <a:lnTo>
                  <a:pt x="4970037" y="1588460"/>
                </a:lnTo>
                <a:lnTo>
                  <a:pt x="0" y="15884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58337" y="3686794"/>
            <a:ext cx="10678716" cy="2418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37"/>
              </a:lnSpc>
            </a:pPr>
            <a:r>
              <a:rPr lang="en-US" sz="9337">
                <a:solidFill>
                  <a:srgbClr val="DB4699"/>
                </a:solidFill>
                <a:latin typeface="Adelle Ultra-Bold"/>
                <a:ea typeface="Adelle Ultra-Bold"/>
                <a:cs typeface="Adelle Ultra-Bold"/>
                <a:sym typeface="Adelle Ultra-Bold"/>
              </a:rPr>
              <a:t>Candidate</a:t>
            </a:r>
          </a:p>
          <a:p>
            <a:pPr algn="l">
              <a:lnSpc>
                <a:spcPts val="9337"/>
              </a:lnSpc>
            </a:pPr>
            <a:r>
              <a:rPr lang="en-US" sz="9337">
                <a:solidFill>
                  <a:srgbClr val="DB4699"/>
                </a:solidFill>
                <a:latin typeface="Adelle Ultra-Bold"/>
                <a:ea typeface="Adelle Ultra-Bold"/>
                <a:cs typeface="Adelle Ultra-Bold"/>
                <a:sym typeface="Adelle Ultra-Bold"/>
              </a:rPr>
              <a:t>Demographic Data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162569">
            <a:off x="12912689" y="4506398"/>
            <a:ext cx="4476823" cy="4974247"/>
          </a:xfrm>
          <a:custGeom>
            <a:avLst/>
            <a:gdLst/>
            <a:ahLst/>
            <a:cxnLst/>
            <a:rect r="r" b="b" t="t" l="l"/>
            <a:pathLst>
              <a:path h="4974247" w="4476823">
                <a:moveTo>
                  <a:pt x="0" y="0"/>
                </a:moveTo>
                <a:lnTo>
                  <a:pt x="4476822" y="0"/>
                </a:lnTo>
                <a:lnTo>
                  <a:pt x="4476822" y="4974247"/>
                </a:lnTo>
                <a:lnTo>
                  <a:pt x="0" y="49742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DB4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58904" y="871879"/>
            <a:ext cx="14956638" cy="1249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37"/>
              </a:lnSpc>
            </a:pPr>
            <a:r>
              <a:rPr lang="en-US" sz="9437">
                <a:solidFill>
                  <a:srgbClr val="FFFFFF"/>
                </a:solidFill>
                <a:latin typeface="Adelle Ultra-Bold"/>
                <a:ea typeface="Adelle Ultra-Bold"/>
                <a:cs typeface="Adelle Ultra-Bold"/>
                <a:sym typeface="Adelle Ultra-Bold"/>
              </a:rPr>
              <a:t>Content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910829"/>
            <a:ext cx="14171712" cy="6129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255322" indent="-627661" lvl="1">
              <a:lnSpc>
                <a:spcPts val="8140"/>
              </a:lnSpc>
              <a:buFont typeface="Arial"/>
              <a:buChar char="•"/>
            </a:pPr>
            <a:r>
              <a:rPr lang="en-US" sz="5814">
                <a:solidFill>
                  <a:srgbClr val="000101"/>
                </a:solidFill>
                <a:latin typeface="Adelle Sans 1 Light"/>
                <a:ea typeface="Adelle Sans 1 Light"/>
                <a:cs typeface="Adelle Sans 1 Light"/>
                <a:sym typeface="Adelle Sans 1 Light"/>
              </a:rPr>
              <a:t>Big SU Survey: SU Election Report 2024</a:t>
            </a:r>
          </a:p>
          <a:p>
            <a:pPr algn="l" marL="1255322" indent="-627661" lvl="1">
              <a:lnSpc>
                <a:spcPts val="8140"/>
              </a:lnSpc>
              <a:buFont typeface="Arial"/>
              <a:buChar char="•"/>
            </a:pPr>
            <a:r>
              <a:rPr lang="en-US" sz="5814">
                <a:solidFill>
                  <a:srgbClr val="000101"/>
                </a:solidFill>
                <a:latin typeface="Adelle Sans 1 Light"/>
                <a:ea typeface="Adelle Sans 1 Light"/>
                <a:cs typeface="Adelle Sans 1 Light"/>
                <a:sym typeface="Adelle Sans 1 Light"/>
              </a:rPr>
              <a:t>RO recommendations</a:t>
            </a:r>
          </a:p>
          <a:p>
            <a:pPr algn="l" marL="1255322" indent="-627661" lvl="1">
              <a:lnSpc>
                <a:spcPts val="8140"/>
              </a:lnSpc>
              <a:buFont typeface="Arial"/>
              <a:buChar char="•"/>
            </a:pPr>
            <a:r>
              <a:rPr lang="en-US" sz="5814">
                <a:solidFill>
                  <a:srgbClr val="000101"/>
                </a:solidFill>
                <a:latin typeface="Adelle Sans 1 Light"/>
                <a:ea typeface="Adelle Sans 1 Light"/>
                <a:cs typeface="Adelle Sans 1 Light"/>
                <a:sym typeface="Adelle Sans 1 Light"/>
              </a:rPr>
              <a:t>Case studies</a:t>
            </a:r>
          </a:p>
          <a:p>
            <a:pPr algn="l" marL="1255322" indent="-627661" lvl="1">
              <a:lnSpc>
                <a:spcPts val="8140"/>
              </a:lnSpc>
              <a:buFont typeface="Arial"/>
              <a:buChar char="•"/>
            </a:pPr>
            <a:r>
              <a:rPr lang="en-US" sz="5814">
                <a:solidFill>
                  <a:srgbClr val="000101"/>
                </a:solidFill>
                <a:latin typeface="Adelle Sans 1 Light"/>
                <a:ea typeface="Adelle Sans 1 Light"/>
                <a:cs typeface="Adelle Sans 1 Light"/>
                <a:sym typeface="Adelle Sans 1 Light"/>
              </a:rPr>
              <a:t>Turnout</a:t>
            </a:r>
          </a:p>
          <a:p>
            <a:pPr algn="l" marL="1255322" indent="-627661" lvl="1">
              <a:lnSpc>
                <a:spcPts val="8140"/>
              </a:lnSpc>
              <a:buFont typeface="Arial"/>
              <a:buChar char="•"/>
            </a:pPr>
            <a:r>
              <a:rPr lang="en-US" sz="5814">
                <a:solidFill>
                  <a:srgbClr val="000101"/>
                </a:solidFill>
                <a:latin typeface="Adelle Sans 1 Light"/>
                <a:ea typeface="Adelle Sans 1 Light"/>
                <a:cs typeface="Adelle Sans 1 Light"/>
                <a:sym typeface="Adelle Sans 1 Light"/>
              </a:rPr>
              <a:t>Key survey insights</a:t>
            </a:r>
          </a:p>
          <a:p>
            <a:pPr algn="l" marL="1255322" indent="-627661" lvl="1">
              <a:lnSpc>
                <a:spcPts val="8140"/>
              </a:lnSpc>
              <a:buFont typeface="Arial"/>
              <a:buChar char="•"/>
            </a:pPr>
            <a:r>
              <a:rPr lang="en-US" sz="5814">
                <a:solidFill>
                  <a:srgbClr val="000101"/>
                </a:solidFill>
                <a:latin typeface="Adelle Sans 1 Light"/>
                <a:ea typeface="Adelle Sans 1 Light"/>
                <a:cs typeface="Adelle Sans 1 Light"/>
                <a:sym typeface="Adelle Sans 1 Light"/>
              </a:rPr>
              <a:t>Key candidate demographics insights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4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548530" y="3822903"/>
            <a:ext cx="10710770" cy="5111701"/>
          </a:xfrm>
          <a:custGeom>
            <a:avLst/>
            <a:gdLst/>
            <a:ahLst/>
            <a:cxnLst/>
            <a:rect r="r" b="b" t="t" l="l"/>
            <a:pathLst>
              <a:path h="5111701" w="10710770">
                <a:moveTo>
                  <a:pt x="0" y="0"/>
                </a:moveTo>
                <a:lnTo>
                  <a:pt x="10710770" y="0"/>
                </a:lnTo>
                <a:lnTo>
                  <a:pt x="10710770" y="5111701"/>
                </a:lnTo>
                <a:lnTo>
                  <a:pt x="0" y="51117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58904" y="843304"/>
            <a:ext cx="14956638" cy="2049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38"/>
              </a:lnSpc>
            </a:pPr>
            <a:r>
              <a:rPr lang="en-US" sz="7938">
                <a:solidFill>
                  <a:srgbClr val="FFFFFF"/>
                </a:solidFill>
                <a:latin typeface="Adelle Ultra-Bold"/>
                <a:ea typeface="Adelle Ultra-Bold"/>
                <a:cs typeface="Adelle Ultra-Bold"/>
                <a:sym typeface="Adelle Ultra-Bold"/>
              </a:rPr>
              <a:t>Collecting Candidate Demographic Data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1120" y="3195686"/>
            <a:ext cx="6798134" cy="6081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31480" indent="-465740" lvl="1">
              <a:lnSpc>
                <a:spcPts val="6040"/>
              </a:lnSpc>
              <a:buFont typeface="Arial"/>
              <a:buChar char="•"/>
            </a:pPr>
            <a:r>
              <a:rPr lang="en-US" sz="4314">
                <a:solidFill>
                  <a:srgbClr val="000101"/>
                </a:solidFill>
                <a:latin typeface="Adelle Sans 2"/>
                <a:ea typeface="Adelle Sans 2"/>
                <a:cs typeface="Adelle Sans 2"/>
                <a:sym typeface="Adelle Sans 2"/>
              </a:rPr>
              <a:t>63% of SUs who responded to our elections survey confirmed that they    do collect data to better understand    their candidates’ demographics. 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>
  <p:cSld>
    <p:bg>
      <p:bgPr>
        <a:solidFill>
          <a:srgbClr val="DB4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58904" y="843304"/>
            <a:ext cx="14956638" cy="2049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38"/>
              </a:lnSpc>
            </a:pPr>
            <a:r>
              <a:rPr lang="en-US" sz="7938">
                <a:solidFill>
                  <a:srgbClr val="FFFFFF"/>
                </a:solidFill>
                <a:latin typeface="Adelle Ultra-Bold"/>
                <a:ea typeface="Adelle Ultra-Bold"/>
                <a:cs typeface="Adelle Ultra-Bold"/>
                <a:sym typeface="Adelle Ultra-Bold"/>
              </a:rPr>
              <a:t>Collecting Candidate Demographic Data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1120" y="3195686"/>
            <a:ext cx="18266880" cy="3795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31480" indent="-465740" lvl="1">
              <a:lnSpc>
                <a:spcPts val="6040"/>
              </a:lnSpc>
              <a:buFont typeface="Arial"/>
              <a:buChar char="•"/>
            </a:pPr>
            <a:r>
              <a:rPr lang="en-US" sz="4314">
                <a:solidFill>
                  <a:srgbClr val="000101"/>
                </a:solidFill>
                <a:latin typeface="Adelle Sans 2"/>
                <a:ea typeface="Adelle Sans 2"/>
                <a:cs typeface="Adelle Sans 2"/>
                <a:sym typeface="Adelle Sans 2"/>
              </a:rPr>
              <a:t>New approach this year, we combined data from the Candidate Demographic Survey and the Elections Survey.</a:t>
            </a:r>
          </a:p>
          <a:p>
            <a:pPr algn="l" marL="931480" indent="-465740" lvl="1">
              <a:lnSpc>
                <a:spcPts val="6040"/>
              </a:lnSpc>
              <a:buFont typeface="Arial"/>
              <a:buChar char="•"/>
            </a:pPr>
            <a:r>
              <a:rPr lang="en-US" sz="4314">
                <a:solidFill>
                  <a:srgbClr val="000101"/>
                </a:solidFill>
                <a:latin typeface="Adelle Sans 2"/>
                <a:ea typeface="Adelle Sans 2"/>
                <a:cs typeface="Adelle Sans 2"/>
                <a:sym typeface="Adelle Sans 2"/>
              </a:rPr>
              <a:t>Resulted in significantly more data for 7 key demographic questions.</a:t>
            </a:r>
          </a:p>
          <a:p>
            <a:pPr algn="l" marL="931480" indent="-465740" lvl="1">
              <a:lnSpc>
                <a:spcPts val="6040"/>
              </a:lnSpc>
              <a:buFont typeface="Arial"/>
              <a:buChar char="•"/>
            </a:pPr>
            <a:r>
              <a:rPr lang="en-US" sz="4314">
                <a:solidFill>
                  <a:srgbClr val="000101"/>
                </a:solidFill>
                <a:latin typeface="Adelle Sans 2"/>
                <a:ea typeface="Adelle Sans 2"/>
                <a:cs typeface="Adelle Sans 2"/>
                <a:sym typeface="Adelle Sans 2"/>
              </a:rPr>
              <a:t>Between 380 - 3,300 candidate responses per question.</a:t>
            </a:r>
          </a:p>
          <a:p>
            <a:pPr algn="l">
              <a:lnSpc>
                <a:spcPts val="6040"/>
              </a:lnSpc>
            </a:pP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4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66647" y="2124158"/>
            <a:ext cx="12154706" cy="7238917"/>
          </a:xfrm>
          <a:custGeom>
            <a:avLst/>
            <a:gdLst/>
            <a:ahLst/>
            <a:cxnLst/>
            <a:rect r="r" b="b" t="t" l="l"/>
            <a:pathLst>
              <a:path h="7238917" w="12154706">
                <a:moveTo>
                  <a:pt x="0" y="0"/>
                </a:moveTo>
                <a:lnTo>
                  <a:pt x="12154706" y="0"/>
                </a:lnTo>
                <a:lnTo>
                  <a:pt x="12154706" y="7238917"/>
                </a:lnTo>
                <a:lnTo>
                  <a:pt x="0" y="72389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58904" y="843304"/>
            <a:ext cx="14956638" cy="1049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38"/>
              </a:lnSpc>
            </a:pPr>
            <a:r>
              <a:rPr lang="en-US" sz="7938">
                <a:solidFill>
                  <a:srgbClr val="FFFFFF"/>
                </a:solidFill>
                <a:latin typeface="Adelle Ultra-Bold"/>
                <a:ea typeface="Adelle Ultra-Bold"/>
                <a:cs typeface="Adelle Ultra-Bold"/>
                <a:sym typeface="Adelle Ultra-Bold"/>
              </a:rPr>
              <a:t>Candidate Gender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4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15474" y="2196656"/>
            <a:ext cx="11857051" cy="7061644"/>
          </a:xfrm>
          <a:custGeom>
            <a:avLst/>
            <a:gdLst/>
            <a:ahLst/>
            <a:cxnLst/>
            <a:rect r="r" b="b" t="t" l="l"/>
            <a:pathLst>
              <a:path h="7061644" w="11857051">
                <a:moveTo>
                  <a:pt x="0" y="0"/>
                </a:moveTo>
                <a:lnTo>
                  <a:pt x="11857052" y="0"/>
                </a:lnTo>
                <a:lnTo>
                  <a:pt x="11857052" y="7061644"/>
                </a:lnTo>
                <a:lnTo>
                  <a:pt x="0" y="70616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58904" y="843304"/>
            <a:ext cx="14956638" cy="1049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38"/>
              </a:lnSpc>
            </a:pPr>
            <a:r>
              <a:rPr lang="en-US" sz="7938">
                <a:solidFill>
                  <a:srgbClr val="FFFFFF"/>
                </a:solidFill>
                <a:latin typeface="Adelle Ultra-Bold"/>
                <a:ea typeface="Adelle Ultra-Bold"/>
                <a:cs typeface="Adelle Ultra-Bold"/>
                <a:sym typeface="Adelle Ultra-Bold"/>
              </a:rPr>
              <a:t>Candidate Age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4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997324" y="2098653"/>
            <a:ext cx="10293352" cy="7159647"/>
          </a:xfrm>
          <a:custGeom>
            <a:avLst/>
            <a:gdLst/>
            <a:ahLst/>
            <a:cxnLst/>
            <a:rect r="r" b="b" t="t" l="l"/>
            <a:pathLst>
              <a:path h="7159647" w="10293352">
                <a:moveTo>
                  <a:pt x="0" y="0"/>
                </a:moveTo>
                <a:lnTo>
                  <a:pt x="10293352" y="0"/>
                </a:lnTo>
                <a:lnTo>
                  <a:pt x="10293352" y="7159647"/>
                </a:lnTo>
                <a:lnTo>
                  <a:pt x="0" y="71596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58904" y="843304"/>
            <a:ext cx="14956638" cy="1049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38"/>
              </a:lnSpc>
            </a:pPr>
            <a:r>
              <a:rPr lang="en-US" sz="7938">
                <a:solidFill>
                  <a:srgbClr val="FFFFFF"/>
                </a:solidFill>
                <a:latin typeface="Adelle Ultra-Bold"/>
                <a:ea typeface="Adelle Ultra-Bold"/>
                <a:cs typeface="Adelle Ultra-Bold"/>
                <a:sym typeface="Adelle Ultra-Bold"/>
              </a:rPr>
              <a:t>Candidate Citizenship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>
  <p:cSld>
    <p:bg>
      <p:bgPr>
        <a:solidFill>
          <a:srgbClr val="DB4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58904" y="843304"/>
            <a:ext cx="14956638" cy="3049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38"/>
              </a:lnSpc>
            </a:pPr>
            <a:r>
              <a:rPr lang="en-US" sz="7938">
                <a:solidFill>
                  <a:srgbClr val="FFFFFF"/>
                </a:solidFill>
                <a:latin typeface="Adelle Ultra-Bold"/>
                <a:ea typeface="Adelle Ultra-Bold"/>
                <a:cs typeface="Adelle Ultra-Bold"/>
                <a:sym typeface="Adelle Ultra-Bold"/>
              </a:rPr>
              <a:t>More Candidate Demographic</a:t>
            </a:r>
          </a:p>
          <a:p>
            <a:pPr algn="l">
              <a:lnSpc>
                <a:spcPts val="7938"/>
              </a:lnSpc>
            </a:pPr>
            <a:r>
              <a:rPr lang="en-US" sz="7938">
                <a:solidFill>
                  <a:srgbClr val="FFFFFF"/>
                </a:solidFill>
                <a:latin typeface="Adelle Ultra-Bold"/>
                <a:ea typeface="Adelle Ultra-Bold"/>
                <a:cs typeface="Adelle Ultra-Bold"/>
                <a:sym typeface="Adelle Ultra-Bold"/>
              </a:rPr>
              <a:t>Data in report</a:t>
            </a:r>
          </a:p>
          <a:p>
            <a:pPr algn="l">
              <a:lnSpc>
                <a:spcPts val="7938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21120" y="3234679"/>
            <a:ext cx="8349535" cy="2516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39427" indent="-519714" lvl="1">
              <a:lnSpc>
                <a:spcPts val="6740"/>
              </a:lnSpc>
              <a:buFont typeface="Arial"/>
              <a:buChar char="•"/>
            </a:pPr>
            <a:r>
              <a:rPr lang="en-US" sz="4814">
                <a:solidFill>
                  <a:srgbClr val="000101"/>
                </a:solidFill>
                <a:latin typeface="Adelle Sans 2"/>
                <a:ea typeface="Adelle Sans 2"/>
                <a:cs typeface="Adelle Sans 2"/>
                <a:sym typeface="Adelle Sans 2"/>
              </a:rPr>
              <a:t>Gender</a:t>
            </a:r>
          </a:p>
          <a:p>
            <a:pPr algn="l" marL="1039427" indent="-519714" lvl="1">
              <a:lnSpc>
                <a:spcPts val="6740"/>
              </a:lnSpc>
              <a:buFont typeface="Arial"/>
              <a:buChar char="•"/>
            </a:pPr>
            <a:r>
              <a:rPr lang="en-US" sz="4814">
                <a:solidFill>
                  <a:srgbClr val="000101"/>
                </a:solidFill>
                <a:latin typeface="Adelle Sans 2"/>
                <a:ea typeface="Adelle Sans 2"/>
                <a:cs typeface="Adelle Sans 2"/>
                <a:sym typeface="Adelle Sans 2"/>
              </a:rPr>
              <a:t>Age</a:t>
            </a:r>
          </a:p>
          <a:p>
            <a:pPr algn="l" marL="1039427" indent="-519714" lvl="1">
              <a:lnSpc>
                <a:spcPts val="6740"/>
              </a:lnSpc>
              <a:buFont typeface="Arial"/>
              <a:buChar char="•"/>
            </a:pPr>
            <a:r>
              <a:rPr lang="en-US" sz="4814">
                <a:solidFill>
                  <a:srgbClr val="000101"/>
                </a:solidFill>
                <a:latin typeface="Adelle Sans 2"/>
                <a:ea typeface="Adelle Sans 2"/>
                <a:cs typeface="Adelle Sans 2"/>
                <a:sym typeface="Adelle Sans 2"/>
              </a:rPr>
              <a:t>Citizenship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237223" y="3234679"/>
            <a:ext cx="8349535" cy="3363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39427" indent="-519714" lvl="1">
              <a:lnSpc>
                <a:spcPts val="6740"/>
              </a:lnSpc>
              <a:buFont typeface="Arial"/>
              <a:buChar char="•"/>
            </a:pPr>
            <a:r>
              <a:rPr lang="en-US" sz="4814">
                <a:solidFill>
                  <a:srgbClr val="000101"/>
                </a:solidFill>
                <a:latin typeface="Adelle Sans 2"/>
                <a:ea typeface="Adelle Sans 2"/>
                <a:cs typeface="Adelle Sans 2"/>
                <a:sym typeface="Adelle Sans 2"/>
              </a:rPr>
              <a:t>Sexual Orientation</a:t>
            </a:r>
          </a:p>
          <a:p>
            <a:pPr algn="l" marL="1039427" indent="-519714" lvl="1">
              <a:lnSpc>
                <a:spcPts val="6740"/>
              </a:lnSpc>
              <a:buFont typeface="Arial"/>
              <a:buChar char="•"/>
            </a:pPr>
            <a:r>
              <a:rPr lang="en-US" sz="4814">
                <a:solidFill>
                  <a:srgbClr val="000101"/>
                </a:solidFill>
                <a:latin typeface="Adelle Sans 2"/>
                <a:ea typeface="Adelle Sans 2"/>
                <a:cs typeface="Adelle Sans 2"/>
                <a:sym typeface="Adelle Sans 2"/>
              </a:rPr>
              <a:t>Religion, Faith or Belief</a:t>
            </a:r>
          </a:p>
          <a:p>
            <a:pPr algn="l" marL="1039427" indent="-519714" lvl="1">
              <a:lnSpc>
                <a:spcPts val="6740"/>
              </a:lnSpc>
              <a:buFont typeface="Arial"/>
              <a:buChar char="•"/>
            </a:pPr>
            <a:r>
              <a:rPr lang="en-US" sz="4814">
                <a:solidFill>
                  <a:srgbClr val="000101"/>
                </a:solidFill>
                <a:latin typeface="Adelle Sans 2"/>
                <a:ea typeface="Adelle Sans 2"/>
                <a:cs typeface="Adelle Sans 2"/>
                <a:sym typeface="Adelle Sans 2"/>
              </a:rPr>
              <a:t>Ethnic Group</a:t>
            </a:r>
          </a:p>
          <a:p>
            <a:pPr algn="l" marL="1039427" indent="-519714" lvl="1">
              <a:lnSpc>
                <a:spcPts val="6740"/>
              </a:lnSpc>
              <a:buFont typeface="Arial"/>
              <a:buChar char="•"/>
            </a:pPr>
            <a:r>
              <a:rPr lang="en-US" sz="4814">
                <a:solidFill>
                  <a:srgbClr val="000101"/>
                </a:solidFill>
                <a:latin typeface="Adelle Sans 2"/>
                <a:ea typeface="Adelle Sans 2"/>
                <a:cs typeface="Adelle Sans 2"/>
                <a:sym typeface="Adelle Sans 2"/>
              </a:rPr>
              <a:t>Disability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4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8262160" y="2029385"/>
            <a:ext cx="20802633" cy="7228915"/>
          </a:xfrm>
          <a:custGeom>
            <a:avLst/>
            <a:gdLst/>
            <a:ahLst/>
            <a:cxnLst/>
            <a:rect r="r" b="b" t="t" l="l"/>
            <a:pathLst>
              <a:path h="7228915" w="20802633">
                <a:moveTo>
                  <a:pt x="0" y="0"/>
                </a:moveTo>
                <a:lnTo>
                  <a:pt x="20802632" y="0"/>
                </a:lnTo>
                <a:lnTo>
                  <a:pt x="20802632" y="7228915"/>
                </a:lnTo>
                <a:lnTo>
                  <a:pt x="0" y="72289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6449" y="345675"/>
            <a:ext cx="4970037" cy="1588460"/>
          </a:xfrm>
          <a:custGeom>
            <a:avLst/>
            <a:gdLst/>
            <a:ahLst/>
            <a:cxnLst/>
            <a:rect r="r" b="b" t="t" l="l"/>
            <a:pathLst>
              <a:path h="1588460" w="4970037">
                <a:moveTo>
                  <a:pt x="0" y="0"/>
                </a:moveTo>
                <a:lnTo>
                  <a:pt x="4970037" y="0"/>
                </a:lnTo>
                <a:lnTo>
                  <a:pt x="4970037" y="1588460"/>
                </a:lnTo>
                <a:lnTo>
                  <a:pt x="0" y="15884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00931" y="3638384"/>
            <a:ext cx="2694980" cy="1249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40"/>
              </a:lnSpc>
            </a:pPr>
            <a:r>
              <a:rPr lang="en-US" sz="9440">
                <a:solidFill>
                  <a:srgbClr val="DB4699"/>
                </a:solidFill>
                <a:latin typeface="Adelle Ultra-Bold"/>
                <a:ea typeface="Adelle Ultra-Bold"/>
                <a:cs typeface="Adelle Ultra-Bold"/>
                <a:sym typeface="Adelle Ultra-Bold"/>
              </a:rPr>
              <a:t>Q&amp;A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162569">
            <a:off x="12912689" y="4506398"/>
            <a:ext cx="4476823" cy="4974247"/>
          </a:xfrm>
          <a:custGeom>
            <a:avLst/>
            <a:gdLst/>
            <a:ahLst/>
            <a:cxnLst/>
            <a:rect r="r" b="b" t="t" l="l"/>
            <a:pathLst>
              <a:path h="4974247" w="4476823">
                <a:moveTo>
                  <a:pt x="0" y="0"/>
                </a:moveTo>
                <a:lnTo>
                  <a:pt x="4476822" y="0"/>
                </a:lnTo>
                <a:lnTo>
                  <a:pt x="4476822" y="4974247"/>
                </a:lnTo>
                <a:lnTo>
                  <a:pt x="0" y="49742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00931" y="5276850"/>
            <a:ext cx="10859393" cy="1773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38"/>
              </a:lnSpc>
            </a:pPr>
            <a:r>
              <a:rPr lang="en-US" sz="6838">
                <a:solidFill>
                  <a:srgbClr val="DB4699"/>
                </a:solidFill>
                <a:latin typeface="Adelle Sans 1"/>
                <a:ea typeface="Adelle Sans 1"/>
                <a:cs typeface="Adelle Sans 1"/>
                <a:sym typeface="Adelle Sans 1"/>
              </a:rPr>
              <a:t>Challenges &amp; opportunities </a:t>
            </a:r>
          </a:p>
          <a:p>
            <a:pPr algn="l">
              <a:lnSpc>
                <a:spcPts val="6838"/>
              </a:lnSpc>
            </a:pPr>
            <a:r>
              <a:rPr lang="en-US" sz="6838">
                <a:solidFill>
                  <a:srgbClr val="DB4699"/>
                </a:solidFill>
                <a:latin typeface="Adelle Sans 1"/>
                <a:ea typeface="Adelle Sans 1"/>
                <a:cs typeface="Adelle Sans 1"/>
                <a:sym typeface="Adelle Sans 1"/>
              </a:rPr>
              <a:t>from this year 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4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788491"/>
            <a:ext cx="4431968" cy="4431968"/>
            <a:chOff x="0" y="0"/>
            <a:chExt cx="1051870" cy="10518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51870" cy="1051870"/>
            </a:xfrm>
            <a:custGeom>
              <a:avLst/>
              <a:gdLst/>
              <a:ahLst/>
              <a:cxnLst/>
              <a:rect r="r" b="b" t="t" l="l"/>
              <a:pathLst>
                <a:path h="1051870" w="1051870">
                  <a:moveTo>
                    <a:pt x="0" y="0"/>
                  </a:moveTo>
                  <a:lnTo>
                    <a:pt x="1051870" y="0"/>
                  </a:lnTo>
                  <a:lnTo>
                    <a:pt x="1051870" y="1051870"/>
                  </a:lnTo>
                  <a:lnTo>
                    <a:pt x="0" y="1051870"/>
                  </a:lnTo>
                  <a:close/>
                </a:path>
              </a:pathLst>
            </a:custGeom>
            <a:solidFill>
              <a:srgbClr val="00B5C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051870" cy="1089970"/>
            </a:xfrm>
            <a:prstGeom prst="rect">
              <a:avLst/>
            </a:prstGeom>
          </p:spPr>
          <p:txBody>
            <a:bodyPr anchor="ctr" rtlCol="false" tIns="56373" lIns="56373" bIns="56373" rIns="56373"/>
            <a:lstStyle/>
            <a:p>
              <a:pPr algn="ctr">
                <a:lnSpc>
                  <a:spcPts val="250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50669" y="3010460"/>
            <a:ext cx="3988030" cy="3988030"/>
          </a:xfrm>
          <a:custGeom>
            <a:avLst/>
            <a:gdLst/>
            <a:ahLst/>
            <a:cxnLst/>
            <a:rect r="r" b="b" t="t" l="l"/>
            <a:pathLst>
              <a:path h="3988030" w="3988030">
                <a:moveTo>
                  <a:pt x="0" y="0"/>
                </a:moveTo>
                <a:lnTo>
                  <a:pt x="3988030" y="0"/>
                </a:lnTo>
                <a:lnTo>
                  <a:pt x="3988030" y="3988030"/>
                </a:lnTo>
                <a:lnTo>
                  <a:pt x="0" y="39880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7485289"/>
            <a:ext cx="3593768" cy="1293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29"/>
              </a:lnSpc>
            </a:pPr>
            <a:r>
              <a:rPr lang="en-US" sz="4614">
                <a:solidFill>
                  <a:srgbClr val="000101"/>
                </a:solidFill>
                <a:latin typeface="Adelle Sans 2"/>
                <a:ea typeface="Adelle Sans 2"/>
                <a:cs typeface="Adelle Sans 2"/>
                <a:sym typeface="Adelle Sans 2"/>
              </a:rPr>
              <a:t>SU Elections Report 2024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2318459" y="2788491"/>
            <a:ext cx="4431968" cy="4431968"/>
            <a:chOff x="0" y="0"/>
            <a:chExt cx="1051870" cy="105187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51870" cy="1051870"/>
            </a:xfrm>
            <a:custGeom>
              <a:avLst/>
              <a:gdLst/>
              <a:ahLst/>
              <a:cxnLst/>
              <a:rect r="r" b="b" t="t" l="l"/>
              <a:pathLst>
                <a:path h="1051870" w="1051870">
                  <a:moveTo>
                    <a:pt x="0" y="0"/>
                  </a:moveTo>
                  <a:lnTo>
                    <a:pt x="1051870" y="0"/>
                  </a:lnTo>
                  <a:lnTo>
                    <a:pt x="1051870" y="1051870"/>
                  </a:lnTo>
                  <a:lnTo>
                    <a:pt x="0" y="1051870"/>
                  </a:lnTo>
                  <a:close/>
                </a:path>
              </a:pathLst>
            </a:custGeom>
            <a:solidFill>
              <a:srgbClr val="00B5CC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1051870" cy="1089970"/>
            </a:xfrm>
            <a:prstGeom prst="rect">
              <a:avLst/>
            </a:prstGeom>
          </p:spPr>
          <p:txBody>
            <a:bodyPr anchor="ctr" rtlCol="false" tIns="56373" lIns="56373" bIns="56373" rIns="56373"/>
            <a:lstStyle/>
            <a:p>
              <a:pPr algn="ctr">
                <a:lnSpc>
                  <a:spcPts val="2501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2540428" y="3010460"/>
            <a:ext cx="3988030" cy="3988030"/>
          </a:xfrm>
          <a:custGeom>
            <a:avLst/>
            <a:gdLst/>
            <a:ahLst/>
            <a:cxnLst/>
            <a:rect r="r" b="b" t="t" l="l"/>
            <a:pathLst>
              <a:path h="3988030" w="3988030">
                <a:moveTo>
                  <a:pt x="0" y="0"/>
                </a:moveTo>
                <a:lnTo>
                  <a:pt x="3988029" y="0"/>
                </a:lnTo>
                <a:lnTo>
                  <a:pt x="3988029" y="3988030"/>
                </a:lnTo>
                <a:lnTo>
                  <a:pt x="0" y="39880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2318459" y="7485289"/>
            <a:ext cx="3593768" cy="1293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29"/>
              </a:lnSpc>
            </a:pPr>
            <a:r>
              <a:rPr lang="en-US" sz="4614">
                <a:solidFill>
                  <a:srgbClr val="000101"/>
                </a:solidFill>
                <a:latin typeface="Adelle Sans 2"/>
                <a:ea typeface="Adelle Sans 2"/>
                <a:cs typeface="Adelle Sans 2"/>
                <a:sym typeface="Adelle Sans 2"/>
              </a:rPr>
              <a:t>Workplace DRO Group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6673579" y="2788491"/>
            <a:ext cx="4431968" cy="4431968"/>
            <a:chOff x="0" y="0"/>
            <a:chExt cx="1051870" cy="105187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51870" cy="1051870"/>
            </a:xfrm>
            <a:custGeom>
              <a:avLst/>
              <a:gdLst/>
              <a:ahLst/>
              <a:cxnLst/>
              <a:rect r="r" b="b" t="t" l="l"/>
              <a:pathLst>
                <a:path h="1051870" w="1051870">
                  <a:moveTo>
                    <a:pt x="0" y="0"/>
                  </a:moveTo>
                  <a:lnTo>
                    <a:pt x="1051870" y="0"/>
                  </a:lnTo>
                  <a:lnTo>
                    <a:pt x="1051870" y="1051870"/>
                  </a:lnTo>
                  <a:lnTo>
                    <a:pt x="0" y="1051870"/>
                  </a:lnTo>
                  <a:close/>
                </a:path>
              </a:pathLst>
            </a:custGeom>
            <a:solidFill>
              <a:srgbClr val="00B5CC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051870" cy="1089970"/>
            </a:xfrm>
            <a:prstGeom prst="rect">
              <a:avLst/>
            </a:prstGeom>
          </p:spPr>
          <p:txBody>
            <a:bodyPr anchor="ctr" rtlCol="false" tIns="56373" lIns="56373" bIns="56373" rIns="56373"/>
            <a:lstStyle/>
            <a:p>
              <a:pPr algn="ctr">
                <a:lnSpc>
                  <a:spcPts val="2501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6895548" y="3010460"/>
            <a:ext cx="3988030" cy="3988030"/>
          </a:xfrm>
          <a:custGeom>
            <a:avLst/>
            <a:gdLst/>
            <a:ahLst/>
            <a:cxnLst/>
            <a:rect r="r" b="b" t="t" l="l"/>
            <a:pathLst>
              <a:path h="3988030" w="3988030">
                <a:moveTo>
                  <a:pt x="0" y="0"/>
                </a:moveTo>
                <a:lnTo>
                  <a:pt x="3988030" y="0"/>
                </a:lnTo>
                <a:lnTo>
                  <a:pt x="3988030" y="3988030"/>
                </a:lnTo>
                <a:lnTo>
                  <a:pt x="0" y="39880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6673579" y="7485289"/>
            <a:ext cx="4698668" cy="1931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29"/>
              </a:lnSpc>
            </a:pPr>
            <a:r>
              <a:rPr lang="en-US" sz="4614">
                <a:solidFill>
                  <a:srgbClr val="000101"/>
                </a:solidFill>
                <a:latin typeface="Adelle Sans 2"/>
                <a:ea typeface="Adelle Sans 2"/>
                <a:cs typeface="Adelle Sans 2"/>
                <a:sym typeface="Adelle Sans 2"/>
              </a:rPr>
              <a:t>Election Service webpages on NUS Connect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58904" y="871879"/>
            <a:ext cx="14956638" cy="1249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37"/>
              </a:lnSpc>
            </a:pPr>
            <a:r>
              <a:rPr lang="en-US" sz="9437">
                <a:solidFill>
                  <a:srgbClr val="FFFFFF"/>
                </a:solidFill>
                <a:latin typeface="Adelle Ultra-Bold"/>
                <a:ea typeface="Adelle Ultra-Bold"/>
                <a:cs typeface="Adelle Ultra-Bold"/>
                <a:sym typeface="Adelle Ultra-Bold"/>
              </a:rPr>
              <a:t>Handy Links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4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071105" y="2029385"/>
            <a:ext cx="13611577" cy="4730023"/>
          </a:xfrm>
          <a:custGeom>
            <a:avLst/>
            <a:gdLst/>
            <a:ahLst/>
            <a:cxnLst/>
            <a:rect r="r" b="b" t="t" l="l"/>
            <a:pathLst>
              <a:path h="4730023" w="13611577">
                <a:moveTo>
                  <a:pt x="0" y="0"/>
                </a:moveTo>
                <a:lnTo>
                  <a:pt x="13611577" y="0"/>
                </a:lnTo>
                <a:lnTo>
                  <a:pt x="13611577" y="4730023"/>
                </a:lnTo>
                <a:lnTo>
                  <a:pt x="0" y="47300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6449" y="345675"/>
            <a:ext cx="4970037" cy="1588460"/>
          </a:xfrm>
          <a:custGeom>
            <a:avLst/>
            <a:gdLst/>
            <a:ahLst/>
            <a:cxnLst/>
            <a:rect r="r" b="b" t="t" l="l"/>
            <a:pathLst>
              <a:path h="1588460" w="4970037">
                <a:moveTo>
                  <a:pt x="0" y="0"/>
                </a:moveTo>
                <a:lnTo>
                  <a:pt x="4970037" y="0"/>
                </a:lnTo>
                <a:lnTo>
                  <a:pt x="4970037" y="1588460"/>
                </a:lnTo>
                <a:lnTo>
                  <a:pt x="0" y="15884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58337" y="3686794"/>
            <a:ext cx="6586433" cy="12573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37"/>
              </a:lnSpc>
            </a:pPr>
            <a:r>
              <a:rPr lang="en-US" sz="9437">
                <a:solidFill>
                  <a:srgbClr val="DB4699"/>
                </a:solidFill>
                <a:latin typeface="Adelle Ultra-Bold"/>
                <a:ea typeface="Adelle Ultra-Bold"/>
                <a:cs typeface="Adelle Ultra-Bold"/>
                <a:sym typeface="Adelle Ultra-Bold"/>
              </a:rPr>
              <a:t>Thank you!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162569">
            <a:off x="12912689" y="4506398"/>
            <a:ext cx="4476823" cy="4974247"/>
          </a:xfrm>
          <a:custGeom>
            <a:avLst/>
            <a:gdLst/>
            <a:ahLst/>
            <a:cxnLst/>
            <a:rect r="r" b="b" t="t" l="l"/>
            <a:pathLst>
              <a:path h="4974247" w="4476823">
                <a:moveTo>
                  <a:pt x="0" y="0"/>
                </a:moveTo>
                <a:lnTo>
                  <a:pt x="4476822" y="0"/>
                </a:lnTo>
                <a:lnTo>
                  <a:pt x="4476822" y="4974247"/>
                </a:lnTo>
                <a:lnTo>
                  <a:pt x="0" y="49742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58337" y="4939495"/>
            <a:ext cx="8340179" cy="907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38"/>
              </a:lnSpc>
            </a:pPr>
            <a:r>
              <a:rPr lang="en-US" sz="6838">
                <a:solidFill>
                  <a:srgbClr val="000000"/>
                </a:solidFill>
                <a:latin typeface="Adelle Sans 2"/>
                <a:ea typeface="Adelle Sans 2"/>
                <a:cs typeface="Adelle Sans 2"/>
                <a:sym typeface="Adelle Sans 2"/>
              </a:rPr>
              <a:t>elections@nus.org.uk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DB4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58904" y="843304"/>
            <a:ext cx="14956638" cy="1049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38"/>
              </a:lnSpc>
            </a:pPr>
            <a:r>
              <a:rPr lang="en-US" sz="7938">
                <a:solidFill>
                  <a:srgbClr val="FFFFFF"/>
                </a:solidFill>
                <a:latin typeface="Adelle Ultra-Bold"/>
                <a:ea typeface="Adelle Ultra-Bold"/>
                <a:cs typeface="Adelle Ultra-Bold"/>
                <a:sym typeface="Adelle Ultra-Bold"/>
              </a:rPr>
              <a:t>Our Support in 2023/24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1120" y="2269990"/>
            <a:ext cx="18266880" cy="7408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3533" indent="-411766" lvl="1">
              <a:lnSpc>
                <a:spcPts val="5340"/>
              </a:lnSpc>
              <a:buFont typeface="Arial"/>
              <a:buChar char="•"/>
            </a:pPr>
            <a:r>
              <a:rPr lang="en-US" sz="3814">
                <a:solidFill>
                  <a:srgbClr val="000101"/>
                </a:solidFill>
                <a:latin typeface="Adelle Sans 1 Light"/>
                <a:ea typeface="Adelle Sans 1 Light"/>
                <a:cs typeface="Adelle Sans 1 Light"/>
                <a:sym typeface="Adelle Sans 1 Light"/>
              </a:rPr>
              <a:t>Returning Officer for 107 SUs over 150 elections</a:t>
            </a:r>
          </a:p>
          <a:p>
            <a:pPr algn="l" marL="823533" indent="-411766" lvl="1">
              <a:lnSpc>
                <a:spcPts val="5340"/>
              </a:lnSpc>
              <a:buFont typeface="Arial"/>
              <a:buChar char="•"/>
            </a:pPr>
            <a:r>
              <a:rPr lang="en-US" sz="3814">
                <a:solidFill>
                  <a:srgbClr val="000101"/>
                </a:solidFill>
                <a:latin typeface="Adelle Sans 1 Light"/>
                <a:ea typeface="Adelle Sans 1 Light"/>
                <a:cs typeface="Adelle Sans 1 Light"/>
                <a:sym typeface="Adelle Sans 1 Light"/>
              </a:rPr>
              <a:t>Development webinars in December/January</a:t>
            </a:r>
          </a:p>
          <a:p>
            <a:pPr algn="l" marL="823533" indent="-411766" lvl="1">
              <a:lnSpc>
                <a:spcPts val="5340"/>
              </a:lnSpc>
              <a:buFont typeface="Arial"/>
              <a:buChar char="•"/>
            </a:pPr>
            <a:r>
              <a:rPr lang="en-US" sz="3814">
                <a:solidFill>
                  <a:srgbClr val="000101"/>
                </a:solidFill>
                <a:latin typeface="Adelle Sans 1 Light"/>
                <a:ea typeface="Adelle Sans 1 Light"/>
                <a:cs typeface="Adelle Sans 1 Light"/>
                <a:sym typeface="Adelle Sans 1 Light"/>
              </a:rPr>
              <a:t>Daily drop-in triage over peak period in March</a:t>
            </a:r>
          </a:p>
          <a:p>
            <a:pPr algn="l" marL="823533" indent="-411766" lvl="1">
              <a:lnSpc>
                <a:spcPts val="5340"/>
              </a:lnSpc>
              <a:buFont typeface="Arial"/>
              <a:buChar char="•"/>
            </a:pPr>
            <a:r>
              <a:rPr lang="en-US" sz="3814">
                <a:solidFill>
                  <a:srgbClr val="000101"/>
                </a:solidFill>
                <a:latin typeface="Adelle Sans 1 Light"/>
                <a:ea typeface="Adelle Sans 1 Light"/>
                <a:cs typeface="Adelle Sans 1 Light"/>
                <a:sym typeface="Adelle Sans 1 Light"/>
              </a:rPr>
              <a:t>96% of survey respondents agreed/strongly agreed they felt supported by the elections service to run successful elections</a:t>
            </a:r>
          </a:p>
          <a:p>
            <a:pPr algn="l" marL="823533" indent="-411766" lvl="1">
              <a:lnSpc>
                <a:spcPts val="5340"/>
              </a:lnSpc>
              <a:buFont typeface="Arial"/>
              <a:buChar char="•"/>
            </a:pPr>
            <a:r>
              <a:rPr lang="en-US" sz="3814">
                <a:solidFill>
                  <a:srgbClr val="000101"/>
                </a:solidFill>
                <a:latin typeface="Adelle Sans 1 Light"/>
                <a:ea typeface="Adelle Sans 1 Light"/>
                <a:cs typeface="Adelle Sans 1 Light"/>
                <a:sym typeface="Adelle Sans 1 Light"/>
              </a:rPr>
              <a:t>Feedback for 2024/25: we’re moving the development webinars earlier, creating guidance for small SUs and updating the Connect webpages </a:t>
            </a:r>
          </a:p>
          <a:p>
            <a:pPr algn="l">
              <a:lnSpc>
                <a:spcPts val="5340"/>
              </a:lnSpc>
            </a:pPr>
          </a:p>
          <a:p>
            <a:pPr algn="l" marL="823533" indent="-411766" lvl="1">
              <a:lnSpc>
                <a:spcPts val="5340"/>
              </a:lnSpc>
              <a:buFont typeface="Arial"/>
              <a:buChar char="•"/>
            </a:pPr>
            <a:r>
              <a:rPr lang="en-US" sz="3814">
                <a:solidFill>
                  <a:srgbClr val="000101"/>
                </a:solidFill>
                <a:latin typeface="Adelle Sans 1 Light"/>
                <a:ea typeface="Adelle Sans 1 Light"/>
                <a:cs typeface="Adelle Sans 1 Light"/>
                <a:sym typeface="Adelle Sans 1 Light"/>
              </a:rPr>
              <a:t>73 SUs completed the Elections Survey</a:t>
            </a:r>
          </a:p>
          <a:p>
            <a:pPr algn="l" marL="823533" indent="-411766" lvl="1">
              <a:lnSpc>
                <a:spcPts val="5340"/>
              </a:lnSpc>
              <a:buFont typeface="Arial"/>
              <a:buChar char="•"/>
            </a:pPr>
            <a:r>
              <a:rPr lang="en-US" sz="3814">
                <a:solidFill>
                  <a:srgbClr val="000101"/>
                </a:solidFill>
                <a:latin typeface="Adelle Sans 1 Light"/>
                <a:ea typeface="Adelle Sans 1 Light"/>
                <a:cs typeface="Adelle Sans 1 Light"/>
                <a:sym typeface="Adelle Sans 1 Light"/>
              </a:rPr>
              <a:t>15 SUs used the Candidate Demographic Survey</a:t>
            </a:r>
          </a:p>
          <a:p>
            <a:pPr algn="l">
              <a:lnSpc>
                <a:spcPts val="5340"/>
              </a:lnSpc>
            </a:pPr>
            <a:r>
              <a:rPr lang="en-US" sz="3814">
                <a:solidFill>
                  <a:srgbClr val="000101"/>
                </a:solidFill>
                <a:latin typeface="Adelle Sans 1 Light"/>
                <a:ea typeface="Adelle Sans 1 Light"/>
                <a:cs typeface="Adelle Sans 1 Light"/>
                <a:sym typeface="Adelle Sans 1 Light"/>
              </a:rPr>
              <a:t>        (162 candidates) &amp; way more data collected in main survey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4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58904" y="843304"/>
            <a:ext cx="14956638" cy="2049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38"/>
              </a:lnSpc>
            </a:pPr>
            <a:r>
              <a:rPr lang="en-US" sz="7938">
                <a:solidFill>
                  <a:srgbClr val="FFFFFF"/>
                </a:solidFill>
                <a:latin typeface="Adelle Ultra-Bold"/>
                <a:ea typeface="Adelle Ultra-Bold"/>
                <a:cs typeface="Adelle Ultra-Bold"/>
                <a:sym typeface="Adelle Ultra-Bold"/>
              </a:rPr>
              <a:t>Big SU Survey: </a:t>
            </a:r>
          </a:p>
          <a:p>
            <a:pPr algn="l">
              <a:lnSpc>
                <a:spcPts val="7938"/>
              </a:lnSpc>
            </a:pPr>
            <a:r>
              <a:rPr lang="en-US" sz="7938">
                <a:solidFill>
                  <a:srgbClr val="FFFFFF"/>
                </a:solidFill>
                <a:latin typeface="Adelle Ultra-Bold"/>
                <a:ea typeface="Adelle Ultra-Bold"/>
                <a:cs typeface="Adelle Ultra-Bold"/>
                <a:sym typeface="Adelle Ultra-Bold"/>
              </a:rPr>
              <a:t>SU Election Report 2024</a:t>
            </a:r>
          </a:p>
        </p:txBody>
      </p:sp>
      <p:grpSp>
        <p:nvGrpSpPr>
          <p:cNvPr name="Group 3" id="3"/>
          <p:cNvGrpSpPr/>
          <p:nvPr/>
        </p:nvGrpSpPr>
        <p:grpSpPr>
          <a:xfrm rot="720255">
            <a:off x="12557483" y="2217826"/>
            <a:ext cx="4806775" cy="6757517"/>
            <a:chOff x="0" y="0"/>
            <a:chExt cx="6409033" cy="9010023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6409033" cy="9010023"/>
              <a:chOff x="0" y="0"/>
              <a:chExt cx="1190348" cy="1673429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190348" cy="1673429"/>
              </a:xfrm>
              <a:custGeom>
                <a:avLst/>
                <a:gdLst/>
                <a:ahLst/>
                <a:cxnLst/>
                <a:rect r="r" b="b" t="t" l="l"/>
                <a:pathLst>
                  <a:path h="1673429" w="1190348">
                    <a:moveTo>
                      <a:pt x="0" y="0"/>
                    </a:moveTo>
                    <a:lnTo>
                      <a:pt x="1190348" y="0"/>
                    </a:lnTo>
                    <a:lnTo>
                      <a:pt x="1190348" y="1673429"/>
                    </a:lnTo>
                    <a:lnTo>
                      <a:pt x="0" y="167342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28575"/>
                <a:ext cx="1190348" cy="170200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7" id="7"/>
            <p:cNvSpPr/>
            <p:nvPr/>
          </p:nvSpPr>
          <p:spPr>
            <a:xfrm flipH="false" flipV="false" rot="0">
              <a:off x="373657" y="422042"/>
              <a:ext cx="5661719" cy="8165940"/>
            </a:xfrm>
            <a:custGeom>
              <a:avLst/>
              <a:gdLst/>
              <a:ahLst/>
              <a:cxnLst/>
              <a:rect r="r" b="b" t="t" l="l"/>
              <a:pathLst>
                <a:path h="8165940" w="5661719">
                  <a:moveTo>
                    <a:pt x="0" y="0"/>
                  </a:moveTo>
                  <a:lnTo>
                    <a:pt x="5661719" y="0"/>
                  </a:lnTo>
                  <a:lnTo>
                    <a:pt x="5661719" y="8165940"/>
                  </a:lnTo>
                  <a:lnTo>
                    <a:pt x="0" y="8165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21120" y="3562974"/>
            <a:ext cx="11197555" cy="4211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39427" indent="-519714" lvl="1">
              <a:lnSpc>
                <a:spcPts val="6740"/>
              </a:lnSpc>
              <a:buFont typeface="Arial"/>
              <a:buChar char="•"/>
            </a:pPr>
            <a:r>
              <a:rPr lang="en-US" sz="4814">
                <a:solidFill>
                  <a:srgbClr val="000101"/>
                </a:solidFill>
                <a:latin typeface="Adelle Sans 1 Light"/>
                <a:ea typeface="Adelle Sans 1 Light"/>
                <a:cs typeface="Adelle Sans 1 Light"/>
                <a:sym typeface="Adelle Sans 1 Light"/>
              </a:rPr>
              <a:t>Annual report</a:t>
            </a:r>
          </a:p>
          <a:p>
            <a:pPr algn="l" marL="1039427" indent="-519714" lvl="1">
              <a:lnSpc>
                <a:spcPts val="6740"/>
              </a:lnSpc>
              <a:buFont typeface="Arial"/>
              <a:buChar char="•"/>
            </a:pPr>
            <a:r>
              <a:rPr lang="en-US" sz="4814">
                <a:solidFill>
                  <a:srgbClr val="000101"/>
                </a:solidFill>
                <a:latin typeface="Adelle Sans 1 Light"/>
                <a:ea typeface="Adelle Sans 1 Light"/>
                <a:cs typeface="Adelle Sans 1 Light"/>
                <a:sym typeface="Adelle Sans 1 Light"/>
              </a:rPr>
              <a:t>Informed by the Elections Survey,</a:t>
            </a:r>
          </a:p>
          <a:p>
            <a:pPr algn="l">
              <a:lnSpc>
                <a:spcPts val="6740"/>
              </a:lnSpc>
            </a:pPr>
            <a:r>
              <a:rPr lang="en-US" sz="4814">
                <a:solidFill>
                  <a:srgbClr val="000101"/>
                </a:solidFill>
                <a:latin typeface="Adelle Sans 1 Light"/>
                <a:ea typeface="Adelle Sans 1 Light"/>
                <a:cs typeface="Adelle Sans 1 Light"/>
                <a:sym typeface="Adelle Sans 1 Light"/>
              </a:rPr>
              <a:t>       shared in Spring 2024</a:t>
            </a:r>
          </a:p>
          <a:p>
            <a:pPr algn="l" marL="1039427" indent="-519714" lvl="1">
              <a:lnSpc>
                <a:spcPts val="6740"/>
              </a:lnSpc>
              <a:buFont typeface="Arial"/>
              <a:buChar char="•"/>
            </a:pPr>
            <a:r>
              <a:rPr lang="en-US" sz="4814">
                <a:solidFill>
                  <a:srgbClr val="000101"/>
                </a:solidFill>
                <a:latin typeface="Adelle Sans 1 Light"/>
                <a:ea typeface="Adelle Sans 1 Light"/>
                <a:cs typeface="Adelle Sans 1 Light"/>
                <a:sym typeface="Adelle Sans 1 Light"/>
              </a:rPr>
              <a:t>73 SUs contributed</a:t>
            </a:r>
          </a:p>
          <a:p>
            <a:pPr algn="l" marL="1039427" indent="-519714" lvl="1">
              <a:lnSpc>
                <a:spcPts val="6740"/>
              </a:lnSpc>
              <a:buFont typeface="Arial"/>
              <a:buChar char="•"/>
            </a:pPr>
            <a:r>
              <a:rPr lang="en-US" sz="4814">
                <a:solidFill>
                  <a:srgbClr val="000101"/>
                </a:solidFill>
                <a:latin typeface="Adelle Sans 1 Light"/>
                <a:ea typeface="Adelle Sans 1 Light"/>
                <a:cs typeface="Adelle Sans 1 Light"/>
                <a:sym typeface="Adelle Sans 1 Light"/>
              </a:rPr>
              <a:t>SUs from across the UK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9421792" y="5927515"/>
            <a:ext cx="3593768" cy="3593768"/>
          </a:xfrm>
          <a:custGeom>
            <a:avLst/>
            <a:gdLst/>
            <a:ahLst/>
            <a:cxnLst/>
            <a:rect r="r" b="b" t="t" l="l"/>
            <a:pathLst>
              <a:path h="3593768" w="3593768">
                <a:moveTo>
                  <a:pt x="0" y="0"/>
                </a:moveTo>
                <a:lnTo>
                  <a:pt x="3593768" y="0"/>
                </a:lnTo>
                <a:lnTo>
                  <a:pt x="3593768" y="3593768"/>
                </a:lnTo>
                <a:lnTo>
                  <a:pt x="0" y="35937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4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58904" y="843304"/>
            <a:ext cx="14956638" cy="2049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38"/>
              </a:lnSpc>
            </a:pPr>
            <a:r>
              <a:rPr lang="en-US" sz="7938">
                <a:solidFill>
                  <a:srgbClr val="FFFFFF"/>
                </a:solidFill>
                <a:latin typeface="Adelle Ultra-Bold"/>
                <a:ea typeface="Adelle Ultra-Bold"/>
                <a:cs typeface="Adelle Ultra-Bold"/>
                <a:sym typeface="Adelle Ultra-Bold"/>
              </a:rPr>
              <a:t>Returning Officer’s</a:t>
            </a:r>
          </a:p>
          <a:p>
            <a:pPr algn="l">
              <a:lnSpc>
                <a:spcPts val="7938"/>
              </a:lnSpc>
            </a:pPr>
            <a:r>
              <a:rPr lang="en-US" sz="7938">
                <a:solidFill>
                  <a:srgbClr val="FFFFFF"/>
                </a:solidFill>
                <a:latin typeface="Adelle Ultra-Bold"/>
                <a:ea typeface="Adelle Ultra-Bold"/>
                <a:cs typeface="Adelle Ultra-Bold"/>
                <a:sym typeface="Adelle Ultra-Bold"/>
              </a:rPr>
              <a:t>Recommendations</a:t>
            </a:r>
          </a:p>
        </p:txBody>
      </p:sp>
      <p:grpSp>
        <p:nvGrpSpPr>
          <p:cNvPr name="Group 3" id="3"/>
          <p:cNvGrpSpPr/>
          <p:nvPr/>
        </p:nvGrpSpPr>
        <p:grpSpPr>
          <a:xfrm rot="720255">
            <a:off x="12557483" y="2217826"/>
            <a:ext cx="4806775" cy="6757517"/>
            <a:chOff x="0" y="0"/>
            <a:chExt cx="1190348" cy="16734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90348" cy="1673429"/>
            </a:xfrm>
            <a:custGeom>
              <a:avLst/>
              <a:gdLst/>
              <a:ahLst/>
              <a:cxnLst/>
              <a:rect r="r" b="b" t="t" l="l"/>
              <a:pathLst>
                <a:path h="1673429" w="1190348">
                  <a:moveTo>
                    <a:pt x="0" y="0"/>
                  </a:moveTo>
                  <a:lnTo>
                    <a:pt x="1190348" y="0"/>
                  </a:lnTo>
                  <a:lnTo>
                    <a:pt x="1190348" y="1673429"/>
                  </a:lnTo>
                  <a:lnTo>
                    <a:pt x="0" y="1673429"/>
                  </a:lnTo>
                  <a:close/>
                </a:path>
              </a:pathLst>
            </a:custGeom>
            <a:solidFill>
              <a:srgbClr val="00B5C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1190348" cy="1702004"/>
            </a:xfrm>
            <a:prstGeom prst="rect">
              <a:avLst/>
            </a:prstGeom>
          </p:spPr>
          <p:txBody>
            <a:bodyPr anchor="ctr" rtlCol="false" tIns="54028" lIns="54028" bIns="54028" rIns="54028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728389">
            <a:off x="12789816" y="2546423"/>
            <a:ext cx="4366620" cy="6100324"/>
          </a:xfrm>
          <a:custGeom>
            <a:avLst/>
            <a:gdLst/>
            <a:ahLst/>
            <a:cxnLst/>
            <a:rect r="r" b="b" t="t" l="l"/>
            <a:pathLst>
              <a:path h="6100324" w="4366620">
                <a:moveTo>
                  <a:pt x="0" y="0"/>
                </a:moveTo>
                <a:lnTo>
                  <a:pt x="4366620" y="0"/>
                </a:lnTo>
                <a:lnTo>
                  <a:pt x="4366620" y="6100324"/>
                </a:lnTo>
                <a:lnTo>
                  <a:pt x="0" y="61003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76" t="-932" r="-3049" b="-134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1120" y="3368029"/>
            <a:ext cx="11886190" cy="5059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38480" indent="-519240" lvl="1">
              <a:lnSpc>
                <a:spcPts val="6734"/>
              </a:lnSpc>
              <a:buFont typeface="Arial"/>
              <a:buChar char="•"/>
            </a:pPr>
            <a:r>
              <a:rPr lang="en-US" sz="4810">
                <a:solidFill>
                  <a:srgbClr val="000101"/>
                </a:solidFill>
                <a:latin typeface="Adelle Sans 1 Light"/>
                <a:ea typeface="Adelle Sans 1 Light"/>
                <a:cs typeface="Adelle Sans 1 Light"/>
                <a:sym typeface="Adelle Sans 1 Light"/>
              </a:rPr>
              <a:t>From Peter Roberston, NUS Charity Director &amp; national Returning Officer</a:t>
            </a:r>
          </a:p>
          <a:p>
            <a:pPr algn="l" marL="1038480" indent="-519240" lvl="1">
              <a:lnSpc>
                <a:spcPts val="6734"/>
              </a:lnSpc>
              <a:buFont typeface="Arial"/>
              <a:buChar char="•"/>
            </a:pPr>
            <a:r>
              <a:rPr lang="en-US" sz="4810">
                <a:solidFill>
                  <a:srgbClr val="000101"/>
                </a:solidFill>
                <a:latin typeface="Adelle Sans 1 Light"/>
                <a:ea typeface="Adelle Sans 1 Light"/>
                <a:cs typeface="Adelle Sans 1 Light"/>
                <a:sym typeface="Adelle Sans 1 Light"/>
              </a:rPr>
              <a:t>Updated annually to reflect the common complaints &amp; issues</a:t>
            </a:r>
          </a:p>
          <a:p>
            <a:pPr algn="l" marL="1038480" indent="-519240" lvl="1">
              <a:lnSpc>
                <a:spcPts val="6734"/>
              </a:lnSpc>
              <a:buFont typeface="Arial"/>
              <a:buChar char="•"/>
            </a:pPr>
            <a:r>
              <a:rPr lang="en-US" sz="4810">
                <a:solidFill>
                  <a:srgbClr val="000101"/>
                </a:solidFill>
                <a:latin typeface="Adelle Sans 1 Light"/>
                <a:ea typeface="Adelle Sans 1 Light"/>
                <a:cs typeface="Adelle Sans 1 Light"/>
                <a:sym typeface="Adelle Sans 1 Light"/>
              </a:rPr>
              <a:t>Covers: candidate behaviour, rules</a:t>
            </a:r>
          </a:p>
          <a:p>
            <a:pPr algn="l">
              <a:lnSpc>
                <a:spcPts val="6734"/>
              </a:lnSpc>
            </a:pPr>
            <a:r>
              <a:rPr lang="en-US" sz="4810">
                <a:solidFill>
                  <a:srgbClr val="000101"/>
                </a:solidFill>
                <a:latin typeface="Adelle Sans 1 Light"/>
                <a:ea typeface="Adelle Sans 1 Light"/>
                <a:cs typeface="Adelle Sans 1 Light"/>
                <a:sym typeface="Adelle Sans 1 Light"/>
              </a:rPr>
              <a:t>        and regulations, complaints &amp; more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DB4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58904" y="843304"/>
            <a:ext cx="14956638" cy="1049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38"/>
              </a:lnSpc>
            </a:pPr>
            <a:r>
              <a:rPr lang="en-US" sz="7938">
                <a:solidFill>
                  <a:srgbClr val="FFFFFF"/>
                </a:solidFill>
                <a:latin typeface="Adelle Ultra-Bold"/>
                <a:ea typeface="Adelle Ultra-Bold"/>
                <a:cs typeface="Adelle Ultra-Bold"/>
                <a:sym typeface="Adelle Ultra-Bold"/>
              </a:rPr>
              <a:t>Top 2024 Recommendations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1120" y="2565866"/>
            <a:ext cx="17348396" cy="5457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73712" indent="-486856" lvl="1">
              <a:lnSpc>
                <a:spcPts val="5412"/>
              </a:lnSpc>
              <a:buFont typeface="Arial"/>
              <a:buChar char="•"/>
            </a:pPr>
            <a:r>
              <a:rPr lang="en-US" sz="4510">
                <a:solidFill>
                  <a:srgbClr val="000101"/>
                </a:solidFill>
                <a:latin typeface="Adelle Sans 1 Light"/>
                <a:ea typeface="Adelle Sans 1 Light"/>
                <a:cs typeface="Adelle Sans 1 Light"/>
                <a:sym typeface="Adelle Sans 1 Light"/>
              </a:rPr>
              <a:t>Candidates should not campaign with personal devices and shouldn’t touch any device used for voting</a:t>
            </a:r>
          </a:p>
          <a:p>
            <a:pPr algn="l">
              <a:lnSpc>
                <a:spcPts val="5412"/>
              </a:lnSpc>
            </a:pPr>
          </a:p>
          <a:p>
            <a:pPr algn="l" marL="973712" indent="-486856" lvl="1">
              <a:lnSpc>
                <a:spcPts val="5412"/>
              </a:lnSpc>
              <a:buFont typeface="Arial"/>
              <a:buChar char="•"/>
            </a:pPr>
            <a:r>
              <a:rPr lang="en-US" sz="4510">
                <a:solidFill>
                  <a:srgbClr val="000101"/>
                </a:solidFill>
                <a:latin typeface="Adelle Sans 1 Light"/>
                <a:ea typeface="Adelle Sans 1 Light"/>
                <a:cs typeface="Adelle Sans 1 Light"/>
                <a:sym typeface="Adelle Sans 1 Light"/>
              </a:rPr>
              <a:t>AI should be considered as just another tool at candidate’s disposal </a:t>
            </a:r>
          </a:p>
          <a:p>
            <a:pPr algn="l">
              <a:lnSpc>
                <a:spcPts val="5172"/>
              </a:lnSpc>
            </a:pPr>
          </a:p>
          <a:p>
            <a:pPr algn="l" marL="973712" indent="-486856" lvl="1">
              <a:lnSpc>
                <a:spcPts val="5412"/>
              </a:lnSpc>
              <a:buFont typeface="Arial"/>
              <a:buChar char="•"/>
            </a:pPr>
            <a:r>
              <a:rPr lang="en-US" sz="4510">
                <a:solidFill>
                  <a:srgbClr val="000101"/>
                </a:solidFill>
                <a:latin typeface="Adelle Sans 1 Light"/>
                <a:ea typeface="Adelle Sans 1 Light"/>
                <a:cs typeface="Adelle Sans 1 Light"/>
                <a:sym typeface="Adelle Sans 1 Light"/>
              </a:rPr>
              <a:t>E</a:t>
            </a:r>
            <a:r>
              <a:rPr lang="en-US" sz="4510">
                <a:solidFill>
                  <a:srgbClr val="000101"/>
                </a:solidFill>
                <a:latin typeface="Adelle Sans 1 Light"/>
                <a:ea typeface="Adelle Sans 1 Light"/>
                <a:cs typeface="Adelle Sans 1 Light"/>
                <a:sym typeface="Adelle Sans 1 Light"/>
              </a:rPr>
              <a:t>ligibility criteria should be clearly communicated and checked at nominations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4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58904" y="843304"/>
            <a:ext cx="14956638" cy="1049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38"/>
              </a:lnSpc>
            </a:pPr>
            <a:r>
              <a:rPr lang="en-US" sz="7938">
                <a:solidFill>
                  <a:srgbClr val="FFFFFF"/>
                </a:solidFill>
                <a:latin typeface="Adelle Ultra-Bold"/>
                <a:ea typeface="Adelle Ultra-Bold"/>
                <a:cs typeface="Adelle Ultra-Bold"/>
                <a:sym typeface="Adelle Ultra-Bold"/>
              </a:rPr>
              <a:t>Case Studies</a:t>
            </a:r>
          </a:p>
        </p:txBody>
      </p:sp>
      <p:grpSp>
        <p:nvGrpSpPr>
          <p:cNvPr name="Group 3" id="3"/>
          <p:cNvGrpSpPr/>
          <p:nvPr/>
        </p:nvGrpSpPr>
        <p:grpSpPr>
          <a:xfrm rot="720255">
            <a:off x="12557483" y="2217826"/>
            <a:ext cx="4806775" cy="6757517"/>
            <a:chOff x="0" y="0"/>
            <a:chExt cx="1190348" cy="16734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90348" cy="1673429"/>
            </a:xfrm>
            <a:custGeom>
              <a:avLst/>
              <a:gdLst/>
              <a:ahLst/>
              <a:cxnLst/>
              <a:rect r="r" b="b" t="t" l="l"/>
              <a:pathLst>
                <a:path h="1673429" w="1190348">
                  <a:moveTo>
                    <a:pt x="0" y="0"/>
                  </a:moveTo>
                  <a:lnTo>
                    <a:pt x="1190348" y="0"/>
                  </a:lnTo>
                  <a:lnTo>
                    <a:pt x="1190348" y="1673429"/>
                  </a:lnTo>
                  <a:lnTo>
                    <a:pt x="0" y="1673429"/>
                  </a:lnTo>
                  <a:close/>
                </a:path>
              </a:pathLst>
            </a:custGeom>
            <a:solidFill>
              <a:srgbClr val="00B5C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1190348" cy="1702004"/>
            </a:xfrm>
            <a:prstGeom prst="rect">
              <a:avLst/>
            </a:prstGeom>
          </p:spPr>
          <p:txBody>
            <a:bodyPr anchor="ctr" rtlCol="false" tIns="54028" lIns="54028" bIns="54028" rIns="54028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730396">
            <a:off x="12780887" y="2548650"/>
            <a:ext cx="4379016" cy="6095868"/>
          </a:xfrm>
          <a:custGeom>
            <a:avLst/>
            <a:gdLst/>
            <a:ahLst/>
            <a:cxnLst/>
            <a:rect r="r" b="b" t="t" l="l"/>
            <a:pathLst>
              <a:path h="6095868" w="4379016">
                <a:moveTo>
                  <a:pt x="0" y="0"/>
                </a:moveTo>
                <a:lnTo>
                  <a:pt x="4379016" y="0"/>
                </a:lnTo>
                <a:lnTo>
                  <a:pt x="4379016" y="6095869"/>
                </a:lnTo>
                <a:lnTo>
                  <a:pt x="0" y="60958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662" t="-4133" r="-26745" b="-6581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1120" y="2109018"/>
            <a:ext cx="11886190" cy="7481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9398" indent="-389699" lvl="1">
              <a:lnSpc>
                <a:spcPts val="5053"/>
              </a:lnSpc>
              <a:buFont typeface="Arial"/>
              <a:buChar char="•"/>
            </a:pPr>
            <a:r>
              <a:rPr lang="en-US" sz="3609">
                <a:solidFill>
                  <a:srgbClr val="000101"/>
                </a:solidFill>
                <a:latin typeface="Adelle Sans 1 Light"/>
                <a:ea typeface="Adelle Sans 1 Light"/>
                <a:cs typeface="Adelle Sans 1 Light"/>
                <a:sym typeface="Adelle Sans 1 Light"/>
              </a:rPr>
              <a:t>x6 case studies from SUs</a:t>
            </a:r>
          </a:p>
          <a:p>
            <a:pPr algn="l" marL="779398" indent="-389699" lvl="1">
              <a:lnSpc>
                <a:spcPts val="5053"/>
              </a:lnSpc>
              <a:buFont typeface="Arial"/>
              <a:buChar char="•"/>
            </a:pPr>
            <a:r>
              <a:rPr lang="en-US" sz="3609">
                <a:solidFill>
                  <a:srgbClr val="000101"/>
                </a:solidFill>
                <a:latin typeface="Adelle Sans 1 Light"/>
                <a:ea typeface="Adelle Sans 1 Light"/>
                <a:cs typeface="Adelle Sans 1 Light"/>
                <a:sym typeface="Adelle Sans 1 Light"/>
              </a:rPr>
              <a:t>Qualitative examples to accompany the quantitative data from the survey</a:t>
            </a:r>
          </a:p>
          <a:p>
            <a:pPr algn="l">
              <a:lnSpc>
                <a:spcPts val="5053"/>
              </a:lnSpc>
            </a:pPr>
          </a:p>
          <a:p>
            <a:pPr algn="l" marL="757809" indent="-378904" lvl="1">
              <a:lnSpc>
                <a:spcPts val="4913"/>
              </a:lnSpc>
              <a:buFont typeface="Arial"/>
              <a:buChar char="•"/>
            </a:pPr>
            <a:r>
              <a:rPr lang="en-US" sz="3509">
                <a:solidFill>
                  <a:srgbClr val="000101"/>
                </a:solidFill>
                <a:latin typeface="Adelle Sans 1 Light"/>
                <a:ea typeface="Adelle Sans 1 Light"/>
                <a:cs typeface="Adelle Sans 1 Light"/>
                <a:sym typeface="Adelle Sans 1 Light"/>
              </a:rPr>
              <a:t>Worcester SU created a debrief event with candidate wellbeing in mind</a:t>
            </a:r>
          </a:p>
          <a:p>
            <a:pPr algn="l" marL="757809" indent="-378904" lvl="1">
              <a:lnSpc>
                <a:spcPts val="4913"/>
              </a:lnSpc>
              <a:buFont typeface="Arial"/>
              <a:buChar char="•"/>
            </a:pPr>
            <a:r>
              <a:rPr lang="en-US" sz="3509">
                <a:solidFill>
                  <a:srgbClr val="000101"/>
                </a:solidFill>
                <a:latin typeface="Adelle Sans 1 Light"/>
                <a:ea typeface="Adelle Sans 1 Light"/>
                <a:cs typeface="Adelle Sans 1 Light"/>
                <a:sym typeface="Adelle Sans 1 Light"/>
              </a:rPr>
              <a:t>Huddersfield SU moved to a one day voting period &amp; used lanyards to denote campaign team members</a:t>
            </a:r>
          </a:p>
          <a:p>
            <a:pPr algn="l" marL="757809" indent="-378904" lvl="1">
              <a:lnSpc>
                <a:spcPts val="4913"/>
              </a:lnSpc>
              <a:buFont typeface="Arial"/>
              <a:buChar char="•"/>
            </a:pPr>
            <a:r>
              <a:rPr lang="en-US" sz="3509">
                <a:solidFill>
                  <a:srgbClr val="000101"/>
                </a:solidFill>
                <a:latin typeface="Adelle Sans 1 Light"/>
                <a:ea typeface="Adelle Sans 1 Light"/>
                <a:cs typeface="Adelle Sans 1 Light"/>
                <a:sym typeface="Adelle Sans 1 Light"/>
              </a:rPr>
              <a:t>University of Nottingham’s SU focused on supporting student media and swapping QR codes for NFC tags</a:t>
            </a:r>
          </a:p>
          <a:p>
            <a:pPr algn="l" marL="757809" indent="-378904" lvl="1">
              <a:lnSpc>
                <a:spcPts val="4913"/>
              </a:lnSpc>
              <a:buFont typeface="Arial"/>
              <a:buChar char="•"/>
            </a:pPr>
            <a:r>
              <a:rPr lang="en-US" sz="3509">
                <a:solidFill>
                  <a:srgbClr val="000101"/>
                </a:solidFill>
                <a:latin typeface="Adelle Sans 1 Light"/>
                <a:ea typeface="Adelle Sans 1 Light"/>
                <a:cs typeface="Adelle Sans 1 Light"/>
                <a:sym typeface="Adelle Sans 1 Light"/>
              </a:rPr>
              <a:t>King’s College London SU embedded their elections in a wider student leadership strategy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4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071105" y="2029385"/>
            <a:ext cx="13611577" cy="4730023"/>
          </a:xfrm>
          <a:custGeom>
            <a:avLst/>
            <a:gdLst/>
            <a:ahLst/>
            <a:cxnLst/>
            <a:rect r="r" b="b" t="t" l="l"/>
            <a:pathLst>
              <a:path h="4730023" w="13611577">
                <a:moveTo>
                  <a:pt x="0" y="0"/>
                </a:moveTo>
                <a:lnTo>
                  <a:pt x="13611577" y="0"/>
                </a:lnTo>
                <a:lnTo>
                  <a:pt x="13611577" y="4730023"/>
                </a:lnTo>
                <a:lnTo>
                  <a:pt x="0" y="47300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6449" y="345675"/>
            <a:ext cx="4970037" cy="1588460"/>
          </a:xfrm>
          <a:custGeom>
            <a:avLst/>
            <a:gdLst/>
            <a:ahLst/>
            <a:cxnLst/>
            <a:rect r="r" b="b" t="t" l="l"/>
            <a:pathLst>
              <a:path h="1588460" w="4970037">
                <a:moveTo>
                  <a:pt x="0" y="0"/>
                </a:moveTo>
                <a:lnTo>
                  <a:pt x="4970037" y="0"/>
                </a:lnTo>
                <a:lnTo>
                  <a:pt x="4970037" y="1588460"/>
                </a:lnTo>
                <a:lnTo>
                  <a:pt x="0" y="15884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58337" y="3686794"/>
            <a:ext cx="9284196" cy="2418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37"/>
              </a:lnSpc>
            </a:pPr>
            <a:r>
              <a:rPr lang="en-US" sz="9337">
                <a:solidFill>
                  <a:srgbClr val="DB4699"/>
                </a:solidFill>
                <a:latin typeface="Adelle Ultra-Bold"/>
                <a:ea typeface="Adelle Ultra-Bold"/>
                <a:cs typeface="Adelle Ultra-Bold"/>
                <a:sym typeface="Adelle Ultra-Bold"/>
              </a:rPr>
              <a:t>Survey &amp; report</a:t>
            </a:r>
          </a:p>
          <a:p>
            <a:pPr algn="l">
              <a:lnSpc>
                <a:spcPts val="9337"/>
              </a:lnSpc>
            </a:pPr>
            <a:r>
              <a:rPr lang="en-US" sz="9337">
                <a:solidFill>
                  <a:srgbClr val="DB4699"/>
                </a:solidFill>
                <a:latin typeface="Adelle Ultra-Bold"/>
                <a:ea typeface="Adelle Ultra-Bold"/>
                <a:cs typeface="Adelle Ultra-Bold"/>
                <a:sym typeface="Adelle Ultra-Bold"/>
              </a:rPr>
              <a:t>highlights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162569">
            <a:off x="12912689" y="4506398"/>
            <a:ext cx="4476823" cy="4974247"/>
          </a:xfrm>
          <a:custGeom>
            <a:avLst/>
            <a:gdLst/>
            <a:ahLst/>
            <a:cxnLst/>
            <a:rect r="r" b="b" t="t" l="l"/>
            <a:pathLst>
              <a:path h="4974247" w="4476823">
                <a:moveTo>
                  <a:pt x="0" y="0"/>
                </a:moveTo>
                <a:lnTo>
                  <a:pt x="4476822" y="0"/>
                </a:lnTo>
                <a:lnTo>
                  <a:pt x="4476822" y="4974247"/>
                </a:lnTo>
                <a:lnTo>
                  <a:pt x="0" y="49742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4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79173" y="3570907"/>
            <a:ext cx="11929654" cy="5687393"/>
          </a:xfrm>
          <a:custGeom>
            <a:avLst/>
            <a:gdLst/>
            <a:ahLst/>
            <a:cxnLst/>
            <a:rect r="r" b="b" t="t" l="l"/>
            <a:pathLst>
              <a:path h="5687393" w="11929654">
                <a:moveTo>
                  <a:pt x="0" y="0"/>
                </a:moveTo>
                <a:lnTo>
                  <a:pt x="11929654" y="0"/>
                </a:lnTo>
                <a:lnTo>
                  <a:pt x="11929654" y="5687393"/>
                </a:lnTo>
                <a:lnTo>
                  <a:pt x="0" y="5687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58904" y="843304"/>
            <a:ext cx="14956638" cy="1049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38"/>
              </a:lnSpc>
            </a:pPr>
            <a:r>
              <a:rPr lang="en-US" sz="7938">
                <a:solidFill>
                  <a:srgbClr val="FFFFFF"/>
                </a:solidFill>
                <a:latin typeface="Adelle Ultra-Bold"/>
                <a:ea typeface="Adelle Ultra-Bold"/>
                <a:cs typeface="Adelle Ultra-Bold"/>
                <a:sym typeface="Adelle Ultra-Bold"/>
              </a:rPr>
              <a:t>Turnout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1120" y="2403340"/>
            <a:ext cx="16874455" cy="820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38478" indent="-519239" lvl="1">
              <a:lnSpc>
                <a:spcPts val="6733"/>
              </a:lnSpc>
              <a:buFont typeface="Arial"/>
              <a:buChar char="•"/>
            </a:pPr>
            <a:r>
              <a:rPr lang="en-US" sz="4809">
                <a:solidFill>
                  <a:srgbClr val="000101"/>
                </a:solidFill>
                <a:latin typeface="Adelle Sans 2"/>
                <a:ea typeface="Adelle Sans 2"/>
                <a:cs typeface="Adelle Sans 2"/>
                <a:sym typeface="Adelle Sans 2"/>
              </a:rPr>
              <a:t>National turnout up to 16.4%, up 3.3% from last year.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EB47DF6A2E80458617139DCB31904B" ma:contentTypeVersion="10" ma:contentTypeDescription="Create a new document." ma:contentTypeScope="" ma:versionID="721cf7e12242acd314578671aec3e1ee">
  <xsd:schema xmlns:xsd="http://www.w3.org/2001/XMLSchema" xmlns:xs="http://www.w3.org/2001/XMLSchema" xmlns:p="http://schemas.microsoft.com/office/2006/metadata/properties" xmlns:ns2="bb2e6d0c-ee69-42dd-bf20-022007a6fcf5" xmlns:ns3="07e60bad-5275-4c71-8da1-d50b6585844a" targetNamespace="http://schemas.microsoft.com/office/2006/metadata/properties" ma:root="true" ma:fieldsID="097aac35653bde2e03f4f562e325bf43" ns2:_="" ns3:_="">
    <xsd:import namespace="bb2e6d0c-ee69-42dd-bf20-022007a6fcf5"/>
    <xsd:import namespace="07e60bad-5275-4c71-8da1-d50b65858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2e6d0c-ee69-42dd-bf20-022007a6fc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60bad-5275-4c71-8da1-d50b65858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2A9BE3-3577-442D-A870-DE93EF2EA881}"/>
</file>

<file path=customXml/itemProps2.xml><?xml version="1.0" encoding="utf-8"?>
<ds:datastoreItem xmlns:ds="http://schemas.openxmlformats.org/officeDocument/2006/customXml" ds:itemID="{3C6DD3AB-06AA-46EF-91E4-746CF292840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DAGNFijBVY8</dc:identifier>
  <dcterms:modified xsi:type="dcterms:W3CDTF">2011-08-01T06:04:30Z</dcterms:modified>
  <cp:revision>1</cp:revision>
  <dc:title>Elections Playback 2024 - MSC Presentation</dc:title>
</cp:coreProperties>
</file>