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Adelle 1 Ultra-Bold" charset="1" panose="02000503000000020004"/>
      <p:regular r:id="rId26"/>
    </p:embeddedFont>
    <p:embeddedFont>
      <p:font typeface="Adelle Sans 1" charset="1" panose="02000503000000020004"/>
      <p:regular r:id="rId27"/>
    </p:embeddedFont>
    <p:embeddedFont>
      <p:font typeface="Adelle 2 Ultra-Bold" charset="1" panose="02000503000000020004"/>
      <p:regular r:id="rId28"/>
    </p:embeddedFont>
    <p:embeddedFont>
      <p:font typeface="Adelle Sans 2 Light" charset="1" panose="020005030000000200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6.fntdata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8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2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7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mailto:learningdevelopment@nus.org.uk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485725"/>
            <a:ext cx="18288000" cy="13772725"/>
          </a:xfrm>
          <a:custGeom>
            <a:avLst/>
            <a:gdLst/>
            <a:ahLst/>
            <a:cxnLst/>
            <a:rect r="r" b="b" t="t" l="l"/>
            <a:pathLst>
              <a:path h="13772725" w="18288000">
                <a:moveTo>
                  <a:pt x="0" y="0"/>
                </a:moveTo>
                <a:lnTo>
                  <a:pt x="18288000" y="0"/>
                </a:lnTo>
                <a:lnTo>
                  <a:pt x="18288000" y="13772725"/>
                </a:lnTo>
                <a:lnTo>
                  <a:pt x="0" y="13772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3200601"/>
            <a:ext cx="10919514" cy="5085347"/>
            <a:chOff x="0" y="0"/>
            <a:chExt cx="2875921" cy="13393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75921" cy="1339351"/>
            </a:xfrm>
            <a:custGeom>
              <a:avLst/>
              <a:gdLst/>
              <a:ahLst/>
              <a:cxnLst/>
              <a:rect r="r" b="b" t="t" l="l"/>
              <a:pathLst>
                <a:path h="1339351" w="2875921">
                  <a:moveTo>
                    <a:pt x="0" y="0"/>
                  </a:moveTo>
                  <a:lnTo>
                    <a:pt x="2875921" y="0"/>
                  </a:lnTo>
                  <a:lnTo>
                    <a:pt x="2875921" y="1339351"/>
                  </a:lnTo>
                  <a:lnTo>
                    <a:pt x="0" y="1339351"/>
                  </a:lnTo>
                  <a:close/>
                </a:path>
              </a:pathLst>
            </a:custGeom>
            <a:solidFill>
              <a:srgbClr val="E10098">
                <a:alpha val="6274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875921" cy="1367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3548612" cy="1134162"/>
          </a:xfrm>
          <a:custGeom>
            <a:avLst/>
            <a:gdLst/>
            <a:ahLst/>
            <a:cxnLst/>
            <a:rect r="r" b="b" t="t" l="l"/>
            <a:pathLst>
              <a:path h="1134162" w="3548612">
                <a:moveTo>
                  <a:pt x="0" y="0"/>
                </a:moveTo>
                <a:lnTo>
                  <a:pt x="3548612" y="0"/>
                </a:lnTo>
                <a:lnTo>
                  <a:pt x="3548612" y="1134162"/>
                </a:lnTo>
                <a:lnTo>
                  <a:pt x="0" y="1134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10688" y="1028700"/>
            <a:ext cx="3548612" cy="1554413"/>
          </a:xfrm>
          <a:custGeom>
            <a:avLst/>
            <a:gdLst/>
            <a:ahLst/>
            <a:cxnLst/>
            <a:rect r="r" b="b" t="t" l="l"/>
            <a:pathLst>
              <a:path h="1554413" w="3548612">
                <a:moveTo>
                  <a:pt x="0" y="0"/>
                </a:moveTo>
                <a:lnTo>
                  <a:pt x="3548612" y="0"/>
                </a:lnTo>
                <a:lnTo>
                  <a:pt x="3548612" y="1554413"/>
                </a:lnTo>
                <a:lnTo>
                  <a:pt x="0" y="15544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" t="0" r="-27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4164741"/>
            <a:ext cx="9466659" cy="2293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75"/>
              </a:lnSpc>
            </a:pPr>
            <a:r>
              <a:rPr lang="en-US" sz="9047">
                <a:solidFill>
                  <a:srgbClr val="FFFFFF"/>
                </a:solidFill>
                <a:latin typeface="Adelle 1 Ultra-Bold"/>
                <a:ea typeface="Adelle 1 Ultra-Bold"/>
                <a:cs typeface="Adelle 1 Ultra-Bold"/>
                <a:sym typeface="Adelle 1 Ultra-Bold"/>
              </a:rPr>
              <a:t>Inclusive </a:t>
            </a:r>
          </a:p>
          <a:p>
            <a:pPr algn="l">
              <a:lnSpc>
                <a:spcPts val="8775"/>
              </a:lnSpc>
            </a:pPr>
            <a:r>
              <a:rPr lang="en-US" sz="9047">
                <a:solidFill>
                  <a:srgbClr val="FFFFFF"/>
                </a:solidFill>
                <a:latin typeface="Adelle 1 Ultra-Bold"/>
                <a:ea typeface="Adelle 1 Ultra-Bold"/>
                <a:cs typeface="Adelle 1 Ultra-Bold"/>
                <a:sym typeface="Adelle 1 Ultra-Bold"/>
              </a:rPr>
              <a:t>training practice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6667388"/>
            <a:ext cx="9315309" cy="102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 1"/>
                <a:ea typeface="Adelle Sans 1"/>
                <a:cs typeface="Adelle Sans 1"/>
                <a:sym typeface="Adelle Sans 1"/>
              </a:rPr>
              <a:t>Rosie Hunnam - Organised Fun</a:t>
            </a:r>
          </a:p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 1"/>
                <a:ea typeface="Adelle Sans 1"/>
                <a:cs typeface="Adelle Sans 1"/>
                <a:sym typeface="Adelle Sans 1"/>
              </a:rPr>
              <a:t>Emily Clarkson - NUS Charity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Good communication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696848"/>
            <a:ext cx="16230600" cy="5688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84"/>
              </a:lnSpc>
            </a:pPr>
            <a:r>
              <a:rPr lang="en-US" sz="4060">
                <a:solidFill>
                  <a:srgbClr val="000000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Is reciprocal and builds trust and relationships…</a:t>
            </a:r>
          </a:p>
          <a:p>
            <a:pPr algn="l">
              <a:lnSpc>
                <a:spcPts val="5684"/>
              </a:lnSpc>
            </a:pPr>
          </a:p>
          <a:p>
            <a:pPr algn="l">
              <a:lnSpc>
                <a:spcPts val="5684"/>
              </a:lnSpc>
            </a:pPr>
            <a:r>
              <a:rPr lang="en-US" sz="40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It requires the following steps:</a:t>
            </a:r>
          </a:p>
          <a:p>
            <a:pPr algn="l" marL="876599" indent="-438299" lvl="1">
              <a:lnSpc>
                <a:spcPts val="5684"/>
              </a:lnSpc>
              <a:buFont typeface="Arial"/>
              <a:buChar char="•"/>
            </a:pPr>
            <a:r>
              <a:rPr lang="en-US" sz="40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What I mean</a:t>
            </a:r>
          </a:p>
          <a:p>
            <a:pPr algn="l" marL="876599" indent="-438299" lvl="1">
              <a:lnSpc>
                <a:spcPts val="5684"/>
              </a:lnSpc>
              <a:buFont typeface="Arial"/>
              <a:buChar char="•"/>
            </a:pPr>
            <a:r>
              <a:rPr lang="en-US" sz="40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What I say</a:t>
            </a:r>
          </a:p>
          <a:p>
            <a:pPr algn="l" marL="876599" indent="-438299" lvl="1">
              <a:lnSpc>
                <a:spcPts val="5684"/>
              </a:lnSpc>
              <a:buFont typeface="Arial"/>
              <a:buChar char="•"/>
            </a:pPr>
            <a:r>
              <a:rPr lang="en-US" sz="40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What they hear</a:t>
            </a:r>
          </a:p>
          <a:p>
            <a:pPr algn="l" marL="876599" indent="-438299" lvl="1">
              <a:lnSpc>
                <a:spcPts val="5684"/>
              </a:lnSpc>
              <a:buFont typeface="Arial"/>
              <a:buChar char="•"/>
            </a:pPr>
            <a:r>
              <a:rPr lang="en-US" sz="40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What they understand</a:t>
            </a:r>
          </a:p>
          <a:p>
            <a:pPr algn="l">
              <a:lnSpc>
                <a:spcPts val="5684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24027" y="3132451"/>
            <a:ext cx="16230600" cy="2574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How can we make our training spaces more inclusive?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85825"/>
            <a:ext cx="15876320" cy="126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Activity: sharing experiences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589659"/>
            <a:ext cx="16230600" cy="644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4546" indent="-492273" lvl="1">
              <a:lnSpc>
                <a:spcPts val="6384"/>
              </a:lnSpc>
              <a:buFont typeface="Arial"/>
              <a:buChar char="•"/>
            </a:pPr>
            <a:r>
              <a:rPr lang="en-US" sz="45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Discuss any experiences you’ve had where the training has felt uncomfortable, difficult, or inaccessible, e</a:t>
            </a:r>
            <a:r>
              <a:rPr lang="en-US" sz="45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ither for you, or someone in the training. </a:t>
            </a:r>
          </a:p>
          <a:p>
            <a:pPr algn="l">
              <a:lnSpc>
                <a:spcPts val="6384"/>
              </a:lnSpc>
            </a:pPr>
          </a:p>
          <a:p>
            <a:pPr algn="l" marL="984546" indent="-492273" lvl="1">
              <a:lnSpc>
                <a:spcPts val="6384"/>
              </a:lnSpc>
              <a:buFont typeface="Arial"/>
              <a:buChar char="•"/>
            </a:pPr>
            <a:r>
              <a:rPr lang="en-US" sz="45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Discuss in pairs and choose one example to note down on a post-it note (5 minutes)</a:t>
            </a:r>
          </a:p>
          <a:p>
            <a:pPr algn="l">
              <a:lnSpc>
                <a:spcPts val="6384"/>
              </a:lnSpc>
            </a:pPr>
          </a:p>
          <a:p>
            <a:pPr algn="l" marL="984546" indent="-492273" lvl="1">
              <a:lnSpc>
                <a:spcPts val="6384"/>
              </a:lnSpc>
              <a:buFont typeface="Arial"/>
              <a:buChar char="•"/>
            </a:pPr>
            <a:r>
              <a:rPr lang="en-US" sz="45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Then pass on your post-it note to to a different group.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85825"/>
            <a:ext cx="15876320" cy="2565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Activity: Making training more accessible &amp; inclusive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076792"/>
            <a:ext cx="16230600" cy="4827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4546" indent="-492273" lvl="1">
              <a:lnSpc>
                <a:spcPts val="6384"/>
              </a:lnSpc>
              <a:buFont typeface="Arial"/>
              <a:buChar char="•"/>
            </a:pPr>
            <a:r>
              <a:rPr lang="en-US" sz="45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Generate ideas in your pairs to identify things that you could do as the trainer; before, during and after training, to avoid that situation in the future (5 mins)</a:t>
            </a:r>
          </a:p>
          <a:p>
            <a:pPr algn="l">
              <a:lnSpc>
                <a:spcPts val="6384"/>
              </a:lnSpc>
            </a:pPr>
          </a:p>
          <a:p>
            <a:pPr algn="l" marL="984546" indent="-492273" lvl="1">
              <a:lnSpc>
                <a:spcPts val="6384"/>
              </a:lnSpc>
              <a:buFont typeface="Arial"/>
              <a:buChar char="•"/>
            </a:pPr>
            <a:r>
              <a:rPr lang="en-US" sz="45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Write these ideas on post it notes and we’ll map the idea’s as a group.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95332" y="4382577"/>
            <a:ext cx="16430691" cy="4875723"/>
          </a:xfrm>
          <a:custGeom>
            <a:avLst/>
            <a:gdLst/>
            <a:ahLst/>
            <a:cxnLst/>
            <a:rect r="r" b="b" t="t" l="l"/>
            <a:pathLst>
              <a:path h="4875723" w="16430691">
                <a:moveTo>
                  <a:pt x="0" y="0"/>
                </a:moveTo>
                <a:lnTo>
                  <a:pt x="16430691" y="0"/>
                </a:lnTo>
                <a:lnTo>
                  <a:pt x="16430691" y="4875723"/>
                </a:lnTo>
                <a:lnTo>
                  <a:pt x="0" y="4875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85825"/>
            <a:ext cx="15876320" cy="2565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Exclusive training environments exploration exercise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99276"/>
            <a:ext cx="16230600" cy="1609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58"/>
              </a:lnSpc>
              <a:spcBef>
                <a:spcPct val="0"/>
              </a:spcBef>
            </a:pPr>
            <a:r>
              <a:rPr lang="en-US" sz="9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Feeding back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9785" y="2811747"/>
            <a:ext cx="4137367" cy="4663507"/>
          </a:xfrm>
          <a:custGeom>
            <a:avLst/>
            <a:gdLst/>
            <a:ahLst/>
            <a:cxnLst/>
            <a:rect r="r" b="b" t="t" l="l"/>
            <a:pathLst>
              <a:path h="4663507" w="4137367">
                <a:moveTo>
                  <a:pt x="0" y="0"/>
                </a:moveTo>
                <a:lnTo>
                  <a:pt x="4137368" y="0"/>
                </a:lnTo>
                <a:lnTo>
                  <a:pt x="4137368" y="4663506"/>
                </a:lnTo>
                <a:lnTo>
                  <a:pt x="0" y="4663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85825"/>
            <a:ext cx="15876320" cy="126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Top tips - before training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34780" y="2735547"/>
            <a:ext cx="10642104" cy="7116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Designing a range of activities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Making time - not rushing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Joining instructions (setting expectations)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Get access requirements </a:t>
            </a:r>
          </a:p>
          <a:p>
            <a:pPr algn="l">
              <a:lnSpc>
                <a:spcPts val="5698"/>
              </a:lnSpc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       (you can’t know if you don’t ask)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Training materials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86189" y="2875324"/>
            <a:ext cx="4080963" cy="4599929"/>
          </a:xfrm>
          <a:custGeom>
            <a:avLst/>
            <a:gdLst/>
            <a:ahLst/>
            <a:cxnLst/>
            <a:rect r="r" b="b" t="t" l="l"/>
            <a:pathLst>
              <a:path h="4599929" w="4080963">
                <a:moveTo>
                  <a:pt x="0" y="0"/>
                </a:moveTo>
                <a:lnTo>
                  <a:pt x="4080964" y="0"/>
                </a:lnTo>
                <a:lnTo>
                  <a:pt x="4080964" y="4599929"/>
                </a:lnTo>
                <a:lnTo>
                  <a:pt x="0" y="4599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85825"/>
            <a:ext cx="15876320" cy="126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Top tips - during training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34780" y="2735547"/>
            <a:ext cx="10661749" cy="640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Training environment 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Equipment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Group agreement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Training culture (creating space for things </a:t>
            </a:r>
          </a:p>
          <a:p>
            <a:pPr algn="l">
              <a:lnSpc>
                <a:spcPts val="5698"/>
              </a:lnSpc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        </a:t>
            </a: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that are important for trainees)</a:t>
            </a:r>
          </a:p>
          <a:p>
            <a:pPr algn="l">
              <a:lnSpc>
                <a:spcPts val="5698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86189" y="2938901"/>
            <a:ext cx="4024559" cy="4536352"/>
          </a:xfrm>
          <a:custGeom>
            <a:avLst/>
            <a:gdLst/>
            <a:ahLst/>
            <a:cxnLst/>
            <a:rect r="r" b="b" t="t" l="l"/>
            <a:pathLst>
              <a:path h="4536352" w="4024559">
                <a:moveTo>
                  <a:pt x="0" y="0"/>
                </a:moveTo>
                <a:lnTo>
                  <a:pt x="4024559" y="0"/>
                </a:lnTo>
                <a:lnTo>
                  <a:pt x="4024559" y="4536352"/>
                </a:lnTo>
                <a:lnTo>
                  <a:pt x="0" y="4536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85825"/>
            <a:ext cx="15876320" cy="126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Top tips - after training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34780" y="2735547"/>
            <a:ext cx="3139827" cy="2115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Feedback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Review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85825"/>
            <a:ext cx="15876320" cy="126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Train the Trainer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81740" y="2434722"/>
            <a:ext cx="16124520" cy="702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7153" indent="-428577" lvl="1">
              <a:lnSpc>
                <a:spcPts val="5558"/>
              </a:lnSpc>
              <a:buFont typeface="Arial"/>
              <a:buChar char="•"/>
            </a:pPr>
            <a:r>
              <a:rPr lang="en-US" sz="39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The course provides an opportunity for you to learn and develop the skills, knowledge, and techniques to be an effective trainer. This is also acts as a great refresher course for those who have been training for a couple of years.</a:t>
            </a:r>
          </a:p>
          <a:p>
            <a:pPr algn="l">
              <a:lnSpc>
                <a:spcPts val="5558"/>
              </a:lnSpc>
            </a:pPr>
          </a:p>
          <a:p>
            <a:pPr algn="l" marL="857153" indent="-428577" lvl="1">
              <a:lnSpc>
                <a:spcPts val="5558"/>
              </a:lnSpc>
              <a:buFont typeface="Arial"/>
              <a:buChar char="•"/>
            </a:pPr>
            <a:r>
              <a:rPr lang="en-US" sz="39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We’re running a mixed cohort of Train the Trainer in Autumn-Winter 24, where you can book individual delegates places.</a:t>
            </a:r>
          </a:p>
          <a:p>
            <a:pPr algn="l">
              <a:lnSpc>
                <a:spcPts val="5558"/>
              </a:lnSpc>
            </a:pPr>
          </a:p>
          <a:p>
            <a:pPr algn="l" marL="857153" indent="-428577" lvl="1">
              <a:lnSpc>
                <a:spcPts val="5558"/>
              </a:lnSpc>
              <a:buFont typeface="Arial"/>
              <a:buChar char="•"/>
            </a:pPr>
            <a:r>
              <a:rPr lang="en-US" sz="39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Email </a:t>
            </a:r>
            <a:r>
              <a:rPr lang="en-US" sz="3970" u="sng">
                <a:solidFill>
                  <a:srgbClr val="E10098"/>
                </a:solidFill>
                <a:latin typeface="Adelle Sans 1"/>
                <a:ea typeface="Adelle Sans 1"/>
                <a:cs typeface="Adelle Sans 1"/>
                <a:sym typeface="Adelle Sans 1"/>
                <a:hlinkClick r:id="rId2" tooltip="mailto:learningdevelopment@nus.org.uk"/>
              </a:rPr>
              <a:t>learningdevelopment@nus.org.uk</a:t>
            </a:r>
            <a:r>
              <a:rPr lang="en-US" sz="39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 to be added to the waiting list for info. </a:t>
            </a:r>
            <a:r>
              <a:rPr lang="en-US" sz="39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More details coming soon!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Today’s session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05840" y="2975866"/>
            <a:ext cx="15876320" cy="640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8"/>
              </a:lnSpc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We’re going to be focusing on how we can make our training more inclusive, through practical action and thoughtful consideration.  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What do we mean by ‘inclusive training’? 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How can we make our training spaces (online and in person) more inclusive? 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Top tips for before, during and after training that can make your training more inclusive</a:t>
            </a:r>
          </a:p>
          <a:p>
            <a:pPr algn="l">
              <a:lnSpc>
                <a:spcPts val="5698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485725"/>
            <a:ext cx="18288000" cy="13772725"/>
          </a:xfrm>
          <a:custGeom>
            <a:avLst/>
            <a:gdLst/>
            <a:ahLst/>
            <a:cxnLst/>
            <a:rect r="r" b="b" t="t" l="l"/>
            <a:pathLst>
              <a:path h="13772725" w="18288000">
                <a:moveTo>
                  <a:pt x="0" y="0"/>
                </a:moveTo>
                <a:lnTo>
                  <a:pt x="18288000" y="0"/>
                </a:lnTo>
                <a:lnTo>
                  <a:pt x="18288000" y="13772725"/>
                </a:lnTo>
                <a:lnTo>
                  <a:pt x="0" y="13772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9050" y="3200601"/>
            <a:ext cx="10919514" cy="5085347"/>
            <a:chOff x="0" y="0"/>
            <a:chExt cx="2875921" cy="13393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75921" cy="1339351"/>
            </a:xfrm>
            <a:custGeom>
              <a:avLst/>
              <a:gdLst/>
              <a:ahLst/>
              <a:cxnLst/>
              <a:rect r="r" b="b" t="t" l="l"/>
              <a:pathLst>
                <a:path h="1339351" w="2875921">
                  <a:moveTo>
                    <a:pt x="0" y="0"/>
                  </a:moveTo>
                  <a:lnTo>
                    <a:pt x="2875921" y="0"/>
                  </a:lnTo>
                  <a:lnTo>
                    <a:pt x="2875921" y="1339351"/>
                  </a:lnTo>
                  <a:lnTo>
                    <a:pt x="0" y="1339351"/>
                  </a:lnTo>
                  <a:close/>
                </a:path>
              </a:pathLst>
            </a:custGeom>
            <a:solidFill>
              <a:srgbClr val="E10098">
                <a:alpha val="6274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875921" cy="1367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3548612" cy="1134162"/>
          </a:xfrm>
          <a:custGeom>
            <a:avLst/>
            <a:gdLst/>
            <a:ahLst/>
            <a:cxnLst/>
            <a:rect r="r" b="b" t="t" l="l"/>
            <a:pathLst>
              <a:path h="1134162" w="3548612">
                <a:moveTo>
                  <a:pt x="0" y="0"/>
                </a:moveTo>
                <a:lnTo>
                  <a:pt x="3548612" y="0"/>
                </a:lnTo>
                <a:lnTo>
                  <a:pt x="3548612" y="1134162"/>
                </a:lnTo>
                <a:lnTo>
                  <a:pt x="0" y="1134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23667" y="4547392"/>
            <a:ext cx="7872348" cy="1523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94"/>
              </a:lnSpc>
            </a:pPr>
            <a:r>
              <a:rPr lang="en-US" sz="11746">
                <a:solidFill>
                  <a:srgbClr val="FFFFFF"/>
                </a:solidFill>
                <a:latin typeface="Adelle 1 Ultra-Bold"/>
                <a:ea typeface="Adelle 1 Ultra-Bold"/>
                <a:cs typeface="Adelle 1 Ultra-Bold"/>
                <a:sym typeface="Adelle 1 Ultra-Bold"/>
              </a:rPr>
              <a:t>Thank You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710688" y="1028700"/>
            <a:ext cx="3548612" cy="1554413"/>
          </a:xfrm>
          <a:custGeom>
            <a:avLst/>
            <a:gdLst/>
            <a:ahLst/>
            <a:cxnLst/>
            <a:rect r="r" b="b" t="t" l="l"/>
            <a:pathLst>
              <a:path h="1554413" w="3548612">
                <a:moveTo>
                  <a:pt x="0" y="0"/>
                </a:moveTo>
                <a:lnTo>
                  <a:pt x="3548612" y="0"/>
                </a:lnTo>
                <a:lnTo>
                  <a:pt x="3548612" y="1554413"/>
                </a:lnTo>
                <a:lnTo>
                  <a:pt x="0" y="15544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" t="0" r="-27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90342" y="6099852"/>
            <a:ext cx="10129171" cy="102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 1"/>
                <a:ea typeface="Adelle Sans 1"/>
                <a:cs typeface="Adelle Sans 1"/>
                <a:sym typeface="Adelle Sans 1"/>
              </a:rPr>
              <a:t>Rosie Hunnam (Organised Fun) - rosie@organised.fun</a:t>
            </a:r>
          </a:p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 1"/>
                <a:ea typeface="Adelle Sans 1"/>
                <a:cs typeface="Adelle Sans 1"/>
                <a:sym typeface="Adelle Sans 1"/>
              </a:rPr>
              <a:t>Emily Clarkson (NUS Charity) - emily.clarkson@nus.org.uk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Today’s session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05840" y="2975866"/>
            <a:ext cx="15876320" cy="5687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Develop an understanding of how to ensure training is inclusive and accessible 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Consider what makes in-person and digital training less engaging or inaccessible</a:t>
            </a:r>
          </a:p>
          <a:p>
            <a:pPr algn="l">
              <a:lnSpc>
                <a:spcPts val="5698"/>
              </a:lnSpc>
            </a:pP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Explore ways to prepare and delivery accessible and inclusive training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132451"/>
            <a:ext cx="16230600" cy="3888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What do we mean by inclusive?</a:t>
            </a:r>
          </a:p>
          <a:p>
            <a:pPr algn="ctr">
              <a:lnSpc>
                <a:spcPts val="10359"/>
              </a:lnSpc>
            </a:pPr>
          </a:p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 What do we mean by accessible?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Defining our terms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970788"/>
            <a:ext cx="16230600" cy="5227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44"/>
              </a:lnSpc>
            </a:pPr>
            <a:r>
              <a:rPr lang="en-US" sz="4960">
                <a:solidFill>
                  <a:srgbClr val="000000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Inclusive</a:t>
            </a:r>
          </a:p>
          <a:p>
            <a:pPr algn="l">
              <a:lnSpc>
                <a:spcPts val="6944"/>
              </a:lnSpc>
            </a:pPr>
            <a:r>
              <a:rPr lang="en-US" sz="4960">
                <a:solidFill>
                  <a:srgbClr val="000000"/>
                </a:solidFill>
                <a:latin typeface="Adelle Sans 2 Light"/>
                <a:ea typeface="Adelle Sans 2 Light"/>
                <a:cs typeface="Adelle Sans 2 Light"/>
                <a:sym typeface="Adelle Sans 2 Light"/>
              </a:rPr>
              <a:t>Including everyone, safe, welcoming, </a:t>
            </a:r>
            <a:r>
              <a:rPr lang="en-US" sz="4960">
                <a:solidFill>
                  <a:srgbClr val="000000"/>
                </a:solidFill>
                <a:latin typeface="Adelle Sans 2 Light"/>
                <a:ea typeface="Adelle Sans 2 Light"/>
                <a:cs typeface="Adelle Sans 2 Light"/>
                <a:sym typeface="Adelle Sans 2 Light"/>
              </a:rPr>
              <a:t>h</a:t>
            </a:r>
            <a:r>
              <a:rPr lang="en-US" sz="4960">
                <a:solidFill>
                  <a:srgbClr val="000000"/>
                </a:solidFill>
                <a:latin typeface="Adelle Sans 2 Light"/>
                <a:ea typeface="Adelle Sans 2 Light"/>
                <a:cs typeface="Adelle Sans 2 Light"/>
                <a:sym typeface="Adelle Sans 2 Light"/>
              </a:rPr>
              <a:t>elping people to access the learning, feeling comfortable </a:t>
            </a:r>
          </a:p>
          <a:p>
            <a:pPr algn="l">
              <a:lnSpc>
                <a:spcPts val="6944"/>
              </a:lnSpc>
            </a:pPr>
          </a:p>
          <a:p>
            <a:pPr algn="l">
              <a:lnSpc>
                <a:spcPts val="6944"/>
              </a:lnSpc>
            </a:pPr>
            <a:r>
              <a:rPr lang="en-US" sz="4960">
                <a:solidFill>
                  <a:srgbClr val="000000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Accessible</a:t>
            </a:r>
          </a:p>
          <a:p>
            <a:pPr algn="l">
              <a:lnSpc>
                <a:spcPts val="6944"/>
              </a:lnSpc>
            </a:pPr>
            <a:r>
              <a:rPr lang="en-US" sz="4960">
                <a:solidFill>
                  <a:srgbClr val="000000"/>
                </a:solidFill>
                <a:latin typeface="Adelle Sans 2 Light"/>
                <a:ea typeface="Adelle Sans 2 Light"/>
                <a:cs typeface="Adelle Sans 2 Light"/>
                <a:sym typeface="Adelle Sans 2 Light"/>
              </a:rPr>
              <a:t>Easy to approach, engage with, understand, empowering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248458"/>
            <a:ext cx="16230600" cy="1609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58"/>
              </a:lnSpc>
              <a:spcBef>
                <a:spcPct val="0"/>
              </a:spcBef>
            </a:pPr>
            <a:r>
              <a:rPr lang="en-US" sz="9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Activity time!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Pairs communication exercise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445937"/>
            <a:ext cx="16230600" cy="7098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Sit back-to-back with somebody</a:t>
            </a:r>
          </a:p>
          <a:p>
            <a:pPr algn="l">
              <a:lnSpc>
                <a:spcPts val="5124"/>
              </a:lnSpc>
            </a:pP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One of you has a drawing, the other has drawing implements</a:t>
            </a:r>
          </a:p>
          <a:p>
            <a:pPr algn="l">
              <a:lnSpc>
                <a:spcPts val="5124"/>
              </a:lnSpc>
            </a:pP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Without looking at what the other person is doing, the person with the drawing (the describer) will tell the drawer what to draw. </a:t>
            </a:r>
          </a:p>
          <a:p>
            <a:pPr algn="l">
              <a:lnSpc>
                <a:spcPts val="5124"/>
              </a:lnSpc>
            </a:pP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 u="sng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Only the person</a:t>
            </a:r>
            <a:r>
              <a:rPr lang="en-US" sz="36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 with the drawing (the describer) can talk or communicate. They cannot look at the drawer’s picture whilst the activity is taking place. </a:t>
            </a:r>
          </a:p>
          <a:p>
            <a:pPr algn="l">
              <a:lnSpc>
                <a:spcPts val="5124"/>
              </a:lnSpc>
            </a:pP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You have 5 minutes for this activity.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18967" y="4002873"/>
            <a:ext cx="10449669" cy="3870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8"/>
              </a:lnSpc>
              <a:spcBef>
                <a:spcPct val="0"/>
              </a:spcBef>
            </a:pPr>
            <a:r>
              <a:rPr lang="en-US" sz="7370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How did you find that?</a:t>
            </a:r>
          </a:p>
          <a:p>
            <a:pPr algn="ctr">
              <a:lnSpc>
                <a:spcPts val="10318"/>
              </a:lnSpc>
              <a:spcBef>
                <a:spcPct val="0"/>
              </a:spcBef>
            </a:pPr>
          </a:p>
          <a:p>
            <a:pPr algn="ctr">
              <a:lnSpc>
                <a:spcPts val="1031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Communication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436412"/>
            <a:ext cx="16230600" cy="6402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84"/>
              </a:lnSpc>
            </a:pPr>
            <a:r>
              <a:rPr lang="en-US" sz="4060">
                <a:solidFill>
                  <a:srgbClr val="000000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Why was that difficult?</a:t>
            </a:r>
          </a:p>
          <a:p>
            <a:pPr algn="l">
              <a:lnSpc>
                <a:spcPts val="5684"/>
              </a:lnSpc>
            </a:pPr>
          </a:p>
          <a:p>
            <a:pPr algn="l" marL="876599" indent="-438299" lvl="1">
              <a:lnSpc>
                <a:spcPts val="5684"/>
              </a:lnSpc>
              <a:buFont typeface="Arial"/>
              <a:buChar char="•"/>
            </a:pPr>
            <a:r>
              <a:rPr lang="en-US" sz="40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Cannot ask a question to resolve ambiguity or clarify instructions</a:t>
            </a:r>
          </a:p>
          <a:p>
            <a:pPr algn="l" marL="876599" indent="-438299" lvl="1">
              <a:lnSpc>
                <a:spcPts val="5684"/>
              </a:lnSpc>
              <a:buFont typeface="Arial"/>
              <a:buChar char="•"/>
            </a:pPr>
            <a:r>
              <a:rPr lang="en-US" sz="40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Cannot give feedback that the other is doing it correctly</a:t>
            </a:r>
          </a:p>
          <a:p>
            <a:pPr algn="l" marL="876599" indent="-438299" lvl="1">
              <a:lnSpc>
                <a:spcPts val="5684"/>
              </a:lnSpc>
              <a:buFont typeface="Arial"/>
              <a:buChar char="•"/>
            </a:pPr>
            <a:r>
              <a:rPr lang="en-US" sz="4060">
                <a:solidFill>
                  <a:srgbClr val="000000"/>
                </a:solidFill>
                <a:latin typeface="Adelle Sans 1"/>
                <a:ea typeface="Adelle Sans 1"/>
                <a:cs typeface="Adelle Sans 1"/>
                <a:sym typeface="Adelle Sans 1"/>
              </a:rPr>
              <a:t>As learners we access different senses to decode communication – therefore struggle with interpreting the information we only receive by hearing and are filtering through our own experiences/preferences.</a:t>
            </a:r>
          </a:p>
          <a:p>
            <a:pPr algn="l">
              <a:lnSpc>
                <a:spcPts val="5684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348D84-9391-42A4-A1BB-62CCC955DE04}"/>
</file>

<file path=customXml/itemProps2.xml><?xml version="1.0" encoding="utf-8"?>
<ds:datastoreItem xmlns:ds="http://schemas.openxmlformats.org/officeDocument/2006/customXml" ds:itemID="{B69A6671-0760-4EFA-9FB8-308C69328D1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DAGKvWXfBYE</dc:identifier>
  <dcterms:modified xsi:type="dcterms:W3CDTF">2011-08-01T06:04:30Z</dcterms:modified>
  <cp:revision>1</cp:revision>
  <dc:title>Inclusive Training Practice - MSConf</dc:title>
</cp:coreProperties>
</file>