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64" r:id="rId6"/>
    <p:sldId id="259" r:id="rId7"/>
    <p:sldId id="260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88" autoAdjust="0"/>
  </p:normalViewPr>
  <p:slideViewPr>
    <p:cSldViewPr snapToGrid="0">
      <p:cViewPr varScale="1">
        <p:scale>
          <a:sx n="69" d="100"/>
          <a:sy n="69" d="100"/>
        </p:scale>
        <p:origin x="21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Walker" userId="08b37f05-4e8b-4a44-bfc3-8591d75d024c" providerId="ADAL" clId="{08454C51-BAB4-4B86-838D-11B57CD7EC06}"/>
    <pc:docChg chg="modSld">
      <pc:chgData name="Danny Walker" userId="08b37f05-4e8b-4a44-bfc3-8591d75d024c" providerId="ADAL" clId="{08454C51-BAB4-4B86-838D-11B57CD7EC06}" dt="2024-08-08T10:28:53.864" v="8" actId="20577"/>
      <pc:docMkLst>
        <pc:docMk/>
      </pc:docMkLst>
      <pc:sldChg chg="modNotesTx">
        <pc:chgData name="Danny Walker" userId="08b37f05-4e8b-4a44-bfc3-8591d75d024c" providerId="ADAL" clId="{08454C51-BAB4-4B86-838D-11B57CD7EC06}" dt="2024-08-08T10:28:26.041" v="0" actId="20577"/>
        <pc:sldMkLst>
          <pc:docMk/>
          <pc:sldMk cId="292684038" sldId="256"/>
        </pc:sldMkLst>
      </pc:sldChg>
      <pc:sldChg chg="modNotesTx">
        <pc:chgData name="Danny Walker" userId="08b37f05-4e8b-4a44-bfc3-8591d75d024c" providerId="ADAL" clId="{08454C51-BAB4-4B86-838D-11B57CD7EC06}" dt="2024-08-08T10:28:28.610" v="1" actId="20577"/>
        <pc:sldMkLst>
          <pc:docMk/>
          <pc:sldMk cId="171469261" sldId="257"/>
        </pc:sldMkLst>
      </pc:sldChg>
      <pc:sldChg chg="modNotesTx">
        <pc:chgData name="Danny Walker" userId="08b37f05-4e8b-4a44-bfc3-8591d75d024c" providerId="ADAL" clId="{08454C51-BAB4-4B86-838D-11B57CD7EC06}" dt="2024-08-08T10:28:30.968" v="2" actId="20577"/>
        <pc:sldMkLst>
          <pc:docMk/>
          <pc:sldMk cId="4271102153" sldId="258"/>
        </pc:sldMkLst>
      </pc:sldChg>
      <pc:sldChg chg="modNotesTx">
        <pc:chgData name="Danny Walker" userId="08b37f05-4e8b-4a44-bfc3-8591d75d024c" providerId="ADAL" clId="{08454C51-BAB4-4B86-838D-11B57CD7EC06}" dt="2024-08-08T10:28:37.570" v="5" actId="20577"/>
        <pc:sldMkLst>
          <pc:docMk/>
          <pc:sldMk cId="2819393462" sldId="259"/>
        </pc:sldMkLst>
      </pc:sldChg>
      <pc:sldChg chg="modNotesTx">
        <pc:chgData name="Danny Walker" userId="08b37f05-4e8b-4a44-bfc3-8591d75d024c" providerId="ADAL" clId="{08454C51-BAB4-4B86-838D-11B57CD7EC06}" dt="2024-08-08T10:28:40.163" v="6" actId="20577"/>
        <pc:sldMkLst>
          <pc:docMk/>
          <pc:sldMk cId="3362527346" sldId="260"/>
        </pc:sldMkLst>
      </pc:sldChg>
      <pc:sldChg chg="modNotesTx">
        <pc:chgData name="Danny Walker" userId="08b37f05-4e8b-4a44-bfc3-8591d75d024c" providerId="ADAL" clId="{08454C51-BAB4-4B86-838D-11B57CD7EC06}" dt="2024-08-08T10:28:32.775" v="3" actId="20577"/>
        <pc:sldMkLst>
          <pc:docMk/>
          <pc:sldMk cId="256226661" sldId="261"/>
        </pc:sldMkLst>
      </pc:sldChg>
      <pc:sldChg chg="modNotesTx">
        <pc:chgData name="Danny Walker" userId="08b37f05-4e8b-4a44-bfc3-8591d75d024c" providerId="ADAL" clId="{08454C51-BAB4-4B86-838D-11B57CD7EC06}" dt="2024-08-08T10:28:53.864" v="8" actId="20577"/>
        <pc:sldMkLst>
          <pc:docMk/>
          <pc:sldMk cId="1939345953" sldId="262"/>
        </pc:sldMkLst>
      </pc:sldChg>
      <pc:sldChg chg="modNotesTx">
        <pc:chgData name="Danny Walker" userId="08b37f05-4e8b-4a44-bfc3-8591d75d024c" providerId="ADAL" clId="{08454C51-BAB4-4B86-838D-11B57CD7EC06}" dt="2024-08-08T10:28:34.975" v="4" actId="20577"/>
        <pc:sldMkLst>
          <pc:docMk/>
          <pc:sldMk cId="2849262797" sldId="264"/>
        </pc:sldMkLst>
      </pc:sldChg>
      <pc:sldChg chg="modNotesTx">
        <pc:chgData name="Danny Walker" userId="08b37f05-4e8b-4a44-bfc3-8591d75d024c" providerId="ADAL" clId="{08454C51-BAB4-4B86-838D-11B57CD7EC06}" dt="2024-08-08T10:28:51.403" v="7" actId="20577"/>
        <pc:sldMkLst>
          <pc:docMk/>
          <pc:sldMk cId="2478807385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F44CA-F477-4716-83B9-2A8A40CA3AAD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FD0C6-C4CD-4DA4-9986-6901E8E7D9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06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51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70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57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53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0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280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99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72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74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0FD0C6-C4CD-4DA4-9986-6901E8E7D9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65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80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36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675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27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51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17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80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84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6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9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67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16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24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A3331-6856-4E3E-A7D3-2E3BC2E00C90}" type="datetimeFigureOut">
              <a:rPr lang="en-GB" smtClean="0"/>
              <a:t>08/08/2024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2A148E-413C-4A0B-9D85-B293B4C120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en.mccarthy@ntu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nny.walker@nus.org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F80F8-F9BD-F995-DD3A-E3DF801B5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Information Sharing between SUs and HEPs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D13A3-53FE-F418-A949-2C893B463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Ben McCarthy, HE Student Support Champion Project Manager</a:t>
            </a:r>
          </a:p>
          <a:p>
            <a:r>
              <a:rPr lang="en-GB" dirty="0"/>
              <a:t>Danny Walker, Union Development Consultant (NUS)</a:t>
            </a:r>
          </a:p>
        </p:txBody>
      </p:sp>
    </p:spTree>
    <p:extLst>
      <p:ext uri="{BB962C8B-B14F-4D97-AF65-F5344CB8AC3E}">
        <p14:creationId xmlns:p14="http://schemas.microsoft.com/office/powerpoint/2010/main" val="292684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80AD8-8031-1DDD-065F-D8C12B5C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E1A97-046F-B387-220E-470A5E78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get in contact if you would like to know more, or if you have examples of good practice that you would like to share.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Ben.mccarthy@ntu.ac.uk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4"/>
              </a:rPr>
              <a:t>Danny.walker@nus.org.uk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26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C950-B400-F6B5-C600-74838865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Today’s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C2A32-0B4F-71AB-0F45-6BDF31043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sz="2400" dirty="0"/>
              <a:t>Background and context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Guidance and recommendations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400" dirty="0"/>
              <a:t>Discussion and feedback </a:t>
            </a:r>
          </a:p>
        </p:txBody>
      </p:sp>
    </p:spTree>
    <p:extLst>
      <p:ext uri="{BB962C8B-B14F-4D97-AF65-F5344CB8AC3E}">
        <p14:creationId xmlns:p14="http://schemas.microsoft.com/office/powerpoint/2010/main" val="17146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0BFAE-D58F-48EF-AEB9-3AF29498B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3840-C1D6-FB6D-A692-867977ACF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865"/>
            <a:ext cx="8596668" cy="4397497"/>
          </a:xfrm>
        </p:spPr>
        <p:txBody>
          <a:bodyPr/>
          <a:lstStyle/>
          <a:p>
            <a:r>
              <a:rPr lang="en-GB" sz="1800" dirty="0"/>
              <a:t>Prof Edward Peck (Nottingham Trent Uni VC) appointed in June 2022 by Minister Donelan (re-appointed by new Gov). </a:t>
            </a:r>
          </a:p>
          <a:p>
            <a:r>
              <a:rPr lang="en-GB" sz="1800" dirty="0"/>
              <a:t>Provide leadership, share best practice and promote innovation in student support.</a:t>
            </a:r>
          </a:p>
          <a:p>
            <a:r>
              <a:rPr lang="en-GB" sz="1800" dirty="0"/>
              <a:t>Student mental health: what appears to be the best ways of supporting students with complex mental health/personal challenges? </a:t>
            </a:r>
            <a:r>
              <a:rPr lang="en-GB" dirty="0"/>
              <a:t>H</a:t>
            </a:r>
            <a:r>
              <a:rPr lang="en-GB" sz="1800" dirty="0"/>
              <a:t>ow can we help the sector to achieve this?  </a:t>
            </a:r>
          </a:p>
          <a:p>
            <a:r>
              <a:rPr lang="en-GB" dirty="0"/>
              <a:t>So far:</a:t>
            </a:r>
          </a:p>
          <a:p>
            <a:pPr lvl="1"/>
            <a:r>
              <a:rPr lang="en-GB" sz="1800" dirty="0"/>
              <a:t>Data sharing between HEPs and PBSA.</a:t>
            </a:r>
          </a:p>
          <a:p>
            <a:pPr lvl="1"/>
            <a:r>
              <a:rPr lang="en-GB" sz="1800" dirty="0"/>
              <a:t>Analytics to identify students at-risk of poor wellbeing.</a:t>
            </a:r>
          </a:p>
          <a:p>
            <a:pPr lvl="1"/>
            <a:r>
              <a:rPr lang="en-GB" sz="1800" dirty="0"/>
              <a:t>Student Needs Framework – core interventions to enable student success.</a:t>
            </a:r>
          </a:p>
          <a:p>
            <a:pPr lvl="1"/>
            <a:r>
              <a:rPr lang="en-GB" sz="1800" dirty="0"/>
              <a:t>Challenges and opportunities for effective transition into HE.</a:t>
            </a:r>
          </a:p>
          <a:p>
            <a:endParaRPr lang="en-GB" dirty="0"/>
          </a:p>
          <a:p>
            <a:endParaRPr lang="en-GB" sz="1800" dirty="0"/>
          </a:p>
          <a:p>
            <a:pPr marL="0" indent="0">
              <a:buNone/>
            </a:pP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10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94E8-C432-8BB9-E42A-77DA5DCC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Wider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FFB13-B229-7F6C-07B9-C0FD8E479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421"/>
            <a:ext cx="8596668" cy="4356942"/>
          </a:xfrm>
        </p:spPr>
        <p:txBody>
          <a:bodyPr/>
          <a:lstStyle/>
          <a:p>
            <a:r>
              <a:rPr lang="en-GB" dirty="0"/>
              <a:t>Increased focus on student mental health and suicide has been reflected in media, public discourse and Government policy.</a:t>
            </a:r>
          </a:p>
          <a:p>
            <a:r>
              <a:rPr lang="en-GB" dirty="0"/>
              <a:t>Duty of Care debate (and recent EHRC advice note). </a:t>
            </a:r>
          </a:p>
          <a:p>
            <a:r>
              <a:rPr lang="en-GB" dirty="0"/>
              <a:t>HE Mental Health Taskforce: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Mechanisms to assure effective MH support within HEPs.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Approaches to identify and support students at-risk (but who may not disclose).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Compassionate policies and comms.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National suicide review.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Relationship between HEPs and NHS. 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26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A893-8D07-F934-838F-8E278481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much of this is relevant to SUs?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05226-EE7D-D340-3F51-9242786DC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GB" dirty="0"/>
              <a:t>SUs increasingly responding to and supporting students with poor mental health. </a:t>
            </a:r>
          </a:p>
          <a:p>
            <a:r>
              <a:rPr lang="en-GB" dirty="0"/>
              <a:t>Disclosure of poor mental health can manifest in advice services, venues, societies, trips, etc. </a:t>
            </a:r>
          </a:p>
          <a:p>
            <a:r>
              <a:rPr lang="en-GB" dirty="0"/>
              <a:t>Promotion of ‘whole university approach’ naturally encourages consideration and recognition of the role of SUs in student mental health. </a:t>
            </a:r>
          </a:p>
          <a:p>
            <a:r>
              <a:rPr lang="en-GB" dirty="0"/>
              <a:t>Students/media/discourse do not initially see SUs as separate from HEPs.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26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73D0-BA4B-6BBE-9FA2-887981C32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we trying to achieve?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9FB7-EEDC-8AE2-2F3C-532F4B8A1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280"/>
            <a:ext cx="8596668" cy="4563083"/>
          </a:xfrm>
        </p:spPr>
        <p:txBody>
          <a:bodyPr/>
          <a:lstStyle/>
          <a:p>
            <a:r>
              <a:rPr lang="en-GB" dirty="0"/>
              <a:t>Clarity on when and how SUs should share information with HEPs when there are concerns for a student’s mental health or wellbeing.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Ensure students receive appropriate support within HEPs that SUs lack.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Re-establish clear boundaries between SU and HEP with respect to mental health.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Provide clarity on the roles and responsibilities of SU colleagues responsible for responding to distress.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Protect autonomy of SUs and respect agency of students. 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sz="1800" dirty="0"/>
              <a:t>Promote accurate and informed understanding of data protection legislation. 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393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0741E-FC63-9F70-0069-DAE777CBC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A6DC5-7F55-49A3-0E60-95FA7E11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441162"/>
          </a:xfrm>
        </p:spPr>
        <p:txBody>
          <a:bodyPr/>
          <a:lstStyle/>
          <a:p>
            <a:r>
              <a:rPr lang="en-GB" dirty="0"/>
              <a:t>Developed in collaboration with NUS and AdviceUK. </a:t>
            </a:r>
          </a:p>
          <a:p>
            <a:pPr marL="400050">
              <a:buFont typeface="+mj-lt"/>
              <a:buAutoNum type="alphaLcParenR"/>
            </a:pPr>
            <a:r>
              <a:rPr lang="en-GB" dirty="0"/>
              <a:t>Clear, concise and action-focussed. </a:t>
            </a:r>
          </a:p>
          <a:p>
            <a:pPr marL="400050">
              <a:buFont typeface="+mj-lt"/>
              <a:buAutoNum type="alphaLcParenR"/>
            </a:pPr>
            <a:r>
              <a:rPr lang="en-GB" dirty="0"/>
              <a:t>Not overly prescriptive. </a:t>
            </a:r>
          </a:p>
          <a:p>
            <a:pPr marL="400050">
              <a:buFont typeface="+mj-lt"/>
              <a:buAutoNum type="alphaLcParenR"/>
            </a:pPr>
            <a:r>
              <a:rPr lang="en-GB" dirty="0"/>
              <a:t>Should facilitate discussions between SU and HEP.</a:t>
            </a:r>
          </a:p>
          <a:p>
            <a:pPr marL="57150" indent="0">
              <a:buNone/>
            </a:pPr>
            <a:endParaRPr lang="en-GB" dirty="0"/>
          </a:p>
          <a:p>
            <a:pPr marL="400050"/>
            <a:endParaRPr lang="en-GB" dirty="0"/>
          </a:p>
          <a:p>
            <a:pPr marL="400050"/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52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8A8D-CF5C-ABAC-E06C-25388D20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sharing framework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E7096D-3208-C27E-9DEC-5920562C8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291355"/>
              </p:ext>
            </p:extLst>
          </p:nvPr>
        </p:nvGraphicFramePr>
        <p:xfrm>
          <a:off x="677334" y="1395520"/>
          <a:ext cx="9113937" cy="5103994"/>
        </p:xfrm>
        <a:graphic>
          <a:graphicData uri="http://schemas.openxmlformats.org/drawingml/2006/table">
            <a:tbl>
              <a:tblPr/>
              <a:tblGrid>
                <a:gridCol w="2950345">
                  <a:extLst>
                    <a:ext uri="{9D8B030D-6E8A-4147-A177-3AD203B41FA5}">
                      <a16:colId xmlns:a16="http://schemas.microsoft.com/office/drawing/2014/main" val="465051920"/>
                    </a:ext>
                  </a:extLst>
                </a:gridCol>
                <a:gridCol w="3359303">
                  <a:extLst>
                    <a:ext uri="{9D8B030D-6E8A-4147-A177-3AD203B41FA5}">
                      <a16:colId xmlns:a16="http://schemas.microsoft.com/office/drawing/2014/main" val="4024558740"/>
                    </a:ext>
                  </a:extLst>
                </a:gridCol>
                <a:gridCol w="2804289">
                  <a:extLst>
                    <a:ext uri="{9D8B030D-6E8A-4147-A177-3AD203B41FA5}">
                      <a16:colId xmlns:a16="http://schemas.microsoft.com/office/drawing/2014/main" val="451469492"/>
                    </a:ext>
                  </a:extLst>
                </a:gridCol>
              </a:tblGrid>
              <a:tr h="5976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Assessment of urgency by the students’ union</a:t>
                      </a:r>
                      <a:endParaRPr lang="en-GB" sz="180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437679"/>
                  </a:ext>
                </a:extLst>
              </a:tr>
              <a:tr h="448212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Emergency situation </a:t>
                      </a:r>
                      <a:endParaRPr lang="en-GB" sz="1800" dirty="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rgbClr val="FF9900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Urgent ‘sub-crisis’ situation</a:t>
                      </a:r>
                      <a:endParaRPr lang="en-GB" sz="180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rgbClr val="38761D"/>
                          </a:solidFill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Non-urgent situation</a:t>
                      </a:r>
                      <a:endParaRPr lang="en-GB" sz="180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537275"/>
                  </a:ext>
                </a:extLst>
              </a:tr>
              <a:tr h="1226476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The student cannot keep themselves safe, they are in crisis, or there is risk of harm/life. </a:t>
                      </a: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The student is experiencing a significant challenge which is impacting their life, they are displaying worrying behaviour or thoughts of self-harm, or there is a significant safeguarding concern. </a:t>
                      </a:r>
                    </a:p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The student is disrupted by personal challenges, they may be displaying low mood, or they disclose low-level concerns about their university experience. </a:t>
                      </a: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593127"/>
                  </a:ext>
                </a:extLst>
              </a:tr>
              <a:tr h="1327940"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Contact emergency services and then inform the HEP. </a:t>
                      </a:r>
                      <a:endParaRPr lang="en-GB" sz="180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Consider contacting the HEP directly to enable the student to receive appropriate support. </a:t>
                      </a:r>
                      <a:endParaRPr lang="en-GB" sz="180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6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  <a:latin typeface="+mn-lt"/>
                          <a:ea typeface="Aptos" panose="020B0004020202020204" pitchFamily="34" charset="0"/>
                          <a:cs typeface="Aptos" panose="020B0004020202020204" pitchFamily="34" charset="0"/>
                        </a:rPr>
                        <a:t>Signpost students to support provided by their HEP or GP. </a:t>
                      </a:r>
                      <a:endParaRPr lang="en-GB" sz="1800" dirty="0">
                        <a:effectLst/>
                        <a:latin typeface="+mn-lt"/>
                        <a:ea typeface="Aptos" panose="020B0004020202020204" pitchFamily="34" charset="0"/>
                        <a:cs typeface="Aptos" panose="020B0004020202020204" pitchFamily="34" charset="0"/>
                      </a:endParaRPr>
                    </a:p>
                  </a:txBody>
                  <a:tcPr marL="48027" marR="48027" marT="48027" marB="480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120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80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6938-D39D-035A-3F96-25453FFC5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need your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1C4AD-8F09-54F0-16B7-079538027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Opportunity to feedback on our proposed approach. </a:t>
            </a:r>
          </a:p>
          <a:p>
            <a:r>
              <a:rPr lang="en-GB" dirty="0"/>
              <a:t>3x 8-minute tasks to review a summary of each section. </a:t>
            </a:r>
          </a:p>
          <a:p>
            <a:pPr lvl="1"/>
            <a:r>
              <a:rPr lang="en-GB" sz="1800" dirty="0"/>
              <a:t>Making informed and well-governed assessments </a:t>
            </a:r>
          </a:p>
          <a:p>
            <a:pPr lvl="1"/>
            <a:r>
              <a:rPr lang="en-GB" sz="1800" dirty="0"/>
              <a:t>Effective information and data governance</a:t>
            </a:r>
          </a:p>
          <a:p>
            <a:pPr lvl="1"/>
            <a:r>
              <a:rPr lang="en-GB" sz="1800" dirty="0"/>
              <a:t>Putting students at the centre of discussions</a:t>
            </a:r>
          </a:p>
          <a:p>
            <a:r>
              <a:rPr lang="en-GB" dirty="0"/>
              <a:t>Questions we’d like you to consider:</a:t>
            </a:r>
          </a:p>
          <a:p>
            <a:pPr lvl="1"/>
            <a:r>
              <a:rPr lang="en-GB" sz="1800" dirty="0"/>
              <a:t>Is it clear what we are trying to achieve?</a:t>
            </a:r>
          </a:p>
          <a:p>
            <a:pPr lvl="1"/>
            <a:r>
              <a:rPr lang="en-GB" sz="1800" dirty="0"/>
              <a:t>Is it clear what we are asking of SUs?</a:t>
            </a:r>
          </a:p>
          <a:p>
            <a:pPr lvl="1"/>
            <a:r>
              <a:rPr lang="en-GB" sz="1800" dirty="0"/>
              <a:t>What would you need to implement this guidance (e.g., training/development)?</a:t>
            </a:r>
          </a:p>
          <a:p>
            <a:pPr lvl="1"/>
            <a:r>
              <a:rPr lang="en-GB" sz="1800" dirty="0"/>
              <a:t>What else are we missing?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3459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EB47DF6A2E80458617139DCB31904B" ma:contentTypeVersion="10" ma:contentTypeDescription="Create a new document." ma:contentTypeScope="" ma:versionID="721cf7e12242acd314578671aec3e1ee">
  <xsd:schema xmlns:xsd="http://www.w3.org/2001/XMLSchema" xmlns:xs="http://www.w3.org/2001/XMLSchema" xmlns:p="http://schemas.microsoft.com/office/2006/metadata/properties" xmlns:ns2="bb2e6d0c-ee69-42dd-bf20-022007a6fcf5" xmlns:ns3="07e60bad-5275-4c71-8da1-d50b6585844a" targetNamespace="http://schemas.microsoft.com/office/2006/metadata/properties" ma:root="true" ma:fieldsID="097aac35653bde2e03f4f562e325bf43" ns2:_="" ns3:_="">
    <xsd:import namespace="bb2e6d0c-ee69-42dd-bf20-022007a6fcf5"/>
    <xsd:import namespace="07e60bad-5275-4c71-8da1-d50b65858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2e6d0c-ee69-42dd-bf20-022007a6fc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e60bad-5275-4c71-8da1-d50b658584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DA83CC-F955-4A6B-8530-3F82253B6C9E}"/>
</file>

<file path=customXml/itemProps2.xml><?xml version="1.0" encoding="utf-8"?>
<ds:datastoreItem xmlns:ds="http://schemas.openxmlformats.org/officeDocument/2006/customXml" ds:itemID="{B2AD1BEB-6C98-42B7-A5C5-A9776F71837E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691</Words>
  <Application>Microsoft Office PowerPoint</Application>
  <PresentationFormat>Widescreen</PresentationFormat>
  <Paragraphs>94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Information Sharing between SUs and HEPs</vt:lpstr>
      <vt:lpstr>Today’s session</vt:lpstr>
      <vt:lpstr>Background </vt:lpstr>
      <vt:lpstr>Wider context</vt:lpstr>
      <vt:lpstr>How much of this is relevant to SUs?</vt:lpstr>
      <vt:lpstr>What are we trying to achieve?</vt:lpstr>
      <vt:lpstr>Guidance</vt:lpstr>
      <vt:lpstr>Information sharing framework</vt:lpstr>
      <vt:lpstr>We need your help!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Sharing between SUs and HEPs</dc:title>
  <dc:creator>McCarthy, Ben</dc:creator>
  <cp:lastModifiedBy>Danny Walker</cp:lastModifiedBy>
  <cp:revision>2</cp:revision>
  <dcterms:created xsi:type="dcterms:W3CDTF">2024-08-01T14:37:34Z</dcterms:created>
  <dcterms:modified xsi:type="dcterms:W3CDTF">2024-08-08T10:29:02Z</dcterms:modified>
</cp:coreProperties>
</file>