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4"/>
  </p:sldMasterIdLst>
  <p:notesMasterIdLst>
    <p:notesMasterId r:id="rId18"/>
  </p:notesMasterIdLst>
  <p:sldIdLst>
    <p:sldId id="263" r:id="rId5"/>
    <p:sldId id="355" r:id="rId6"/>
    <p:sldId id="343" r:id="rId7"/>
    <p:sldId id="354" r:id="rId8"/>
    <p:sldId id="353" r:id="rId9"/>
    <p:sldId id="350" r:id="rId10"/>
    <p:sldId id="352" r:id="rId11"/>
    <p:sldId id="351" r:id="rId12"/>
    <p:sldId id="348" r:id="rId13"/>
    <p:sldId id="349" r:id="rId14"/>
    <p:sldId id="346" r:id="rId15"/>
    <p:sldId id="347" r:id="rId16"/>
    <p:sldId id="33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9ECDC6"/>
    <a:srgbClr val="BF64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930" autoAdjust="0"/>
  </p:normalViewPr>
  <p:slideViewPr>
    <p:cSldViewPr snapToGrid="0">
      <p:cViewPr varScale="1">
        <p:scale>
          <a:sx n="59" d="100"/>
          <a:sy n="59" d="100"/>
        </p:scale>
        <p:origin x="1668" y="6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5DDE68-5E56-445D-A4E3-F1712CD0C465}" type="doc">
      <dgm:prSet loTypeId="urn:microsoft.com/office/officeart/2005/8/layout/cycle8" loCatId="cycle" qsTypeId="urn:microsoft.com/office/officeart/2005/8/quickstyle/simple1" qsCatId="simple" csTypeId="urn:microsoft.com/office/officeart/2005/8/colors/accent0_3" csCatId="mainScheme" phldr="1"/>
      <dgm:spPr/>
      <dgm:t>
        <a:bodyPr/>
        <a:lstStyle/>
        <a:p>
          <a:endParaRPr lang="en-GB"/>
        </a:p>
      </dgm:t>
    </dgm:pt>
    <dgm:pt modelId="{85763BE1-0540-4A70-ABEB-84082E5B3EE2}">
      <dgm:prSet phldrT="[Text]" custT="1"/>
      <dgm:spPr/>
      <dgm:t>
        <a:bodyPr/>
        <a:lstStyle/>
        <a:p>
          <a:r>
            <a:rPr lang="en-GB" sz="2400" dirty="0"/>
            <a:t>Reflect</a:t>
          </a:r>
        </a:p>
      </dgm:t>
    </dgm:pt>
    <dgm:pt modelId="{16932CE2-552B-4831-9E8A-7597ABD5FD2A}" type="parTrans" cxnId="{C7D54088-4FB7-487E-BB1E-CD069071B00E}">
      <dgm:prSet/>
      <dgm:spPr/>
      <dgm:t>
        <a:bodyPr/>
        <a:lstStyle/>
        <a:p>
          <a:endParaRPr lang="en-GB"/>
        </a:p>
      </dgm:t>
    </dgm:pt>
    <dgm:pt modelId="{DDC86545-3B2A-4E93-8E71-41626767CFEE}" type="sibTrans" cxnId="{C7D54088-4FB7-487E-BB1E-CD069071B00E}">
      <dgm:prSet/>
      <dgm:spPr/>
      <dgm:t>
        <a:bodyPr/>
        <a:lstStyle/>
        <a:p>
          <a:endParaRPr lang="en-GB"/>
        </a:p>
      </dgm:t>
    </dgm:pt>
    <dgm:pt modelId="{BD434273-4C35-417C-8DA2-D415EC9C3CB1}">
      <dgm:prSet phldrT="[Text]" custT="1"/>
      <dgm:spPr/>
      <dgm:t>
        <a:bodyPr/>
        <a:lstStyle/>
        <a:p>
          <a:r>
            <a:rPr lang="en-GB" sz="2400" dirty="0"/>
            <a:t>Innovate</a:t>
          </a:r>
        </a:p>
      </dgm:t>
    </dgm:pt>
    <dgm:pt modelId="{CDB2527F-5D93-49EA-BBE6-C4C6C3A55332}" type="parTrans" cxnId="{616FF2F9-80A5-482A-8C1B-4BEF49926CAD}">
      <dgm:prSet/>
      <dgm:spPr/>
      <dgm:t>
        <a:bodyPr/>
        <a:lstStyle/>
        <a:p>
          <a:endParaRPr lang="en-GB"/>
        </a:p>
      </dgm:t>
    </dgm:pt>
    <dgm:pt modelId="{DDDD85EF-B4A7-4FDE-BE96-A9EDA6E04E0D}" type="sibTrans" cxnId="{616FF2F9-80A5-482A-8C1B-4BEF49926CAD}">
      <dgm:prSet/>
      <dgm:spPr/>
      <dgm:t>
        <a:bodyPr/>
        <a:lstStyle/>
        <a:p>
          <a:endParaRPr lang="en-GB"/>
        </a:p>
      </dgm:t>
    </dgm:pt>
    <dgm:pt modelId="{67EB2812-AF8D-47AF-9AF7-42581EE97832}">
      <dgm:prSet phldrT="[Text]" custT="1"/>
      <dgm:spPr/>
      <dgm:t>
        <a:bodyPr/>
        <a:lstStyle/>
        <a:p>
          <a:r>
            <a:rPr lang="en-GB" sz="2400" dirty="0"/>
            <a:t>Test</a:t>
          </a:r>
        </a:p>
      </dgm:t>
    </dgm:pt>
    <dgm:pt modelId="{AB8B234A-41DC-41F3-B890-1B898EFA966F}" type="parTrans" cxnId="{9CE98909-8574-4C26-B13E-99FEA621D42F}">
      <dgm:prSet/>
      <dgm:spPr/>
      <dgm:t>
        <a:bodyPr/>
        <a:lstStyle/>
        <a:p>
          <a:endParaRPr lang="en-GB"/>
        </a:p>
      </dgm:t>
    </dgm:pt>
    <dgm:pt modelId="{C5154DD0-E3BA-4C51-94CC-7C25243089CE}" type="sibTrans" cxnId="{9CE98909-8574-4C26-B13E-99FEA621D42F}">
      <dgm:prSet/>
      <dgm:spPr/>
      <dgm:t>
        <a:bodyPr/>
        <a:lstStyle/>
        <a:p>
          <a:endParaRPr lang="en-GB"/>
        </a:p>
      </dgm:t>
    </dgm:pt>
    <dgm:pt modelId="{AC0244A1-36BE-4EEF-8120-EA55BA739325}">
      <dgm:prSet phldrT="[Text]" custT="1"/>
      <dgm:spPr/>
      <dgm:t>
        <a:bodyPr/>
        <a:lstStyle/>
        <a:p>
          <a:r>
            <a:rPr lang="en-GB" sz="2400"/>
            <a:t>Practice</a:t>
          </a:r>
          <a:endParaRPr lang="en-GB" sz="2400" dirty="0"/>
        </a:p>
      </dgm:t>
    </dgm:pt>
    <dgm:pt modelId="{4164553D-C450-42E3-8E5F-8370887B8710}" type="parTrans" cxnId="{DC19B04E-DCCC-4086-9205-E27B95932072}">
      <dgm:prSet/>
      <dgm:spPr/>
      <dgm:t>
        <a:bodyPr/>
        <a:lstStyle/>
        <a:p>
          <a:endParaRPr lang="en-GB"/>
        </a:p>
      </dgm:t>
    </dgm:pt>
    <dgm:pt modelId="{31C6A0E8-818A-44E2-85A3-9DD44A73186D}" type="sibTrans" cxnId="{DC19B04E-DCCC-4086-9205-E27B95932072}">
      <dgm:prSet/>
      <dgm:spPr/>
      <dgm:t>
        <a:bodyPr/>
        <a:lstStyle/>
        <a:p>
          <a:endParaRPr lang="en-GB"/>
        </a:p>
      </dgm:t>
    </dgm:pt>
    <dgm:pt modelId="{E3AD0981-AD4B-4DCE-93AE-9169B046488A}" type="pres">
      <dgm:prSet presAssocID="{6A5DDE68-5E56-445D-A4E3-F1712CD0C465}" presName="compositeShape" presStyleCnt="0">
        <dgm:presLayoutVars>
          <dgm:chMax val="7"/>
          <dgm:dir/>
          <dgm:resizeHandles val="exact"/>
        </dgm:presLayoutVars>
      </dgm:prSet>
      <dgm:spPr/>
    </dgm:pt>
    <dgm:pt modelId="{48E3218F-C441-4621-917D-29D4A09917AD}" type="pres">
      <dgm:prSet presAssocID="{6A5DDE68-5E56-445D-A4E3-F1712CD0C465}" presName="wedge1" presStyleLbl="node1" presStyleIdx="0" presStyleCnt="4"/>
      <dgm:spPr/>
    </dgm:pt>
    <dgm:pt modelId="{012E2073-A215-44CE-9E4A-5C7898061497}" type="pres">
      <dgm:prSet presAssocID="{6A5DDE68-5E56-445D-A4E3-F1712CD0C465}" presName="dummy1a" presStyleCnt="0"/>
      <dgm:spPr/>
    </dgm:pt>
    <dgm:pt modelId="{C5A7B2A2-1ACE-4326-925B-5887C6363FF6}" type="pres">
      <dgm:prSet presAssocID="{6A5DDE68-5E56-445D-A4E3-F1712CD0C465}" presName="dummy1b" presStyleCnt="0"/>
      <dgm:spPr/>
    </dgm:pt>
    <dgm:pt modelId="{1BABD3CF-F853-48C8-9C76-E58EDFD083DF}" type="pres">
      <dgm:prSet presAssocID="{6A5DDE68-5E56-445D-A4E3-F1712CD0C465}" presName="wedge1Tx" presStyleLbl="node1" presStyleIdx="0" presStyleCnt="4">
        <dgm:presLayoutVars>
          <dgm:chMax val="0"/>
          <dgm:chPref val="0"/>
          <dgm:bulletEnabled val="1"/>
        </dgm:presLayoutVars>
      </dgm:prSet>
      <dgm:spPr/>
    </dgm:pt>
    <dgm:pt modelId="{E6D411DB-0066-4555-9853-2B4239050A19}" type="pres">
      <dgm:prSet presAssocID="{6A5DDE68-5E56-445D-A4E3-F1712CD0C465}" presName="wedge2" presStyleLbl="node1" presStyleIdx="1" presStyleCnt="4"/>
      <dgm:spPr/>
    </dgm:pt>
    <dgm:pt modelId="{8DDD4A62-70F8-4677-BF5D-E6F1823DCC1F}" type="pres">
      <dgm:prSet presAssocID="{6A5DDE68-5E56-445D-A4E3-F1712CD0C465}" presName="dummy2a" presStyleCnt="0"/>
      <dgm:spPr/>
    </dgm:pt>
    <dgm:pt modelId="{69E90C56-87DA-44F0-B33C-6AEBA022422D}" type="pres">
      <dgm:prSet presAssocID="{6A5DDE68-5E56-445D-A4E3-F1712CD0C465}" presName="dummy2b" presStyleCnt="0"/>
      <dgm:spPr/>
    </dgm:pt>
    <dgm:pt modelId="{B36A0833-02F7-4944-931C-03CB5B1B763B}" type="pres">
      <dgm:prSet presAssocID="{6A5DDE68-5E56-445D-A4E3-F1712CD0C465}" presName="wedge2Tx" presStyleLbl="node1" presStyleIdx="1" presStyleCnt="4">
        <dgm:presLayoutVars>
          <dgm:chMax val="0"/>
          <dgm:chPref val="0"/>
          <dgm:bulletEnabled val="1"/>
        </dgm:presLayoutVars>
      </dgm:prSet>
      <dgm:spPr/>
    </dgm:pt>
    <dgm:pt modelId="{34F2B4E4-9F52-444E-88D8-3E5062D10D6E}" type="pres">
      <dgm:prSet presAssocID="{6A5DDE68-5E56-445D-A4E3-F1712CD0C465}" presName="wedge3" presStyleLbl="node1" presStyleIdx="2" presStyleCnt="4"/>
      <dgm:spPr/>
    </dgm:pt>
    <dgm:pt modelId="{7C29073F-0262-497A-A032-44345A478650}" type="pres">
      <dgm:prSet presAssocID="{6A5DDE68-5E56-445D-A4E3-F1712CD0C465}" presName="dummy3a" presStyleCnt="0"/>
      <dgm:spPr/>
    </dgm:pt>
    <dgm:pt modelId="{16EB3DBE-2D32-4A20-A773-ED6F05AF8C7C}" type="pres">
      <dgm:prSet presAssocID="{6A5DDE68-5E56-445D-A4E3-F1712CD0C465}" presName="dummy3b" presStyleCnt="0"/>
      <dgm:spPr/>
    </dgm:pt>
    <dgm:pt modelId="{95277C3B-C78E-4FF9-A58A-7F37990173AA}" type="pres">
      <dgm:prSet presAssocID="{6A5DDE68-5E56-445D-A4E3-F1712CD0C465}" presName="wedge3Tx" presStyleLbl="node1" presStyleIdx="2" presStyleCnt="4">
        <dgm:presLayoutVars>
          <dgm:chMax val="0"/>
          <dgm:chPref val="0"/>
          <dgm:bulletEnabled val="1"/>
        </dgm:presLayoutVars>
      </dgm:prSet>
      <dgm:spPr/>
    </dgm:pt>
    <dgm:pt modelId="{A2CF41DC-C248-43FA-9C65-086BCBAFA41E}" type="pres">
      <dgm:prSet presAssocID="{6A5DDE68-5E56-445D-A4E3-F1712CD0C465}" presName="wedge4" presStyleLbl="node1" presStyleIdx="3" presStyleCnt="4"/>
      <dgm:spPr/>
    </dgm:pt>
    <dgm:pt modelId="{DC2B906F-6F8D-41E9-A865-ECD6B9E434F0}" type="pres">
      <dgm:prSet presAssocID="{6A5DDE68-5E56-445D-A4E3-F1712CD0C465}" presName="dummy4a" presStyleCnt="0"/>
      <dgm:spPr/>
    </dgm:pt>
    <dgm:pt modelId="{CF89664F-2A20-41B7-B37B-FF3FDBA43690}" type="pres">
      <dgm:prSet presAssocID="{6A5DDE68-5E56-445D-A4E3-F1712CD0C465}" presName="dummy4b" presStyleCnt="0"/>
      <dgm:spPr/>
    </dgm:pt>
    <dgm:pt modelId="{501BFFA8-30F7-4023-B4C6-614D2E12E08C}" type="pres">
      <dgm:prSet presAssocID="{6A5DDE68-5E56-445D-A4E3-F1712CD0C465}" presName="wedge4Tx" presStyleLbl="node1" presStyleIdx="3" presStyleCnt="4">
        <dgm:presLayoutVars>
          <dgm:chMax val="0"/>
          <dgm:chPref val="0"/>
          <dgm:bulletEnabled val="1"/>
        </dgm:presLayoutVars>
      </dgm:prSet>
      <dgm:spPr/>
    </dgm:pt>
    <dgm:pt modelId="{9E089F00-5AE7-4B60-BB74-9ECA57D984F8}" type="pres">
      <dgm:prSet presAssocID="{DDC86545-3B2A-4E93-8E71-41626767CFEE}" presName="arrowWedge1" presStyleLbl="fgSibTrans2D1" presStyleIdx="0" presStyleCnt="4"/>
      <dgm:spPr/>
    </dgm:pt>
    <dgm:pt modelId="{CBE0588F-43D6-4B9B-8613-3F676611A217}" type="pres">
      <dgm:prSet presAssocID="{DDDD85EF-B4A7-4FDE-BE96-A9EDA6E04E0D}" presName="arrowWedge2" presStyleLbl="fgSibTrans2D1" presStyleIdx="1" presStyleCnt="4"/>
      <dgm:spPr/>
    </dgm:pt>
    <dgm:pt modelId="{EBE91029-9D58-40E0-A40F-004B26370CD5}" type="pres">
      <dgm:prSet presAssocID="{C5154DD0-E3BA-4C51-94CC-7C25243089CE}" presName="arrowWedge3" presStyleLbl="fgSibTrans2D1" presStyleIdx="2" presStyleCnt="4"/>
      <dgm:spPr/>
    </dgm:pt>
    <dgm:pt modelId="{50596614-3E78-4940-9265-03CD724D76E2}" type="pres">
      <dgm:prSet presAssocID="{31C6A0E8-818A-44E2-85A3-9DD44A73186D}" presName="arrowWedge4" presStyleLbl="fgSibTrans2D1" presStyleIdx="3" presStyleCnt="4"/>
      <dgm:spPr/>
    </dgm:pt>
  </dgm:ptLst>
  <dgm:cxnLst>
    <dgm:cxn modelId="{9CE98909-8574-4C26-B13E-99FEA621D42F}" srcId="{6A5DDE68-5E56-445D-A4E3-F1712CD0C465}" destId="{67EB2812-AF8D-47AF-9AF7-42581EE97832}" srcOrd="2" destOrd="0" parTransId="{AB8B234A-41DC-41F3-B890-1B898EFA966F}" sibTransId="{C5154DD0-E3BA-4C51-94CC-7C25243089CE}"/>
    <dgm:cxn modelId="{730EE319-E5D9-4DD6-A5C4-6CDEDE1459CA}" type="presOf" srcId="{85763BE1-0540-4A70-ABEB-84082E5B3EE2}" destId="{1BABD3CF-F853-48C8-9C76-E58EDFD083DF}" srcOrd="1" destOrd="0" presId="urn:microsoft.com/office/officeart/2005/8/layout/cycle8"/>
    <dgm:cxn modelId="{DF31415B-46C1-400B-8751-6A05648CFEAC}" type="presOf" srcId="{AC0244A1-36BE-4EEF-8120-EA55BA739325}" destId="{501BFFA8-30F7-4023-B4C6-614D2E12E08C}" srcOrd="1" destOrd="0" presId="urn:microsoft.com/office/officeart/2005/8/layout/cycle8"/>
    <dgm:cxn modelId="{70ED3E5D-3162-4B24-A2FB-7525708B9048}" type="presOf" srcId="{BD434273-4C35-417C-8DA2-D415EC9C3CB1}" destId="{E6D411DB-0066-4555-9853-2B4239050A19}" srcOrd="0" destOrd="0" presId="urn:microsoft.com/office/officeart/2005/8/layout/cycle8"/>
    <dgm:cxn modelId="{DD6BAE5E-123B-436D-95F9-3F2074C206A6}" type="presOf" srcId="{BD434273-4C35-417C-8DA2-D415EC9C3CB1}" destId="{B36A0833-02F7-4944-931C-03CB5B1B763B}" srcOrd="1" destOrd="0" presId="urn:microsoft.com/office/officeart/2005/8/layout/cycle8"/>
    <dgm:cxn modelId="{DC19B04E-DCCC-4086-9205-E27B95932072}" srcId="{6A5DDE68-5E56-445D-A4E3-F1712CD0C465}" destId="{AC0244A1-36BE-4EEF-8120-EA55BA739325}" srcOrd="3" destOrd="0" parTransId="{4164553D-C450-42E3-8E5F-8370887B8710}" sibTransId="{31C6A0E8-818A-44E2-85A3-9DD44A73186D}"/>
    <dgm:cxn modelId="{C7D54088-4FB7-487E-BB1E-CD069071B00E}" srcId="{6A5DDE68-5E56-445D-A4E3-F1712CD0C465}" destId="{85763BE1-0540-4A70-ABEB-84082E5B3EE2}" srcOrd="0" destOrd="0" parTransId="{16932CE2-552B-4831-9E8A-7597ABD5FD2A}" sibTransId="{DDC86545-3B2A-4E93-8E71-41626767CFEE}"/>
    <dgm:cxn modelId="{ABD96688-C318-43C1-AF37-A451F5017DF8}" type="presOf" srcId="{85763BE1-0540-4A70-ABEB-84082E5B3EE2}" destId="{48E3218F-C441-4621-917D-29D4A09917AD}" srcOrd="0" destOrd="0" presId="urn:microsoft.com/office/officeart/2005/8/layout/cycle8"/>
    <dgm:cxn modelId="{81DA938B-CBC2-4D04-9F52-52F80DBB82BB}" type="presOf" srcId="{6A5DDE68-5E56-445D-A4E3-F1712CD0C465}" destId="{E3AD0981-AD4B-4DCE-93AE-9169B046488A}" srcOrd="0" destOrd="0" presId="urn:microsoft.com/office/officeart/2005/8/layout/cycle8"/>
    <dgm:cxn modelId="{1C7277A8-2528-4FFC-9C1D-25D5AE7CBEB7}" type="presOf" srcId="{67EB2812-AF8D-47AF-9AF7-42581EE97832}" destId="{34F2B4E4-9F52-444E-88D8-3E5062D10D6E}" srcOrd="0" destOrd="0" presId="urn:microsoft.com/office/officeart/2005/8/layout/cycle8"/>
    <dgm:cxn modelId="{04629DAD-E5EA-47B4-B856-DC447B6DA55C}" type="presOf" srcId="{AC0244A1-36BE-4EEF-8120-EA55BA739325}" destId="{A2CF41DC-C248-43FA-9C65-086BCBAFA41E}" srcOrd="0" destOrd="0" presId="urn:microsoft.com/office/officeart/2005/8/layout/cycle8"/>
    <dgm:cxn modelId="{B05A28D6-5B4E-42E9-9EAE-86AB3E2FBF56}" type="presOf" srcId="{67EB2812-AF8D-47AF-9AF7-42581EE97832}" destId="{95277C3B-C78E-4FF9-A58A-7F37990173AA}" srcOrd="1" destOrd="0" presId="urn:microsoft.com/office/officeart/2005/8/layout/cycle8"/>
    <dgm:cxn modelId="{616FF2F9-80A5-482A-8C1B-4BEF49926CAD}" srcId="{6A5DDE68-5E56-445D-A4E3-F1712CD0C465}" destId="{BD434273-4C35-417C-8DA2-D415EC9C3CB1}" srcOrd="1" destOrd="0" parTransId="{CDB2527F-5D93-49EA-BBE6-C4C6C3A55332}" sibTransId="{DDDD85EF-B4A7-4FDE-BE96-A9EDA6E04E0D}"/>
    <dgm:cxn modelId="{6CB2E75B-6E80-435C-98D3-52AD1F9375CA}" type="presParOf" srcId="{E3AD0981-AD4B-4DCE-93AE-9169B046488A}" destId="{48E3218F-C441-4621-917D-29D4A09917AD}" srcOrd="0" destOrd="0" presId="urn:microsoft.com/office/officeart/2005/8/layout/cycle8"/>
    <dgm:cxn modelId="{A29752B7-07AD-4879-B138-27B42C3736B5}" type="presParOf" srcId="{E3AD0981-AD4B-4DCE-93AE-9169B046488A}" destId="{012E2073-A215-44CE-9E4A-5C7898061497}" srcOrd="1" destOrd="0" presId="urn:microsoft.com/office/officeart/2005/8/layout/cycle8"/>
    <dgm:cxn modelId="{8E3D76D4-1834-4229-993A-E74679028B2A}" type="presParOf" srcId="{E3AD0981-AD4B-4DCE-93AE-9169B046488A}" destId="{C5A7B2A2-1ACE-4326-925B-5887C6363FF6}" srcOrd="2" destOrd="0" presId="urn:microsoft.com/office/officeart/2005/8/layout/cycle8"/>
    <dgm:cxn modelId="{FD68F7B3-C547-4A12-AA82-04AFE2062C14}" type="presParOf" srcId="{E3AD0981-AD4B-4DCE-93AE-9169B046488A}" destId="{1BABD3CF-F853-48C8-9C76-E58EDFD083DF}" srcOrd="3" destOrd="0" presId="urn:microsoft.com/office/officeart/2005/8/layout/cycle8"/>
    <dgm:cxn modelId="{10F3A37D-8F18-4F16-B8FC-25B7092B8173}" type="presParOf" srcId="{E3AD0981-AD4B-4DCE-93AE-9169B046488A}" destId="{E6D411DB-0066-4555-9853-2B4239050A19}" srcOrd="4" destOrd="0" presId="urn:microsoft.com/office/officeart/2005/8/layout/cycle8"/>
    <dgm:cxn modelId="{2F14ED1E-83C0-4596-B24C-0538A8192A8D}" type="presParOf" srcId="{E3AD0981-AD4B-4DCE-93AE-9169B046488A}" destId="{8DDD4A62-70F8-4677-BF5D-E6F1823DCC1F}" srcOrd="5" destOrd="0" presId="urn:microsoft.com/office/officeart/2005/8/layout/cycle8"/>
    <dgm:cxn modelId="{FFFB8F9A-6E6B-496C-869A-6D44CAA9FBF9}" type="presParOf" srcId="{E3AD0981-AD4B-4DCE-93AE-9169B046488A}" destId="{69E90C56-87DA-44F0-B33C-6AEBA022422D}" srcOrd="6" destOrd="0" presId="urn:microsoft.com/office/officeart/2005/8/layout/cycle8"/>
    <dgm:cxn modelId="{0BDB2FD4-127B-4503-AB27-018E80B00CEF}" type="presParOf" srcId="{E3AD0981-AD4B-4DCE-93AE-9169B046488A}" destId="{B36A0833-02F7-4944-931C-03CB5B1B763B}" srcOrd="7" destOrd="0" presId="urn:microsoft.com/office/officeart/2005/8/layout/cycle8"/>
    <dgm:cxn modelId="{6E348F73-CBF0-46AE-9360-36BB5B911D54}" type="presParOf" srcId="{E3AD0981-AD4B-4DCE-93AE-9169B046488A}" destId="{34F2B4E4-9F52-444E-88D8-3E5062D10D6E}" srcOrd="8" destOrd="0" presId="urn:microsoft.com/office/officeart/2005/8/layout/cycle8"/>
    <dgm:cxn modelId="{BEA14581-9927-43E1-95CB-E181CE4D5B00}" type="presParOf" srcId="{E3AD0981-AD4B-4DCE-93AE-9169B046488A}" destId="{7C29073F-0262-497A-A032-44345A478650}" srcOrd="9" destOrd="0" presId="urn:microsoft.com/office/officeart/2005/8/layout/cycle8"/>
    <dgm:cxn modelId="{433A8948-F29B-43B9-A952-A013B53E93B0}" type="presParOf" srcId="{E3AD0981-AD4B-4DCE-93AE-9169B046488A}" destId="{16EB3DBE-2D32-4A20-A773-ED6F05AF8C7C}" srcOrd="10" destOrd="0" presId="urn:microsoft.com/office/officeart/2005/8/layout/cycle8"/>
    <dgm:cxn modelId="{FBF1EF07-CD9C-418A-BBED-B1C17B700403}" type="presParOf" srcId="{E3AD0981-AD4B-4DCE-93AE-9169B046488A}" destId="{95277C3B-C78E-4FF9-A58A-7F37990173AA}" srcOrd="11" destOrd="0" presId="urn:microsoft.com/office/officeart/2005/8/layout/cycle8"/>
    <dgm:cxn modelId="{A91D227E-199F-4200-809C-234D6A42980B}" type="presParOf" srcId="{E3AD0981-AD4B-4DCE-93AE-9169B046488A}" destId="{A2CF41DC-C248-43FA-9C65-086BCBAFA41E}" srcOrd="12" destOrd="0" presId="urn:microsoft.com/office/officeart/2005/8/layout/cycle8"/>
    <dgm:cxn modelId="{A99BDFC1-8B68-4430-A3EE-4B5158B7ECF6}" type="presParOf" srcId="{E3AD0981-AD4B-4DCE-93AE-9169B046488A}" destId="{DC2B906F-6F8D-41E9-A865-ECD6B9E434F0}" srcOrd="13" destOrd="0" presId="urn:microsoft.com/office/officeart/2005/8/layout/cycle8"/>
    <dgm:cxn modelId="{69B317A2-2F01-4774-8D00-2E57674F36C7}" type="presParOf" srcId="{E3AD0981-AD4B-4DCE-93AE-9169B046488A}" destId="{CF89664F-2A20-41B7-B37B-FF3FDBA43690}" srcOrd="14" destOrd="0" presId="urn:microsoft.com/office/officeart/2005/8/layout/cycle8"/>
    <dgm:cxn modelId="{6010C8B4-D857-4B8E-836F-3EEDAEEECBC9}" type="presParOf" srcId="{E3AD0981-AD4B-4DCE-93AE-9169B046488A}" destId="{501BFFA8-30F7-4023-B4C6-614D2E12E08C}" srcOrd="15" destOrd="0" presId="urn:microsoft.com/office/officeart/2005/8/layout/cycle8"/>
    <dgm:cxn modelId="{86DF2BD4-1C92-46A7-9023-F4FDC0CDED9A}" type="presParOf" srcId="{E3AD0981-AD4B-4DCE-93AE-9169B046488A}" destId="{9E089F00-5AE7-4B60-BB74-9ECA57D984F8}" srcOrd="16" destOrd="0" presId="urn:microsoft.com/office/officeart/2005/8/layout/cycle8"/>
    <dgm:cxn modelId="{DB7C4364-1D2C-4F60-8635-36684297D96C}" type="presParOf" srcId="{E3AD0981-AD4B-4DCE-93AE-9169B046488A}" destId="{CBE0588F-43D6-4B9B-8613-3F676611A217}" srcOrd="17" destOrd="0" presId="urn:microsoft.com/office/officeart/2005/8/layout/cycle8"/>
    <dgm:cxn modelId="{5BC2BC80-C052-4110-9EE1-26EE54B69159}" type="presParOf" srcId="{E3AD0981-AD4B-4DCE-93AE-9169B046488A}" destId="{EBE91029-9D58-40E0-A40F-004B26370CD5}" srcOrd="18" destOrd="0" presId="urn:microsoft.com/office/officeart/2005/8/layout/cycle8"/>
    <dgm:cxn modelId="{F2F93C29-71F3-465E-A0A3-E7098D3D10F6}" type="presParOf" srcId="{E3AD0981-AD4B-4DCE-93AE-9169B046488A}" destId="{50596614-3E78-4940-9265-03CD724D76E2}"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7585C8-2B4F-4AD8-9EC5-2BFF2418E9A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7BE51C05-8C0A-45D9-9570-2B026F8CB1A1}">
      <dgm:prSet phldrT="[Text]"/>
      <dgm:spPr/>
      <dgm:t>
        <a:bodyPr/>
        <a:lstStyle/>
        <a:p>
          <a:r>
            <a:rPr lang="en-GB" dirty="0"/>
            <a:t>Welcome</a:t>
          </a:r>
        </a:p>
      </dgm:t>
    </dgm:pt>
    <dgm:pt modelId="{9DFBB46C-2C1A-473E-9699-2325293D15DF}" type="parTrans" cxnId="{A5D45C58-383C-4D80-802E-31DE6F825886}">
      <dgm:prSet/>
      <dgm:spPr/>
      <dgm:t>
        <a:bodyPr/>
        <a:lstStyle/>
        <a:p>
          <a:endParaRPr lang="en-GB"/>
        </a:p>
      </dgm:t>
    </dgm:pt>
    <dgm:pt modelId="{C7F75CFF-0AA5-46F9-BD26-C013A78877C7}" type="sibTrans" cxnId="{A5D45C58-383C-4D80-802E-31DE6F825886}">
      <dgm:prSet/>
      <dgm:spPr/>
      <dgm:t>
        <a:bodyPr/>
        <a:lstStyle/>
        <a:p>
          <a:endParaRPr lang="en-GB"/>
        </a:p>
      </dgm:t>
    </dgm:pt>
    <dgm:pt modelId="{6AE4079E-6E93-4520-B7FF-49042C51BF99}">
      <dgm:prSet phldrT="[Text]"/>
      <dgm:spPr/>
      <dgm:t>
        <a:bodyPr/>
        <a:lstStyle/>
        <a:p>
          <a:r>
            <a:rPr lang="en-GB" dirty="0"/>
            <a:t>Map</a:t>
          </a:r>
        </a:p>
      </dgm:t>
    </dgm:pt>
    <dgm:pt modelId="{2367E09B-AE9F-4797-A0DA-ED918839D2D6}" type="parTrans" cxnId="{BF8ACD17-39FD-490E-8FEC-40796ECAF1F2}">
      <dgm:prSet/>
      <dgm:spPr/>
      <dgm:t>
        <a:bodyPr/>
        <a:lstStyle/>
        <a:p>
          <a:endParaRPr lang="en-GB"/>
        </a:p>
      </dgm:t>
    </dgm:pt>
    <dgm:pt modelId="{63CC6F18-A814-490C-AB27-86AA6AC8127B}" type="sibTrans" cxnId="{BF8ACD17-39FD-490E-8FEC-40796ECAF1F2}">
      <dgm:prSet/>
      <dgm:spPr/>
      <dgm:t>
        <a:bodyPr/>
        <a:lstStyle/>
        <a:p>
          <a:endParaRPr lang="en-GB"/>
        </a:p>
      </dgm:t>
    </dgm:pt>
    <dgm:pt modelId="{6E2F4694-3F77-45F4-ABEA-A820FF9791D9}">
      <dgm:prSet phldrT="[Text]"/>
      <dgm:spPr/>
      <dgm:t>
        <a:bodyPr/>
        <a:lstStyle/>
        <a:p>
          <a:r>
            <a:rPr lang="en-GB" dirty="0"/>
            <a:t>Options</a:t>
          </a:r>
        </a:p>
      </dgm:t>
    </dgm:pt>
    <dgm:pt modelId="{B0583246-514F-42E7-B29E-72BB037809BC}" type="parTrans" cxnId="{0992DECA-7ACA-4C78-9675-06D54607F1AA}">
      <dgm:prSet/>
      <dgm:spPr/>
      <dgm:t>
        <a:bodyPr/>
        <a:lstStyle/>
        <a:p>
          <a:endParaRPr lang="en-GB"/>
        </a:p>
      </dgm:t>
    </dgm:pt>
    <dgm:pt modelId="{A25058BA-A3C2-47BC-8238-0C0BA7E55513}" type="sibTrans" cxnId="{0992DECA-7ACA-4C78-9675-06D54607F1AA}">
      <dgm:prSet/>
      <dgm:spPr/>
      <dgm:t>
        <a:bodyPr/>
        <a:lstStyle/>
        <a:p>
          <a:endParaRPr lang="en-GB"/>
        </a:p>
      </dgm:t>
    </dgm:pt>
    <dgm:pt modelId="{C8B8B8CD-52F1-47F3-A61C-E2246BBA6D73}">
      <dgm:prSet phldrT="[Text]"/>
      <dgm:spPr/>
      <dgm:t>
        <a:bodyPr/>
        <a:lstStyle/>
        <a:p>
          <a:r>
            <a:rPr lang="en-GB" dirty="0"/>
            <a:t>Planning</a:t>
          </a:r>
        </a:p>
      </dgm:t>
    </dgm:pt>
    <dgm:pt modelId="{151E1CBD-B06F-4173-85C8-1C7B37C1A74E}" type="parTrans" cxnId="{0062AC52-4B22-45DC-AAB5-BA92E373BF7D}">
      <dgm:prSet/>
      <dgm:spPr/>
      <dgm:t>
        <a:bodyPr/>
        <a:lstStyle/>
        <a:p>
          <a:endParaRPr lang="en-GB"/>
        </a:p>
      </dgm:t>
    </dgm:pt>
    <dgm:pt modelId="{C31228C4-BBAB-4470-8C07-C02D44524DAA}" type="sibTrans" cxnId="{0062AC52-4B22-45DC-AAB5-BA92E373BF7D}">
      <dgm:prSet/>
      <dgm:spPr/>
      <dgm:t>
        <a:bodyPr/>
        <a:lstStyle/>
        <a:p>
          <a:endParaRPr lang="en-GB"/>
        </a:p>
      </dgm:t>
    </dgm:pt>
    <dgm:pt modelId="{26F3BC5C-4122-4740-B033-741EB9491E0D}">
      <dgm:prSet phldrT="[Text]"/>
      <dgm:spPr/>
      <dgm:t>
        <a:bodyPr/>
        <a:lstStyle/>
        <a:p>
          <a:r>
            <a:rPr lang="en-GB" dirty="0"/>
            <a:t>Next steps</a:t>
          </a:r>
        </a:p>
      </dgm:t>
    </dgm:pt>
    <dgm:pt modelId="{9E4806CB-9680-4DD1-A5B9-A5A13CBD9ACF}" type="parTrans" cxnId="{2EDFAE54-458E-4511-BED6-B9FCDBAEBAF8}">
      <dgm:prSet/>
      <dgm:spPr/>
      <dgm:t>
        <a:bodyPr/>
        <a:lstStyle/>
        <a:p>
          <a:endParaRPr lang="en-GB"/>
        </a:p>
      </dgm:t>
    </dgm:pt>
    <dgm:pt modelId="{A0F8F64A-C7D2-4C61-B5A9-10C6EC64C01B}" type="sibTrans" cxnId="{2EDFAE54-458E-4511-BED6-B9FCDBAEBAF8}">
      <dgm:prSet/>
      <dgm:spPr/>
      <dgm:t>
        <a:bodyPr/>
        <a:lstStyle/>
        <a:p>
          <a:endParaRPr lang="en-GB"/>
        </a:p>
      </dgm:t>
    </dgm:pt>
    <dgm:pt modelId="{1462AA6C-C85E-4FDA-B293-D92EB912E147}">
      <dgm:prSet phldrT="[Text]"/>
      <dgm:spPr/>
      <dgm:t>
        <a:bodyPr/>
        <a:lstStyle/>
        <a:p>
          <a:r>
            <a:rPr lang="en-GB" dirty="0"/>
            <a:t>Unpack</a:t>
          </a:r>
        </a:p>
      </dgm:t>
    </dgm:pt>
    <dgm:pt modelId="{CC585BC1-34AA-4209-B4F6-EB435E2B77F9}" type="parTrans" cxnId="{258231CB-1493-4B9E-8800-2E920095687F}">
      <dgm:prSet/>
      <dgm:spPr/>
      <dgm:t>
        <a:bodyPr/>
        <a:lstStyle/>
        <a:p>
          <a:endParaRPr lang="en-GB"/>
        </a:p>
      </dgm:t>
    </dgm:pt>
    <dgm:pt modelId="{CF2E039F-672A-4AE1-B230-E24001186F34}" type="sibTrans" cxnId="{258231CB-1493-4B9E-8800-2E920095687F}">
      <dgm:prSet/>
      <dgm:spPr/>
      <dgm:t>
        <a:bodyPr/>
        <a:lstStyle/>
        <a:p>
          <a:endParaRPr lang="en-GB"/>
        </a:p>
      </dgm:t>
    </dgm:pt>
    <dgm:pt modelId="{D6CDA183-2DA9-4D83-89B7-7FC606046B13}" type="pres">
      <dgm:prSet presAssocID="{CF7585C8-2B4F-4AD8-9EC5-2BFF2418E9A8}" presName="diagram" presStyleCnt="0">
        <dgm:presLayoutVars>
          <dgm:dir/>
          <dgm:resizeHandles val="exact"/>
        </dgm:presLayoutVars>
      </dgm:prSet>
      <dgm:spPr/>
    </dgm:pt>
    <dgm:pt modelId="{5BE559C5-00B9-437D-8F7D-A88D9C340BE7}" type="pres">
      <dgm:prSet presAssocID="{7BE51C05-8C0A-45D9-9570-2B026F8CB1A1}" presName="node" presStyleLbl="node1" presStyleIdx="0" presStyleCnt="6">
        <dgm:presLayoutVars>
          <dgm:bulletEnabled val="1"/>
        </dgm:presLayoutVars>
      </dgm:prSet>
      <dgm:spPr/>
    </dgm:pt>
    <dgm:pt modelId="{F5D4468F-5FC0-46EE-8CF1-848B1A725752}" type="pres">
      <dgm:prSet presAssocID="{C7F75CFF-0AA5-46F9-BD26-C013A78877C7}" presName="sibTrans" presStyleCnt="0"/>
      <dgm:spPr/>
    </dgm:pt>
    <dgm:pt modelId="{8C294301-8E0B-4B52-BDFE-59804DD9A521}" type="pres">
      <dgm:prSet presAssocID="{1462AA6C-C85E-4FDA-B293-D92EB912E147}" presName="node" presStyleLbl="node1" presStyleIdx="1" presStyleCnt="6">
        <dgm:presLayoutVars>
          <dgm:bulletEnabled val="1"/>
        </dgm:presLayoutVars>
      </dgm:prSet>
      <dgm:spPr/>
    </dgm:pt>
    <dgm:pt modelId="{C62ED302-2134-46B3-B583-EC9B8AF10EA7}" type="pres">
      <dgm:prSet presAssocID="{CF2E039F-672A-4AE1-B230-E24001186F34}" presName="sibTrans" presStyleCnt="0"/>
      <dgm:spPr/>
    </dgm:pt>
    <dgm:pt modelId="{10BF227F-F7E9-451F-8039-7CD13068C75E}" type="pres">
      <dgm:prSet presAssocID="{6AE4079E-6E93-4520-B7FF-49042C51BF99}" presName="node" presStyleLbl="node1" presStyleIdx="2" presStyleCnt="6">
        <dgm:presLayoutVars>
          <dgm:bulletEnabled val="1"/>
        </dgm:presLayoutVars>
      </dgm:prSet>
      <dgm:spPr/>
    </dgm:pt>
    <dgm:pt modelId="{AF865C27-EBC3-4260-8079-B8C9A9174F78}" type="pres">
      <dgm:prSet presAssocID="{63CC6F18-A814-490C-AB27-86AA6AC8127B}" presName="sibTrans" presStyleCnt="0"/>
      <dgm:spPr/>
    </dgm:pt>
    <dgm:pt modelId="{536ABE37-0359-4C66-A559-615E33A8FD9B}" type="pres">
      <dgm:prSet presAssocID="{6E2F4694-3F77-45F4-ABEA-A820FF9791D9}" presName="node" presStyleLbl="node1" presStyleIdx="3" presStyleCnt="6">
        <dgm:presLayoutVars>
          <dgm:bulletEnabled val="1"/>
        </dgm:presLayoutVars>
      </dgm:prSet>
      <dgm:spPr/>
    </dgm:pt>
    <dgm:pt modelId="{4E728AF0-80E8-4751-88BA-35B9D3C7B2FA}" type="pres">
      <dgm:prSet presAssocID="{A25058BA-A3C2-47BC-8238-0C0BA7E55513}" presName="sibTrans" presStyleCnt="0"/>
      <dgm:spPr/>
    </dgm:pt>
    <dgm:pt modelId="{0EA4E4FB-E9E6-46E5-82FE-469A061BF6F4}" type="pres">
      <dgm:prSet presAssocID="{C8B8B8CD-52F1-47F3-A61C-E2246BBA6D73}" presName="node" presStyleLbl="node1" presStyleIdx="4" presStyleCnt="6">
        <dgm:presLayoutVars>
          <dgm:bulletEnabled val="1"/>
        </dgm:presLayoutVars>
      </dgm:prSet>
      <dgm:spPr/>
    </dgm:pt>
    <dgm:pt modelId="{AD56E007-7F7C-48ED-96EC-5C051485EE9D}" type="pres">
      <dgm:prSet presAssocID="{C31228C4-BBAB-4470-8C07-C02D44524DAA}" presName="sibTrans" presStyleCnt="0"/>
      <dgm:spPr/>
    </dgm:pt>
    <dgm:pt modelId="{6FE3B410-B9D2-46B4-81A0-19D2EAD154D6}" type="pres">
      <dgm:prSet presAssocID="{26F3BC5C-4122-4740-B033-741EB9491E0D}" presName="node" presStyleLbl="node1" presStyleIdx="5" presStyleCnt="6">
        <dgm:presLayoutVars>
          <dgm:bulletEnabled val="1"/>
        </dgm:presLayoutVars>
      </dgm:prSet>
      <dgm:spPr/>
    </dgm:pt>
  </dgm:ptLst>
  <dgm:cxnLst>
    <dgm:cxn modelId="{263BD603-B422-4CFF-9AFD-ED713F6878AA}" type="presOf" srcId="{6E2F4694-3F77-45F4-ABEA-A820FF9791D9}" destId="{536ABE37-0359-4C66-A559-615E33A8FD9B}" srcOrd="0" destOrd="0" presId="urn:microsoft.com/office/officeart/2005/8/layout/default"/>
    <dgm:cxn modelId="{BF8ACD17-39FD-490E-8FEC-40796ECAF1F2}" srcId="{CF7585C8-2B4F-4AD8-9EC5-2BFF2418E9A8}" destId="{6AE4079E-6E93-4520-B7FF-49042C51BF99}" srcOrd="2" destOrd="0" parTransId="{2367E09B-AE9F-4797-A0DA-ED918839D2D6}" sibTransId="{63CC6F18-A814-490C-AB27-86AA6AC8127B}"/>
    <dgm:cxn modelId="{1B6AFF20-ED00-4916-ADF5-072C36FD3B1A}" type="presOf" srcId="{6AE4079E-6E93-4520-B7FF-49042C51BF99}" destId="{10BF227F-F7E9-451F-8039-7CD13068C75E}" srcOrd="0" destOrd="0" presId="urn:microsoft.com/office/officeart/2005/8/layout/default"/>
    <dgm:cxn modelId="{6B369E63-FF99-4124-87B7-09CED1BDFE52}" type="presOf" srcId="{C8B8B8CD-52F1-47F3-A61C-E2246BBA6D73}" destId="{0EA4E4FB-E9E6-46E5-82FE-469A061BF6F4}" srcOrd="0" destOrd="0" presId="urn:microsoft.com/office/officeart/2005/8/layout/default"/>
    <dgm:cxn modelId="{0062AC52-4B22-45DC-AAB5-BA92E373BF7D}" srcId="{CF7585C8-2B4F-4AD8-9EC5-2BFF2418E9A8}" destId="{C8B8B8CD-52F1-47F3-A61C-E2246BBA6D73}" srcOrd="4" destOrd="0" parTransId="{151E1CBD-B06F-4173-85C8-1C7B37C1A74E}" sibTransId="{C31228C4-BBAB-4470-8C07-C02D44524DAA}"/>
    <dgm:cxn modelId="{2EDFAE54-458E-4511-BED6-B9FCDBAEBAF8}" srcId="{CF7585C8-2B4F-4AD8-9EC5-2BFF2418E9A8}" destId="{26F3BC5C-4122-4740-B033-741EB9491E0D}" srcOrd="5" destOrd="0" parTransId="{9E4806CB-9680-4DD1-A5B9-A5A13CBD9ACF}" sibTransId="{A0F8F64A-C7D2-4C61-B5A9-10C6EC64C01B}"/>
    <dgm:cxn modelId="{A5D45C58-383C-4D80-802E-31DE6F825886}" srcId="{CF7585C8-2B4F-4AD8-9EC5-2BFF2418E9A8}" destId="{7BE51C05-8C0A-45D9-9570-2B026F8CB1A1}" srcOrd="0" destOrd="0" parTransId="{9DFBB46C-2C1A-473E-9699-2325293D15DF}" sibTransId="{C7F75CFF-0AA5-46F9-BD26-C013A78877C7}"/>
    <dgm:cxn modelId="{22B9E9AC-A0D7-4BA9-BCD2-6D41DD9A6C0D}" type="presOf" srcId="{CF7585C8-2B4F-4AD8-9EC5-2BFF2418E9A8}" destId="{D6CDA183-2DA9-4D83-89B7-7FC606046B13}" srcOrd="0" destOrd="0" presId="urn:microsoft.com/office/officeart/2005/8/layout/default"/>
    <dgm:cxn modelId="{0992DECA-7ACA-4C78-9675-06D54607F1AA}" srcId="{CF7585C8-2B4F-4AD8-9EC5-2BFF2418E9A8}" destId="{6E2F4694-3F77-45F4-ABEA-A820FF9791D9}" srcOrd="3" destOrd="0" parTransId="{B0583246-514F-42E7-B29E-72BB037809BC}" sibTransId="{A25058BA-A3C2-47BC-8238-0C0BA7E55513}"/>
    <dgm:cxn modelId="{258231CB-1493-4B9E-8800-2E920095687F}" srcId="{CF7585C8-2B4F-4AD8-9EC5-2BFF2418E9A8}" destId="{1462AA6C-C85E-4FDA-B293-D92EB912E147}" srcOrd="1" destOrd="0" parTransId="{CC585BC1-34AA-4209-B4F6-EB435E2B77F9}" sibTransId="{CF2E039F-672A-4AE1-B230-E24001186F34}"/>
    <dgm:cxn modelId="{F1E7E6D1-E66E-4D8D-8014-1E6F0D0DFCA0}" type="presOf" srcId="{26F3BC5C-4122-4740-B033-741EB9491E0D}" destId="{6FE3B410-B9D2-46B4-81A0-19D2EAD154D6}" srcOrd="0" destOrd="0" presId="urn:microsoft.com/office/officeart/2005/8/layout/default"/>
    <dgm:cxn modelId="{7DA5DBD7-70FD-4C15-B88E-5A5510BCE80E}" type="presOf" srcId="{7BE51C05-8C0A-45D9-9570-2B026F8CB1A1}" destId="{5BE559C5-00B9-437D-8F7D-A88D9C340BE7}" srcOrd="0" destOrd="0" presId="urn:microsoft.com/office/officeart/2005/8/layout/default"/>
    <dgm:cxn modelId="{19AA4FEC-1E5F-4E8A-A6CB-BBD611CEE220}" type="presOf" srcId="{1462AA6C-C85E-4FDA-B293-D92EB912E147}" destId="{8C294301-8E0B-4B52-BDFE-59804DD9A521}" srcOrd="0" destOrd="0" presId="urn:microsoft.com/office/officeart/2005/8/layout/default"/>
    <dgm:cxn modelId="{63CADF89-1C16-40F2-9844-872431635B19}" type="presParOf" srcId="{D6CDA183-2DA9-4D83-89B7-7FC606046B13}" destId="{5BE559C5-00B9-437D-8F7D-A88D9C340BE7}" srcOrd="0" destOrd="0" presId="urn:microsoft.com/office/officeart/2005/8/layout/default"/>
    <dgm:cxn modelId="{DF9AD609-C024-49C7-81CD-300BAAA1BBBD}" type="presParOf" srcId="{D6CDA183-2DA9-4D83-89B7-7FC606046B13}" destId="{F5D4468F-5FC0-46EE-8CF1-848B1A725752}" srcOrd="1" destOrd="0" presId="urn:microsoft.com/office/officeart/2005/8/layout/default"/>
    <dgm:cxn modelId="{AE07B98B-A0C9-4B97-B664-C975017D72BE}" type="presParOf" srcId="{D6CDA183-2DA9-4D83-89B7-7FC606046B13}" destId="{8C294301-8E0B-4B52-BDFE-59804DD9A521}" srcOrd="2" destOrd="0" presId="urn:microsoft.com/office/officeart/2005/8/layout/default"/>
    <dgm:cxn modelId="{9180ABCA-8A27-4FB7-9803-9BD8B99D438B}" type="presParOf" srcId="{D6CDA183-2DA9-4D83-89B7-7FC606046B13}" destId="{C62ED302-2134-46B3-B583-EC9B8AF10EA7}" srcOrd="3" destOrd="0" presId="urn:microsoft.com/office/officeart/2005/8/layout/default"/>
    <dgm:cxn modelId="{722F388E-AAF7-4FF7-9B86-E6BA6211DEBD}" type="presParOf" srcId="{D6CDA183-2DA9-4D83-89B7-7FC606046B13}" destId="{10BF227F-F7E9-451F-8039-7CD13068C75E}" srcOrd="4" destOrd="0" presId="urn:microsoft.com/office/officeart/2005/8/layout/default"/>
    <dgm:cxn modelId="{7A37F8DE-73DA-4DC9-95C6-DF3A9F6BD6CA}" type="presParOf" srcId="{D6CDA183-2DA9-4D83-89B7-7FC606046B13}" destId="{AF865C27-EBC3-4260-8079-B8C9A9174F78}" srcOrd="5" destOrd="0" presId="urn:microsoft.com/office/officeart/2005/8/layout/default"/>
    <dgm:cxn modelId="{4FF774A1-F079-42F2-9714-613B9852A192}" type="presParOf" srcId="{D6CDA183-2DA9-4D83-89B7-7FC606046B13}" destId="{536ABE37-0359-4C66-A559-615E33A8FD9B}" srcOrd="6" destOrd="0" presId="urn:microsoft.com/office/officeart/2005/8/layout/default"/>
    <dgm:cxn modelId="{E469853A-5BDC-4F55-9135-934F8F2B5D5D}" type="presParOf" srcId="{D6CDA183-2DA9-4D83-89B7-7FC606046B13}" destId="{4E728AF0-80E8-4751-88BA-35B9D3C7B2FA}" srcOrd="7" destOrd="0" presId="urn:microsoft.com/office/officeart/2005/8/layout/default"/>
    <dgm:cxn modelId="{36D792A3-54C6-4011-86A8-B242E391AE52}" type="presParOf" srcId="{D6CDA183-2DA9-4D83-89B7-7FC606046B13}" destId="{0EA4E4FB-E9E6-46E5-82FE-469A061BF6F4}" srcOrd="8" destOrd="0" presId="urn:microsoft.com/office/officeart/2005/8/layout/default"/>
    <dgm:cxn modelId="{44CB9D9A-C779-4A8B-9FEF-E9F81DF87097}" type="presParOf" srcId="{D6CDA183-2DA9-4D83-89B7-7FC606046B13}" destId="{AD56E007-7F7C-48ED-96EC-5C051485EE9D}" srcOrd="9" destOrd="0" presId="urn:microsoft.com/office/officeart/2005/8/layout/default"/>
    <dgm:cxn modelId="{8B6F3DD5-E113-4F94-864D-C90852950C37}" type="presParOf" srcId="{D6CDA183-2DA9-4D83-89B7-7FC606046B13}" destId="{6FE3B410-B9D2-46B4-81A0-19D2EAD154D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3218F-C441-4621-917D-29D4A09917AD}">
      <dsp:nvSpPr>
        <dsp:cNvPr id="0" name=""/>
        <dsp:cNvSpPr/>
      </dsp:nvSpPr>
      <dsp:spPr>
        <a:xfrm>
          <a:off x="1734190" y="361016"/>
          <a:ext cx="4831165" cy="4831165"/>
        </a:xfrm>
        <a:prstGeom prst="pie">
          <a:avLst>
            <a:gd name="adj1" fmla="val 162000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Reflect</a:t>
          </a:r>
        </a:p>
      </dsp:txBody>
      <dsp:txXfrm>
        <a:off x="4298733" y="1362332"/>
        <a:ext cx="1782929" cy="1322819"/>
      </dsp:txXfrm>
    </dsp:sp>
    <dsp:sp modelId="{E6D411DB-0066-4555-9853-2B4239050A19}">
      <dsp:nvSpPr>
        <dsp:cNvPr id="0" name=""/>
        <dsp:cNvSpPr/>
      </dsp:nvSpPr>
      <dsp:spPr>
        <a:xfrm>
          <a:off x="1734190" y="523205"/>
          <a:ext cx="4831165" cy="4831165"/>
        </a:xfrm>
        <a:prstGeom prst="pie">
          <a:avLst>
            <a:gd name="adj1" fmla="val 0"/>
            <a:gd name="adj2" fmla="val 54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Innovate</a:t>
          </a:r>
        </a:p>
      </dsp:txBody>
      <dsp:txXfrm>
        <a:off x="4298733" y="3030235"/>
        <a:ext cx="1782929" cy="1322819"/>
      </dsp:txXfrm>
    </dsp:sp>
    <dsp:sp modelId="{34F2B4E4-9F52-444E-88D8-3E5062D10D6E}">
      <dsp:nvSpPr>
        <dsp:cNvPr id="0" name=""/>
        <dsp:cNvSpPr/>
      </dsp:nvSpPr>
      <dsp:spPr>
        <a:xfrm>
          <a:off x="1572001" y="523205"/>
          <a:ext cx="4831165" cy="4831165"/>
        </a:xfrm>
        <a:prstGeom prst="pie">
          <a:avLst>
            <a:gd name="adj1" fmla="val 5400000"/>
            <a:gd name="adj2" fmla="val 108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Test</a:t>
          </a:r>
        </a:p>
      </dsp:txBody>
      <dsp:txXfrm>
        <a:off x="2055693" y="3030235"/>
        <a:ext cx="1782929" cy="1322819"/>
      </dsp:txXfrm>
    </dsp:sp>
    <dsp:sp modelId="{A2CF41DC-C248-43FA-9C65-086BCBAFA41E}">
      <dsp:nvSpPr>
        <dsp:cNvPr id="0" name=""/>
        <dsp:cNvSpPr/>
      </dsp:nvSpPr>
      <dsp:spPr>
        <a:xfrm>
          <a:off x="1572001" y="361016"/>
          <a:ext cx="4831165" cy="4831165"/>
        </a:xfrm>
        <a:prstGeom prst="pie">
          <a:avLst>
            <a:gd name="adj1" fmla="val 10800000"/>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t>Practice</a:t>
          </a:r>
          <a:endParaRPr lang="en-GB" sz="2400" kern="1200" dirty="0"/>
        </a:p>
      </dsp:txBody>
      <dsp:txXfrm>
        <a:off x="2055693" y="1362332"/>
        <a:ext cx="1782929" cy="1322819"/>
      </dsp:txXfrm>
    </dsp:sp>
    <dsp:sp modelId="{9E089F00-5AE7-4B60-BB74-9ECA57D984F8}">
      <dsp:nvSpPr>
        <dsp:cNvPr id="0" name=""/>
        <dsp:cNvSpPr/>
      </dsp:nvSpPr>
      <dsp:spPr>
        <a:xfrm>
          <a:off x="1435118" y="61944"/>
          <a:ext cx="5429309" cy="5429309"/>
        </a:xfrm>
        <a:prstGeom prst="circularArrow">
          <a:avLst>
            <a:gd name="adj1" fmla="val 5085"/>
            <a:gd name="adj2" fmla="val 327528"/>
            <a:gd name="adj3" fmla="val 21272472"/>
            <a:gd name="adj4" fmla="val 162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E0588F-43D6-4B9B-8613-3F676611A217}">
      <dsp:nvSpPr>
        <dsp:cNvPr id="0" name=""/>
        <dsp:cNvSpPr/>
      </dsp:nvSpPr>
      <dsp:spPr>
        <a:xfrm>
          <a:off x="1435118" y="224133"/>
          <a:ext cx="5429309" cy="5429309"/>
        </a:xfrm>
        <a:prstGeom prst="circularArrow">
          <a:avLst>
            <a:gd name="adj1" fmla="val 5085"/>
            <a:gd name="adj2" fmla="val 327528"/>
            <a:gd name="adj3" fmla="val 5072472"/>
            <a:gd name="adj4" fmla="val 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E91029-9D58-40E0-A40F-004B26370CD5}">
      <dsp:nvSpPr>
        <dsp:cNvPr id="0" name=""/>
        <dsp:cNvSpPr/>
      </dsp:nvSpPr>
      <dsp:spPr>
        <a:xfrm>
          <a:off x="1272929" y="224133"/>
          <a:ext cx="5429309" cy="5429309"/>
        </a:xfrm>
        <a:prstGeom prst="circularArrow">
          <a:avLst>
            <a:gd name="adj1" fmla="val 5085"/>
            <a:gd name="adj2" fmla="val 327528"/>
            <a:gd name="adj3" fmla="val 10472472"/>
            <a:gd name="adj4" fmla="val 54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596614-3E78-4940-9265-03CD724D76E2}">
      <dsp:nvSpPr>
        <dsp:cNvPr id="0" name=""/>
        <dsp:cNvSpPr/>
      </dsp:nvSpPr>
      <dsp:spPr>
        <a:xfrm>
          <a:off x="1272929" y="61944"/>
          <a:ext cx="5429309" cy="5429309"/>
        </a:xfrm>
        <a:prstGeom prst="circularArrow">
          <a:avLst>
            <a:gd name="adj1" fmla="val 5085"/>
            <a:gd name="adj2" fmla="val 327528"/>
            <a:gd name="adj3" fmla="val 15872472"/>
            <a:gd name="adj4" fmla="val 108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559C5-00B9-437D-8F7D-A88D9C340BE7}">
      <dsp:nvSpPr>
        <dsp:cNvPr id="0" name=""/>
        <dsp:cNvSpPr/>
      </dsp:nvSpPr>
      <dsp:spPr>
        <a:xfrm>
          <a:off x="1221978" y="2645"/>
          <a:ext cx="2706687" cy="16240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Welcome</a:t>
          </a:r>
        </a:p>
      </dsp:txBody>
      <dsp:txXfrm>
        <a:off x="1221978" y="2645"/>
        <a:ext cx="2706687" cy="1624012"/>
      </dsp:txXfrm>
    </dsp:sp>
    <dsp:sp modelId="{8C294301-8E0B-4B52-BDFE-59804DD9A521}">
      <dsp:nvSpPr>
        <dsp:cNvPr id="0" name=""/>
        <dsp:cNvSpPr/>
      </dsp:nvSpPr>
      <dsp:spPr>
        <a:xfrm>
          <a:off x="4199334" y="2645"/>
          <a:ext cx="2706687" cy="16240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Unpack</a:t>
          </a:r>
        </a:p>
      </dsp:txBody>
      <dsp:txXfrm>
        <a:off x="4199334" y="2645"/>
        <a:ext cx="2706687" cy="1624012"/>
      </dsp:txXfrm>
    </dsp:sp>
    <dsp:sp modelId="{10BF227F-F7E9-451F-8039-7CD13068C75E}">
      <dsp:nvSpPr>
        <dsp:cNvPr id="0" name=""/>
        <dsp:cNvSpPr/>
      </dsp:nvSpPr>
      <dsp:spPr>
        <a:xfrm>
          <a:off x="1221978" y="1897327"/>
          <a:ext cx="2706687" cy="16240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Map</a:t>
          </a:r>
        </a:p>
      </dsp:txBody>
      <dsp:txXfrm>
        <a:off x="1221978" y="1897327"/>
        <a:ext cx="2706687" cy="1624012"/>
      </dsp:txXfrm>
    </dsp:sp>
    <dsp:sp modelId="{536ABE37-0359-4C66-A559-615E33A8FD9B}">
      <dsp:nvSpPr>
        <dsp:cNvPr id="0" name=""/>
        <dsp:cNvSpPr/>
      </dsp:nvSpPr>
      <dsp:spPr>
        <a:xfrm>
          <a:off x="4199334" y="1897327"/>
          <a:ext cx="2706687" cy="16240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Options</a:t>
          </a:r>
        </a:p>
      </dsp:txBody>
      <dsp:txXfrm>
        <a:off x="4199334" y="1897327"/>
        <a:ext cx="2706687" cy="1624012"/>
      </dsp:txXfrm>
    </dsp:sp>
    <dsp:sp modelId="{0EA4E4FB-E9E6-46E5-82FE-469A061BF6F4}">
      <dsp:nvSpPr>
        <dsp:cNvPr id="0" name=""/>
        <dsp:cNvSpPr/>
      </dsp:nvSpPr>
      <dsp:spPr>
        <a:xfrm>
          <a:off x="1221978" y="3792008"/>
          <a:ext cx="2706687" cy="16240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Planning</a:t>
          </a:r>
        </a:p>
      </dsp:txBody>
      <dsp:txXfrm>
        <a:off x="1221978" y="3792008"/>
        <a:ext cx="2706687" cy="1624012"/>
      </dsp:txXfrm>
    </dsp:sp>
    <dsp:sp modelId="{6FE3B410-B9D2-46B4-81A0-19D2EAD154D6}">
      <dsp:nvSpPr>
        <dsp:cNvPr id="0" name=""/>
        <dsp:cNvSpPr/>
      </dsp:nvSpPr>
      <dsp:spPr>
        <a:xfrm>
          <a:off x="4199334" y="3792008"/>
          <a:ext cx="2706687" cy="16240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Next steps</a:t>
          </a:r>
        </a:p>
      </dsp:txBody>
      <dsp:txXfrm>
        <a:off x="4199334" y="3792008"/>
        <a:ext cx="2706687" cy="162401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25134F-F8D1-4D73-B490-07E449C0D68C}" type="datetimeFigureOut">
              <a:rPr lang="en-US" smtClean="0"/>
              <a:t>8/9/2024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EE270-322A-4BF6-80B1-CEC8038B583F}" type="slidenum">
              <a:rPr lang="en-US" smtClean="0"/>
              <a:t>‹#›</a:t>
            </a:fld>
            <a:endParaRPr lang="en-US"/>
          </a:p>
        </p:txBody>
      </p:sp>
    </p:spTree>
    <p:extLst>
      <p:ext uri="{BB962C8B-B14F-4D97-AF65-F5344CB8AC3E}">
        <p14:creationId xmlns:p14="http://schemas.microsoft.com/office/powerpoint/2010/main" val="3634591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[7 mins – 2 mins talking, 5 mins discussion] Hello, I’m Dal Warburton, Head of Membership and Services at AdviceUK www.adviceuk.org.uk dal.warburton@adviceuk.org.uk and we are going to be thinking about Casework In Student Union Advice Services: Innovation and Opportunities for Change.  I’m really happy to be here with you all in person. A quick show of hands: how many people here provide casework services? [comment as appropriate]  I’m assuming you are here because you are interested in changing things, so turn to people around you and in twos or threes take a few minutes to find out from each other - what do you want to change?  Are you already changing stuff? A bit of interaction to start us off…. So, sorry to break into your conversations</a:t>
            </a:r>
          </a:p>
          <a:p>
            <a:r>
              <a:rPr lang="en-GB" sz="1800" dirty="0"/>
              <a:t> </a:t>
            </a:r>
            <a:endParaRPr lang="en-GB" sz="1800" b="0" i="0" u="none" strike="noStrike" baseline="0" dirty="0">
              <a:latin typeface="CIDFont+F1"/>
            </a:endParaRPr>
          </a:p>
          <a:p>
            <a:pPr algn="l"/>
            <a:r>
              <a:rPr lang="en-GB" sz="1800" b="0" i="0" u="none" strike="noStrike" baseline="0" dirty="0">
                <a:latin typeface="CIDFont+F1"/>
              </a:rPr>
              <a:t>Original blurb for this session. Casework in Student Union Advice Services: Innovation and Opportunities for Change. </a:t>
            </a:r>
            <a:r>
              <a:rPr lang="en-GB" sz="18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Wednesday 14 August 14.00-14:50</a:t>
            </a:r>
            <a:endParaRPr lang="en-GB" sz="1800" dirty="0">
              <a:effectLst/>
              <a:latin typeface="Aptos"/>
              <a:ea typeface="Calibri" panose="020F0502020204030204" pitchFamily="34" charset="0"/>
              <a:cs typeface="Calibri" panose="020F0502020204030204" pitchFamily="34" charset="0"/>
            </a:endParaRPr>
          </a:p>
          <a:p>
            <a:r>
              <a:rPr lang="en-GB" sz="18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AdviceUK: Casework in Students' Union Advice Services: Innovation and Opportunities for Change</a:t>
            </a:r>
            <a:endParaRPr lang="en-GB" sz="1800" dirty="0">
              <a:effectLst/>
              <a:latin typeface="Aptos"/>
              <a:ea typeface="Calibri" panose="020F0502020204030204" pitchFamily="34" charset="0"/>
              <a:cs typeface="Calibri" panose="020F0502020204030204" pitchFamily="34" charset="0"/>
            </a:endParaRPr>
          </a:p>
          <a:p>
            <a:r>
              <a:rPr lang="en-GB" sz="18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lang="en-GB" sz="1800" dirty="0">
              <a:effectLst/>
              <a:latin typeface="Aptos"/>
              <a:ea typeface="Calibri" panose="020F0502020204030204" pitchFamily="34" charset="0"/>
              <a:cs typeface="Calibri" panose="020F0502020204030204" pitchFamily="34" charset="0"/>
            </a:endParaRPr>
          </a:p>
          <a:p>
            <a:r>
              <a:rPr lang="en-GB" sz="18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This session will address the issues faced by student unions providing casework services, presenting insights from AdviceUK, its members and partners. It will enable delegates to innovate and improve the ways in which their casework services are designed, resourced and managed.</a:t>
            </a:r>
          </a:p>
          <a:p>
            <a:endParaRPr lang="en-GB" sz="18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r>
              <a:rPr lang="en-GB" sz="18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The session will consider recent work undertaken by AdviceUK members using a Whole Person, Whole Community Approach and the applications of this approach to casework practice, the supervision and support of caseworkers (including lone advisers in smaller services), and workforce development (with a particular focus on enabling casework services to embed learning and improvement into every stage of a case's progression through the service).  We will consider how existing and accessible technological solutions can be applied to questions such as reducing time needed for case administration and writing up notes of work undertaken, as well as enabling better decisions to be made on case triage and prioritisation. It will also equip delegates to deliver casework services in ways that contribute proactively to wider influencing activity, including policy and campaigns work.</a:t>
            </a:r>
            <a:endParaRPr lang="en-GB" sz="1800" dirty="0">
              <a:effectLst/>
              <a:latin typeface="Aptos"/>
              <a:ea typeface="Calibri" panose="020F0502020204030204" pitchFamily="34" charset="0"/>
              <a:cs typeface="Calibri" panose="020F0502020204030204" pitchFamily="34" charset="0"/>
            </a:endParaRPr>
          </a:p>
          <a:p>
            <a:pPr algn="l"/>
            <a:endParaRPr lang="en-GB" dirty="0"/>
          </a:p>
        </p:txBody>
      </p:sp>
      <p:sp>
        <p:nvSpPr>
          <p:cNvPr id="4" name="Slide Number Placeholder 3"/>
          <p:cNvSpPr>
            <a:spLocks noGrp="1"/>
          </p:cNvSpPr>
          <p:nvPr>
            <p:ph type="sldNum" sz="quarter" idx="5"/>
          </p:nvPr>
        </p:nvSpPr>
        <p:spPr/>
        <p:txBody>
          <a:bodyPr/>
          <a:lstStyle/>
          <a:p>
            <a:fld id="{368EE270-322A-4BF6-80B1-CEC8038B583F}" type="slidenum">
              <a:rPr lang="en-US" smtClean="0"/>
              <a:t>1</a:t>
            </a:fld>
            <a:endParaRPr lang="en-US"/>
          </a:p>
        </p:txBody>
      </p:sp>
    </p:spTree>
    <p:extLst>
      <p:ext uri="{BB962C8B-B14F-4D97-AF65-F5344CB8AC3E}">
        <p14:creationId xmlns:p14="http://schemas.microsoft.com/office/powerpoint/2010/main" val="433405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One of those thinking frameworks I mentioned earlier included the word assumptions.  It recognises that our assumptions influence our action strategies which influence our results.  We assume that one adviser = one caseload.  However, AdviceUK members in Bristol </a:t>
            </a:r>
            <a:r>
              <a:rPr lang="en-GB" dirty="0"/>
              <a:t>have looked at advisers buddying to manage a joint caseload. This can really help when you need to prioritise casework actions with limited capacity and also ensure cover when different advisers are on leave or away from work.  It also helps develop less experienced advisers and develop partnerships where advisers can draw on and learn from each other’s strengths as they work.  Other adviser-centred ways of innovating [next slide]</a:t>
            </a:r>
          </a:p>
        </p:txBody>
      </p:sp>
      <p:sp>
        <p:nvSpPr>
          <p:cNvPr id="4" name="Slide Number Placeholder 3"/>
          <p:cNvSpPr>
            <a:spLocks noGrp="1"/>
          </p:cNvSpPr>
          <p:nvPr>
            <p:ph type="sldNum" sz="quarter" idx="5"/>
          </p:nvPr>
        </p:nvSpPr>
        <p:spPr/>
        <p:txBody>
          <a:bodyPr/>
          <a:lstStyle/>
          <a:p>
            <a:fld id="{368EE270-322A-4BF6-80B1-CEC8038B583F}" type="slidenum">
              <a:rPr lang="en-US" smtClean="0"/>
              <a:t>10</a:t>
            </a:fld>
            <a:endParaRPr lang="en-US"/>
          </a:p>
        </p:txBody>
      </p:sp>
    </p:spTree>
    <p:extLst>
      <p:ext uri="{BB962C8B-B14F-4D97-AF65-F5344CB8AC3E}">
        <p14:creationId xmlns:p14="http://schemas.microsoft.com/office/powerpoint/2010/main" val="3198764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 number of student union services already have mutual file review arrangements in place. Other organisations have arrangements with an external freelancer who reviews a set number of cases each month or every 6 weeks, followed by an hour catch up to talk through issues they have encountered.  AdviceUK is currently investigating wellbeing support that we can offer advisers working at member organisations, and I’ve included a link to a briefing on Advice services observation in the slide pack, and we are also developing functionality in our member portal to enable different groups of people to share knowledge and good practice – how do you do that in your casework service?  Wiki / intranet / linked documents on </a:t>
            </a:r>
            <a:r>
              <a:rPr lang="en-GB" sz="1200" dirty="0" err="1"/>
              <a:t>Sharepoint</a:t>
            </a:r>
            <a:r>
              <a:rPr lang="en-GB" sz="1200" dirty="0"/>
              <a:t> / Google / team catch ups or case conferences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Briefing on advice services observation: https://adviceuk.my.salesforce.com/sfc/p/4J000000GjGg/a/4J000000cnRI/2on64QVHcJ5NonFBJciwDxb_OWodE.bR9W9HbSqBamU</a:t>
            </a:r>
          </a:p>
          <a:p>
            <a:endParaRPr lang="en-GB" dirty="0"/>
          </a:p>
        </p:txBody>
      </p:sp>
      <p:sp>
        <p:nvSpPr>
          <p:cNvPr id="4" name="Slide Number Placeholder 3"/>
          <p:cNvSpPr>
            <a:spLocks noGrp="1"/>
          </p:cNvSpPr>
          <p:nvPr>
            <p:ph type="sldNum" sz="quarter" idx="5"/>
          </p:nvPr>
        </p:nvSpPr>
        <p:spPr/>
        <p:txBody>
          <a:bodyPr/>
          <a:lstStyle/>
          <a:p>
            <a:fld id="{368EE270-322A-4BF6-80B1-CEC8038B583F}" type="slidenum">
              <a:rPr lang="en-US" smtClean="0"/>
              <a:t>11</a:t>
            </a:fld>
            <a:endParaRPr lang="en-US"/>
          </a:p>
        </p:txBody>
      </p:sp>
    </p:spTree>
    <p:extLst>
      <p:ext uri="{BB962C8B-B14F-4D97-AF65-F5344CB8AC3E}">
        <p14:creationId xmlns:p14="http://schemas.microsoft.com/office/powerpoint/2010/main" val="3673206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bullet] So again, quick show of hands: does anyone here have a chatbot that can help people find advice?  Anyone here use tech to summarise meetings?  Anyone use AI to code interactions for monitoring and evaluation?  [second click] AdviceUK is very interested in a range of projects currently being developed in the sector and we’re in talks with an organisation called </a:t>
            </a:r>
            <a:r>
              <a:rPr lang="en-GB" dirty="0" err="1"/>
              <a:t>Wyser</a:t>
            </a:r>
            <a:r>
              <a:rPr lang="en-GB" dirty="0"/>
              <a:t> to see how we might be able to make some of these tools available to AdviceUK members and others.  In the slide pack I’ve given a list of links of how this kind of tech is being used, with direct links to a number of projects related to the advice sector specifically. [third click] with all this tech, remember that applying tech correctly is key.  This is why I’ve emphasized the thinking about what is happening currently and where to intervene.  People who have heard me speak before may remember a phrase: don’t use the tech to do the wrong things righter.  The other thing to think very carefully about is privacy and confidentiality, how does the tech use this data, and I’ve included links to privacy explainers for some of the tools below.</a:t>
            </a:r>
          </a:p>
          <a:p>
            <a:endParaRPr lang="en-GB" dirty="0"/>
          </a:p>
          <a:p>
            <a:r>
              <a:rPr lang="en-GB" dirty="0"/>
              <a:t>https://wyser.online/sectors/advice-sector-solutions</a:t>
            </a:r>
          </a:p>
          <a:p>
            <a:r>
              <a:rPr lang="en-GB" dirty="0"/>
              <a:t>https://wyser.online/our-products/assist</a:t>
            </a:r>
          </a:p>
          <a:p>
            <a:r>
              <a:rPr lang="en-GB" dirty="0"/>
              <a:t>https://wyser.online/our-products/wyser-insight</a:t>
            </a:r>
          </a:p>
          <a:p>
            <a:r>
              <a:rPr lang="en-GB" dirty="0"/>
              <a:t>https://wyser.online/our-products/wyser-inform</a:t>
            </a:r>
          </a:p>
          <a:p>
            <a:r>
              <a:rPr lang="en-GB" dirty="0"/>
              <a:t>https://www.zoom.com/en/lp/zoom-ai-whitepaper/</a:t>
            </a:r>
          </a:p>
          <a:p>
            <a:r>
              <a:rPr lang="en-GB" dirty="0"/>
              <a:t>https://otter.ai/privacy-security</a:t>
            </a:r>
          </a:p>
          <a:p>
            <a:r>
              <a:rPr lang="en-GB" dirty="0"/>
              <a:t>https://learn.microsoft.com/en-us/microsoftteams/privacy/intelligent-recap</a:t>
            </a:r>
          </a:p>
          <a:p>
            <a:r>
              <a:rPr lang="en-GB" dirty="0"/>
              <a:t>https://ai.gov.uk/projects/caddy/</a:t>
            </a:r>
          </a:p>
          <a:p>
            <a:r>
              <a:rPr lang="en-GB" dirty="0"/>
              <a:t>https://contend.legal/</a:t>
            </a:r>
          </a:p>
          <a:p>
            <a:r>
              <a:rPr lang="en-GB" dirty="0"/>
              <a:t>https://www.helpfirst.ai/ and https://www.youtube.com/watch?v=yURBdQ8kEz4 (you can visit </a:t>
            </a:r>
          </a:p>
          <a:p>
            <a:r>
              <a:rPr lang="en-GB" dirty="0"/>
              <a:t>https://www.perthcab.org.uk/ and see their chat now function)</a:t>
            </a:r>
          </a:p>
        </p:txBody>
      </p:sp>
      <p:sp>
        <p:nvSpPr>
          <p:cNvPr id="4" name="Slide Number Placeholder 3"/>
          <p:cNvSpPr>
            <a:spLocks noGrp="1"/>
          </p:cNvSpPr>
          <p:nvPr>
            <p:ph type="sldNum" sz="quarter" idx="5"/>
          </p:nvPr>
        </p:nvSpPr>
        <p:spPr/>
        <p:txBody>
          <a:bodyPr/>
          <a:lstStyle/>
          <a:p>
            <a:fld id="{368EE270-322A-4BF6-80B1-CEC8038B583F}" type="slidenum">
              <a:rPr lang="en-US" smtClean="0"/>
              <a:t>12</a:t>
            </a:fld>
            <a:endParaRPr lang="en-US"/>
          </a:p>
        </p:txBody>
      </p:sp>
    </p:spTree>
    <p:extLst>
      <p:ext uri="{BB962C8B-B14F-4D97-AF65-F5344CB8AC3E}">
        <p14:creationId xmlns:p14="http://schemas.microsoft.com/office/powerpoint/2010/main" val="3063185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https://advicepro.org.uk/ AdvicePro</a:t>
            </a:r>
          </a:p>
          <a:p>
            <a:pPr marL="0" indent="0">
              <a:buFont typeface="Arial" panose="020B0604020202020204" pitchFamily="34" charset="0"/>
              <a:buNone/>
            </a:pPr>
            <a:r>
              <a:rPr lang="en-GB" dirty="0"/>
              <a:t>https://www.adviceuk.org.uk/membership/ AdviceUK – become a member!</a:t>
            </a:r>
          </a:p>
          <a:p>
            <a:pPr marL="0" indent="0">
              <a:buFont typeface="Arial" panose="020B0604020202020204" pitchFamily="34" charset="0"/>
              <a:buNone/>
            </a:pPr>
            <a:r>
              <a:rPr lang="en-GB" dirty="0"/>
              <a:t>https://advicejobs.org.uk/ https://advicejobs.org.uk/</a:t>
            </a:r>
          </a:p>
        </p:txBody>
      </p:sp>
      <p:sp>
        <p:nvSpPr>
          <p:cNvPr id="4" name="Slide Number Placeholder 3"/>
          <p:cNvSpPr>
            <a:spLocks noGrp="1"/>
          </p:cNvSpPr>
          <p:nvPr>
            <p:ph type="sldNum" sz="quarter" idx="5"/>
          </p:nvPr>
        </p:nvSpPr>
        <p:spPr/>
        <p:txBody>
          <a:bodyPr/>
          <a:lstStyle/>
          <a:p>
            <a:fld id="{368EE270-322A-4BF6-80B1-CEC8038B583F}" type="slidenum">
              <a:rPr lang="en-US" smtClean="0"/>
              <a:t>13</a:t>
            </a:fld>
            <a:endParaRPr lang="en-US"/>
          </a:p>
        </p:txBody>
      </p:sp>
    </p:spTree>
    <p:extLst>
      <p:ext uri="{BB962C8B-B14F-4D97-AF65-F5344CB8AC3E}">
        <p14:creationId xmlns:p14="http://schemas.microsoft.com/office/powerpoint/2010/main" val="358811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[3 mins] So, sorry to break into your conversations, and I hope you are already benefitting from contact with other colleagues.  How did you answer those questions? Would anyone be willing to give us some feedback.  Things on my mind are [click through list, add suggestions from colleagues].  I’m going to start off with some approaches to innovation that you can apply to casework, give you 3 tools you can use to help you narrow down how and where you might change things, and then take you through some specific innovations centred on clients, advisers and tech.  If we have time, I’ll say a little about other things AdviceUK is involved in, and hopefully we’ll have time for questions and comments at the end.</a:t>
            </a:r>
          </a:p>
          <a:p>
            <a:endParaRPr lang="en-GB" dirty="0"/>
          </a:p>
        </p:txBody>
      </p:sp>
      <p:sp>
        <p:nvSpPr>
          <p:cNvPr id="4" name="Slide Number Placeholder 3"/>
          <p:cNvSpPr>
            <a:spLocks noGrp="1"/>
          </p:cNvSpPr>
          <p:nvPr>
            <p:ph type="sldNum" sz="quarter" idx="5"/>
          </p:nvPr>
        </p:nvSpPr>
        <p:spPr/>
        <p:txBody>
          <a:bodyPr/>
          <a:lstStyle/>
          <a:p>
            <a:fld id="{368EE270-322A-4BF6-80B1-CEC8038B583F}" type="slidenum">
              <a:rPr lang="en-US" smtClean="0"/>
              <a:t>2</a:t>
            </a:fld>
            <a:endParaRPr lang="en-US"/>
          </a:p>
        </p:txBody>
      </p:sp>
    </p:spTree>
    <p:extLst>
      <p:ext uri="{BB962C8B-B14F-4D97-AF65-F5344CB8AC3E}">
        <p14:creationId xmlns:p14="http://schemas.microsoft.com/office/powerpoint/2010/main" val="268630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000000"/>
                </a:solidFill>
                <a:effectLst/>
                <a:latin typeface="Linux Libertine"/>
              </a:rPr>
              <a:t>So, we want to innovate and change.  How can we do this? There are two extremes here, what I call the Randoms approach, or you could call it the Bertie Botts Every Flavour Beans approach.  Just try something out (don’t get me wrong, this can be both productive and fun), but sometimes as with Randoms or Bertie Botts Every Flavour Beans, results can be mixed.  We might get that ear-wax flavour jelly bean. (link to purchase at https://harrypottershop.co.uk/products/bertie-botts-every-flavour-beans or https://www.sainsburys.co.uk/gol-ui/product/rowntrees-randoms-gummy-sweets-pouch-150g-7554647-p The other extreme is...</a:t>
            </a:r>
            <a:endParaRPr lang="en-GB" dirty="0"/>
          </a:p>
        </p:txBody>
      </p:sp>
      <p:sp>
        <p:nvSpPr>
          <p:cNvPr id="4" name="Slide Number Placeholder 3"/>
          <p:cNvSpPr>
            <a:spLocks noGrp="1"/>
          </p:cNvSpPr>
          <p:nvPr>
            <p:ph type="sldNum" sz="quarter" idx="5"/>
          </p:nvPr>
        </p:nvSpPr>
        <p:spPr/>
        <p:txBody>
          <a:bodyPr/>
          <a:lstStyle/>
          <a:p>
            <a:fld id="{368EE270-322A-4BF6-80B1-CEC8038B583F}" type="slidenum">
              <a:rPr lang="en-US" smtClean="0"/>
              <a:t>3</a:t>
            </a:fld>
            <a:endParaRPr lang="en-US"/>
          </a:p>
        </p:txBody>
      </p:sp>
    </p:spTree>
    <p:extLst>
      <p:ext uri="{BB962C8B-B14F-4D97-AF65-F5344CB8AC3E}">
        <p14:creationId xmlns:p14="http://schemas.microsoft.com/office/powerpoint/2010/main" val="339747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000000"/>
                </a:solidFill>
                <a:effectLst/>
                <a:latin typeface="Linux Libertine"/>
              </a:rPr>
              <a:t>The other extreme is that you already know what you want.  It’s just a matter of putting a detailed plan in place and implementing.  I’m guessing that neither of these extremes is going to be right for you if you are scoping what might be worth investigating further, and if you face limitations on your capacity and time, so I want to introduce to you AdviceUK’s Whole Person, Whole Community Approach [click for next slide]</a:t>
            </a:r>
            <a:endParaRPr lang="en-GB" dirty="0"/>
          </a:p>
        </p:txBody>
      </p:sp>
      <p:sp>
        <p:nvSpPr>
          <p:cNvPr id="4" name="Slide Number Placeholder 3"/>
          <p:cNvSpPr>
            <a:spLocks noGrp="1"/>
          </p:cNvSpPr>
          <p:nvPr>
            <p:ph type="sldNum" sz="quarter" idx="5"/>
          </p:nvPr>
        </p:nvSpPr>
        <p:spPr/>
        <p:txBody>
          <a:bodyPr/>
          <a:lstStyle/>
          <a:p>
            <a:fld id="{368EE270-322A-4BF6-80B1-CEC8038B583F}" type="slidenum">
              <a:rPr lang="en-US" smtClean="0"/>
              <a:t>4</a:t>
            </a:fld>
            <a:endParaRPr lang="en-US"/>
          </a:p>
        </p:txBody>
      </p:sp>
    </p:spTree>
    <p:extLst>
      <p:ext uri="{BB962C8B-B14F-4D97-AF65-F5344CB8AC3E}">
        <p14:creationId xmlns:p14="http://schemas.microsoft.com/office/powerpoint/2010/main" val="1708305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000000"/>
                </a:solidFill>
                <a:effectLst/>
                <a:latin typeface="Linux Libertine"/>
              </a:rPr>
              <a:t>The slide pack includes a link to more information on the Whole Person, Whole Community Approach. This approach informs our thinking on innovation and change in advice services generally and casework specifically. It involves what some people call action learning: it’s worth a session in its own right. But at its simplest it involves: Practice</a:t>
            </a:r>
            <a:r>
              <a:rPr lang="en-GB" b="0" i="0" dirty="0">
                <a:solidFill>
                  <a:srgbClr val="222222"/>
                </a:solidFill>
                <a:effectLst/>
                <a:latin typeface="Arial" panose="020B0604020202020204" pitchFamily="34" charset="0"/>
              </a:rPr>
              <a:t> (doing something); Reflection (creating space to think about what happened); Innovation (developing new ideas); and Testing (understand what works and why).  So my most important suggestion to you is: however, small and tiny your efforts feel, try and get this virtuous circle going.  Don’t just try and do one bit of the cycle.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22222"/>
                </a:solidFill>
                <a:effectLst/>
                <a:latin typeface="Arial" panose="020B0604020202020204" pitchFamily="34" charset="0"/>
              </a:rPr>
              <a:t>I’m going to skip through the next three slides pretty quickly because of time, but they are important to come back to if you want to go away and do something when you get back from the conference – they give three tools you can use in your action learning.  They can help you identify how you innovate with your approach to casework, and prioritise where you want to be changing things.  The first tool is a list of some thinking frameworks.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000000"/>
                </a:solidFill>
                <a:effectLst/>
                <a:latin typeface="Linux Libertine"/>
              </a:rPr>
              <a:t>https://adviceuk.my.salesforce.com/sfc/p/#4J000000GjGg/a/4J000000comV/68uitWnfXVaoOsgq5HvLnhz1edAvmpJL_sY_MUfD21k Top Ten Tips on the Whole Person, Whole Community Approach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fld id="{368EE270-322A-4BF6-80B1-CEC8038B583F}" type="slidenum">
              <a:rPr lang="en-US" smtClean="0"/>
              <a:t>5</a:t>
            </a:fld>
            <a:endParaRPr lang="en-US"/>
          </a:p>
        </p:txBody>
      </p:sp>
    </p:spTree>
    <p:extLst>
      <p:ext uri="{BB962C8B-B14F-4D97-AF65-F5344CB8AC3E}">
        <p14:creationId xmlns:p14="http://schemas.microsoft.com/office/powerpoint/2010/main" val="329456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dirty="0"/>
              <a:t>The first tool is a list of some thinking frameworks.  I’d love to hear from you after this session if you want to find out how to apply one of these frameworks to your casework service (and by the way, these thinking frameworks can be applied to any service, or indeed any way of working).  Just choose the one that seems most suited to the thing you want to change.  Perhaps you feel that you need to look at the purpose of your casework service – go for c).  Or perhaps you are unhappy about what your casework service is achieving – go for a).  Or perhaps you need to understand how your casework fits with other support, go for b).  OK, onto the second tool.</a:t>
            </a:r>
            <a:endParaRPr lang="en-GB" dirty="0"/>
          </a:p>
        </p:txBody>
      </p:sp>
      <p:sp>
        <p:nvSpPr>
          <p:cNvPr id="4" name="Slide Number Placeholder 3"/>
          <p:cNvSpPr>
            <a:spLocks noGrp="1"/>
          </p:cNvSpPr>
          <p:nvPr>
            <p:ph type="sldNum" sz="quarter" idx="5"/>
          </p:nvPr>
        </p:nvSpPr>
        <p:spPr/>
        <p:txBody>
          <a:bodyPr/>
          <a:lstStyle/>
          <a:p>
            <a:fld id="{368EE270-322A-4BF6-80B1-CEC8038B583F}" type="slidenum">
              <a:rPr lang="en-US" smtClean="0"/>
              <a:t>6</a:t>
            </a:fld>
            <a:endParaRPr lang="en-US"/>
          </a:p>
        </p:txBody>
      </p:sp>
    </p:spTree>
    <p:extLst>
      <p:ext uri="{BB962C8B-B14F-4D97-AF65-F5344CB8AC3E}">
        <p14:creationId xmlns:p14="http://schemas.microsoft.com/office/powerpoint/2010/main" val="2351738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dirty="0"/>
              <a:t>The second tool is AdviceUK’s Six Stage Advice Process which takes you through what we think are the key stages of giving advice. It helps you </a:t>
            </a:r>
            <a:r>
              <a:rPr lang="en-US" dirty="0" err="1"/>
              <a:t>visualise</a:t>
            </a:r>
            <a:r>
              <a:rPr lang="en-US" dirty="0"/>
              <a:t> common advice-giving activities and zero in on the stage where you want to innovate.  Do you want to change how you do the welcome stage for example – say using a chatbot (more on that in a bit). Or could you engage students and encourage them to own the Planning process more through tools such as spider diagrams and person </a:t>
            </a:r>
            <a:r>
              <a:rPr lang="en-US" dirty="0" err="1"/>
              <a:t>centred</a:t>
            </a:r>
            <a:r>
              <a:rPr lang="en-US" dirty="0"/>
              <a:t> planning? (I’ve included two further links to this in the slide pack).  If we have time for questions, I’m happy to go back to this.  Onto the third tool, which is related</a:t>
            </a:r>
          </a:p>
          <a:p>
            <a:pPr algn="l">
              <a:buFont typeface="Arial" panose="020B0604020202020204" pitchFamily="34" charset="0"/>
              <a:buNone/>
            </a:pPr>
            <a:endParaRPr lang="en-US" dirty="0"/>
          </a:p>
          <a:p>
            <a:pPr algn="l">
              <a:buFont typeface="Arial" panose="020B0604020202020204" pitchFamily="34" charset="0"/>
              <a:buNone/>
            </a:pPr>
            <a:r>
              <a:rPr lang="en-US" dirty="0"/>
              <a:t>https://inclusion.com/path-maps-and-person-centered-planning/ ) </a:t>
            </a:r>
          </a:p>
          <a:p>
            <a:pPr algn="l">
              <a:buFont typeface="Arial" panose="020B0604020202020204" pitchFamily="34" charset="0"/>
              <a:buNone/>
            </a:pPr>
            <a:endParaRPr lang="en-US" dirty="0"/>
          </a:p>
          <a:p>
            <a:pPr algn="l">
              <a:buFont typeface="Arial" panose="020B0604020202020204" pitchFamily="34" charset="0"/>
              <a:buNone/>
            </a:pPr>
            <a:r>
              <a:rPr lang="en-US" dirty="0"/>
              <a:t>https://adviceuk.my.salesforce.com/sfc/p/#4J000000GjGg/a/8d000000YKOn/2NuLAFFI_y4twKQC4aP8HldqjX6bC5wAUbQ5EV9zQjk Six stage advice process.</a:t>
            </a:r>
            <a:endParaRPr lang="en-GB" b="0" i="0" dirty="0">
              <a:solidFill>
                <a:srgbClr val="000000"/>
              </a:solidFill>
              <a:effectLst/>
              <a:latin typeface="Linux Libertine"/>
            </a:endParaRPr>
          </a:p>
          <a:p>
            <a:endParaRPr lang="en-GB" dirty="0"/>
          </a:p>
          <a:p>
            <a:r>
              <a:rPr lang="en-GB" dirty="0"/>
              <a:t>(for background examples if needed: Welcome – for example establish trust with the person you are advising, introduce them to the service; Unpack – for example what's happened so far? How and why you have come to the service on this occasion? What's important to you and what do you want from us?; Options – for example Apply adviser knowledge to the landscape the client needs to navigate, pull in additional resources from colleagues or partners; Planning – for example Set out responsibility for particular actions; Next steps – for example Think about possible problems and contingencies.</a:t>
            </a:r>
          </a:p>
        </p:txBody>
      </p:sp>
      <p:sp>
        <p:nvSpPr>
          <p:cNvPr id="4" name="Slide Number Placeholder 3"/>
          <p:cNvSpPr>
            <a:spLocks noGrp="1"/>
          </p:cNvSpPr>
          <p:nvPr>
            <p:ph type="sldNum" sz="quarter" idx="5"/>
          </p:nvPr>
        </p:nvSpPr>
        <p:spPr/>
        <p:txBody>
          <a:bodyPr/>
          <a:lstStyle/>
          <a:p>
            <a:fld id="{368EE270-322A-4BF6-80B1-CEC8038B583F}" type="slidenum">
              <a:rPr lang="en-US" smtClean="0"/>
              <a:t>7</a:t>
            </a:fld>
            <a:endParaRPr lang="en-US"/>
          </a:p>
        </p:txBody>
      </p:sp>
    </p:spTree>
    <p:extLst>
      <p:ext uri="{BB962C8B-B14F-4D97-AF65-F5344CB8AC3E}">
        <p14:creationId xmlns:p14="http://schemas.microsoft.com/office/powerpoint/2010/main" val="577284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third tool is related to the second: but crucially it comes at it from the student’s point of view. It’s journey mapping: mapping one or more journeys taken by a student getting advice (and if you’re interested in casework, you’ll need to map a journey which involves you working on a case with a student).  The concept is very simple: note </a:t>
            </a:r>
            <a:r>
              <a:rPr lang="en-GB" sz="1800" b="0" i="0" u="none" strike="noStrike" baseline="0" dirty="0">
                <a:latin typeface="Calibri" panose="020F0502020204030204" pitchFamily="34" charset="0"/>
              </a:rPr>
              <a:t>down what happened, when, how and with whom, chronologically and in detail, and plug that experience into your action learning cycle.</a:t>
            </a:r>
            <a:endParaRPr lang="en-GB" dirty="0"/>
          </a:p>
          <a:p>
            <a:endParaRPr lang="en-GB" dirty="0"/>
          </a:p>
          <a:p>
            <a:r>
              <a:rPr lang="en-GB" dirty="0"/>
              <a:t>There are options here for using your case management system to capture what mattered to the person, what they asked you to do, how you responded and what was achieved as a result.  It’s very helpful for understanding your answers to what seems like a very simple question – what is a case, and when does it start and stop, and those big questions about boundaries to casework services.</a:t>
            </a:r>
          </a:p>
          <a:p>
            <a:endParaRPr lang="en-GB" dirty="0"/>
          </a:p>
          <a:p>
            <a:r>
              <a:rPr lang="en-GB" dirty="0"/>
              <a:t>This process has been incredibly powerful in terms of understanding what is really happening at the moment and therefore what could be changed or improved, and it’s also relevant I think to the DNA of student unions and their missions.</a:t>
            </a:r>
          </a:p>
          <a:p>
            <a:endParaRPr lang="en-GB" dirty="0"/>
          </a:p>
          <a:p>
            <a:r>
              <a:rPr lang="en-GB" dirty="0"/>
              <a:t>https://adviceuk.my.salesforce.com/sfc/p/#4J000000GjGg/a/Tv000000TtcD/ftokouHP1Z_5BZJGcuw48lEryuqUQ60mjxAeSWPV50k for AdviceUK briefing on how to map a client journey.</a:t>
            </a:r>
          </a:p>
          <a:p>
            <a:endParaRPr lang="en-GB" dirty="0"/>
          </a:p>
          <a:p>
            <a:endParaRPr lang="en-GB" dirty="0"/>
          </a:p>
        </p:txBody>
      </p:sp>
      <p:sp>
        <p:nvSpPr>
          <p:cNvPr id="4" name="Slide Number Placeholder 3"/>
          <p:cNvSpPr>
            <a:spLocks noGrp="1"/>
          </p:cNvSpPr>
          <p:nvPr>
            <p:ph type="sldNum" sz="quarter" idx="5"/>
          </p:nvPr>
        </p:nvSpPr>
        <p:spPr/>
        <p:txBody>
          <a:bodyPr/>
          <a:lstStyle/>
          <a:p>
            <a:fld id="{368EE270-322A-4BF6-80B1-CEC8038B583F}" type="slidenum">
              <a:rPr lang="en-US" smtClean="0"/>
              <a:t>8</a:t>
            </a:fld>
            <a:endParaRPr lang="en-US"/>
          </a:p>
        </p:txBody>
      </p:sp>
    </p:spTree>
    <p:extLst>
      <p:ext uri="{BB962C8B-B14F-4D97-AF65-F5344CB8AC3E}">
        <p14:creationId xmlns:p14="http://schemas.microsoft.com/office/powerpoint/2010/main" val="3571938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AdviceUK believes in community-based advice, and for us that includes student communities. Increasingly, charities are uncomfortable with language that disempowers the people at the centre of their mission.  Do you think of people using your service as customers, service users, clients?  What does it mean to be giving advice at organisations which are seeking to be run by </a:t>
            </a:r>
            <a:r>
              <a:rPr lang="en-GB" b="0" i="0" dirty="0">
                <a:solidFill>
                  <a:srgbClr val="000000"/>
                </a:solidFill>
                <a:effectLst/>
                <a:latin typeface="brandon-grotesque"/>
              </a:rPr>
              <a:t>students for students, and which have a shared mission to improve the student experience?  </a:t>
            </a:r>
            <a:r>
              <a:rPr lang="en-US" dirty="0"/>
              <a:t>How is the invitation to be part of something bigger, part of that mission, embedded in your casework? A practical suggestion here is taking the time, during a case, to enable students to share what is important to them as they get advice, and to give them a practical menu of ways in which they can contribute.  Focus on the simple menu items here: it could be having questions ready to ask students that relates to the top 3 things that they come to you about.  It could simply be – at the right point in their journey: how easy has it been for you to get advice and support?  (ps. Don’t just ask this after closing the case)</a:t>
            </a:r>
            <a:endParaRPr lang="en-GB" dirty="0"/>
          </a:p>
        </p:txBody>
      </p:sp>
      <p:sp>
        <p:nvSpPr>
          <p:cNvPr id="4" name="Slide Number Placeholder 3"/>
          <p:cNvSpPr>
            <a:spLocks noGrp="1"/>
          </p:cNvSpPr>
          <p:nvPr>
            <p:ph type="sldNum" sz="quarter" idx="5"/>
          </p:nvPr>
        </p:nvSpPr>
        <p:spPr/>
        <p:txBody>
          <a:bodyPr/>
          <a:lstStyle/>
          <a:p>
            <a:fld id="{368EE270-322A-4BF6-80B1-CEC8038B583F}" type="slidenum">
              <a:rPr lang="en-US" smtClean="0"/>
              <a:t>9</a:t>
            </a:fld>
            <a:endParaRPr lang="en-US"/>
          </a:p>
        </p:txBody>
      </p:sp>
    </p:spTree>
    <p:extLst>
      <p:ext uri="{BB962C8B-B14F-4D97-AF65-F5344CB8AC3E}">
        <p14:creationId xmlns:p14="http://schemas.microsoft.com/office/powerpoint/2010/main" val="1249429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pic>
        <p:nvPicPr>
          <p:cNvPr id="7" name="Picture Placeholder 14" descr="Diagram&#10;&#10;Description automatically generated with low confidence">
            <a:extLst>
              <a:ext uri="{FF2B5EF4-FFF2-40B4-BE49-F238E27FC236}">
                <a16:creationId xmlns:a16="http://schemas.microsoft.com/office/drawing/2014/main" id="{A4036D20-866E-4C3E-A9AB-08094A5D6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75" r="3175"/>
          <a:stretch/>
        </p:blipFill>
        <p:spPr>
          <a:xfrm>
            <a:off x="0" y="0"/>
            <a:ext cx="12192000" cy="6858000"/>
          </a:xfrm>
          <a:prstGeom prst="rect">
            <a:avLst/>
          </a:prstGeom>
        </p:spPr>
      </p:pic>
      <p:sp>
        <p:nvSpPr>
          <p:cNvPr id="9" name="Rectangle 8">
            <a:extLst>
              <a:ext uri="{FF2B5EF4-FFF2-40B4-BE49-F238E27FC236}">
                <a16:creationId xmlns:a16="http://schemas.microsoft.com/office/drawing/2014/main" id="{CD9AE262-9FDF-4857-A051-D08FC5786500}"/>
              </a:ext>
            </a:extLst>
          </p:cNvPr>
          <p:cNvSpPr/>
          <p:nvPr userDrawn="1"/>
        </p:nvSpPr>
        <p:spPr>
          <a:xfrm>
            <a:off x="587375" y="1878317"/>
            <a:ext cx="8722880" cy="3074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F0C703-A550-4AE0-964E-9E21065D56E5}"/>
              </a:ext>
            </a:extLst>
          </p:cNvPr>
          <p:cNvSpPr/>
          <p:nvPr userDrawn="1"/>
        </p:nvSpPr>
        <p:spPr>
          <a:xfrm>
            <a:off x="587376" y="5114924"/>
            <a:ext cx="2946400" cy="7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AD30F511-A171-4BE9-AA28-8BF660620532}"/>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3980"/>
          <a:stretch/>
        </p:blipFill>
        <p:spPr>
          <a:xfrm>
            <a:off x="8841097" y="514359"/>
            <a:ext cx="2586523" cy="492910"/>
          </a:xfrm>
          <a:prstGeom prst="rect">
            <a:avLst/>
          </a:prstGeom>
        </p:spPr>
      </p:pic>
      <p:sp>
        <p:nvSpPr>
          <p:cNvPr id="2" name="Title 1">
            <a:extLst>
              <a:ext uri="{FF2B5EF4-FFF2-40B4-BE49-F238E27FC236}">
                <a16:creationId xmlns:a16="http://schemas.microsoft.com/office/drawing/2014/main" id="{ABAA2D88-3AA8-4B37-B947-22C9A23B36E7}"/>
              </a:ext>
            </a:extLst>
          </p:cNvPr>
          <p:cNvSpPr>
            <a:spLocks noGrp="1"/>
          </p:cNvSpPr>
          <p:nvPr>
            <p:ph type="ctrTitle"/>
          </p:nvPr>
        </p:nvSpPr>
        <p:spPr>
          <a:xfrm>
            <a:off x="1027289" y="2535006"/>
            <a:ext cx="6035984" cy="1708871"/>
          </a:xfrm>
        </p:spPr>
        <p:txBody>
          <a:bodyPr anchor="b"/>
          <a:lstStyle>
            <a:lvl1pPr algn="l">
              <a:defRPr sz="4000" spc="120" baseline="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B25059C-D334-4D4C-8063-65073D854143}"/>
              </a:ext>
            </a:extLst>
          </p:cNvPr>
          <p:cNvSpPr>
            <a:spLocks noGrp="1"/>
          </p:cNvSpPr>
          <p:nvPr>
            <p:ph type="subTitle" idx="1"/>
          </p:nvPr>
        </p:nvSpPr>
        <p:spPr>
          <a:xfrm>
            <a:off x="1027289" y="4316644"/>
            <a:ext cx="7072136" cy="566506"/>
          </a:xfrm>
        </p:spPr>
        <p:txBody>
          <a:bodyPr/>
          <a:lstStyle>
            <a:lvl1pPr marL="0" indent="0" algn="l">
              <a:buNone/>
              <a:defRPr sz="2500" b="0" spc="50" baseline="0">
                <a:solidFill>
                  <a:schemeClr val="tx1"/>
                </a:solidFill>
                <a:latin typeface="+mn-lt"/>
              </a:defRPr>
            </a:lvl1pPr>
            <a:lvl2pPr marL="0" indent="0" algn="l">
              <a:spcBef>
                <a:spcPts val="2700"/>
              </a:spcBef>
              <a:buNone/>
              <a:defRPr sz="2000" spc="50" baseline="0">
                <a:solidFill>
                  <a:schemeClr val="tx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13">
            <a:extLst>
              <a:ext uri="{FF2B5EF4-FFF2-40B4-BE49-F238E27FC236}">
                <a16:creationId xmlns:a16="http://schemas.microsoft.com/office/drawing/2014/main" id="{1237FD85-52D7-49E0-8802-CCC81B0C732C}"/>
              </a:ext>
            </a:extLst>
          </p:cNvPr>
          <p:cNvSpPr>
            <a:spLocks noGrp="1"/>
          </p:cNvSpPr>
          <p:nvPr>
            <p:ph type="body" sz="quarter" idx="11" hasCustomPrompt="1"/>
          </p:nvPr>
        </p:nvSpPr>
        <p:spPr>
          <a:xfrm>
            <a:off x="1027289" y="5353050"/>
            <a:ext cx="2319161" cy="495300"/>
          </a:xfrm>
        </p:spPr>
        <p:txBody>
          <a:bodyPr/>
          <a:lstStyle>
            <a:lvl1pPr>
              <a:defRPr sz="1900" b="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DD.MM.YY</a:t>
            </a:r>
          </a:p>
        </p:txBody>
      </p:sp>
    </p:spTree>
    <p:extLst>
      <p:ext uri="{BB962C8B-B14F-4D97-AF65-F5344CB8AC3E}">
        <p14:creationId xmlns:p14="http://schemas.microsoft.com/office/powerpoint/2010/main" val="104092864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2B68-A2CA-4721-BE3B-66BFE61013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492881-3458-4576-9A09-4A7AC09A19AA}"/>
              </a:ext>
            </a:extLst>
          </p:cNvPr>
          <p:cNvSpPr>
            <a:spLocks noGrp="1"/>
          </p:cNvSpPr>
          <p:nvPr>
            <p:ph sz="half" idx="1"/>
          </p:nvPr>
        </p:nvSpPr>
        <p:spPr>
          <a:xfrm>
            <a:off x="586800" y="1919288"/>
            <a:ext cx="5383788" cy="389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B5030B-4AD8-4F9E-954C-E37AEEFDDD4D}"/>
              </a:ext>
            </a:extLst>
          </p:cNvPr>
          <p:cNvSpPr>
            <a:spLocks noGrp="1"/>
          </p:cNvSpPr>
          <p:nvPr>
            <p:ph sz="half" idx="2"/>
          </p:nvPr>
        </p:nvSpPr>
        <p:spPr>
          <a:xfrm>
            <a:off x="6219825" y="1919288"/>
            <a:ext cx="5384346" cy="389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73AEA71-6C74-4767-939C-7FF7E6D1DBC3}"/>
              </a:ext>
            </a:extLst>
          </p:cNvPr>
          <p:cNvSpPr>
            <a:spLocks noGrp="1"/>
          </p:cNvSpPr>
          <p:nvPr>
            <p:ph type="dt" sz="half" idx="10"/>
          </p:nvPr>
        </p:nvSpPr>
        <p:spPr/>
        <p:txBody>
          <a:bodyPr/>
          <a:lstStyle/>
          <a:p>
            <a:fld id="{B3B9F65F-EA7E-464E-BA55-7F8A7C9938E5}" type="datetime1">
              <a:rPr lang="en-GB" smtClean="0"/>
              <a:t>09/08/2024</a:t>
            </a:fld>
            <a:endParaRPr lang="en-GB"/>
          </a:p>
        </p:txBody>
      </p:sp>
      <p:sp>
        <p:nvSpPr>
          <p:cNvPr id="6" name="Footer Placeholder 5">
            <a:extLst>
              <a:ext uri="{FF2B5EF4-FFF2-40B4-BE49-F238E27FC236}">
                <a16:creationId xmlns:a16="http://schemas.microsoft.com/office/drawing/2014/main" id="{C20B23B9-E7E6-49EF-82EE-39382F8286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BD53B4-50D1-418A-B00E-2B41682A1FE7}"/>
              </a:ext>
            </a:extLst>
          </p:cNvPr>
          <p:cNvSpPr>
            <a:spLocks noGrp="1"/>
          </p:cNvSpPr>
          <p:nvPr>
            <p:ph type="sldNum" sz="quarter" idx="12"/>
          </p:nvPr>
        </p:nvSpPr>
        <p:spPr/>
        <p:txBody>
          <a:bodyPr/>
          <a:lstStyle/>
          <a:p>
            <a:fld id="{1C95DBEE-2C30-4F1D-BD15-3944EDF442B6}" type="slidenum">
              <a:rPr lang="en-GB" smtClean="0"/>
              <a:t>‹#›</a:t>
            </a:fld>
            <a:endParaRPr lang="en-GB"/>
          </a:p>
        </p:txBody>
      </p:sp>
    </p:spTree>
    <p:extLst>
      <p:ext uri="{BB962C8B-B14F-4D97-AF65-F5344CB8AC3E}">
        <p14:creationId xmlns:p14="http://schemas.microsoft.com/office/powerpoint/2010/main" val="613312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38F5652-B727-40B9-B74A-A9832D9096F8}"/>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91BAA3FE-0F16-4E45-A660-FC30A51419E1}"/>
              </a:ext>
            </a:extLst>
          </p:cNvPr>
          <p:cNvSpPr>
            <a:spLocks noGrp="1"/>
          </p:cNvSpPr>
          <p:nvPr>
            <p:ph type="body" idx="1"/>
          </p:nvPr>
        </p:nvSpPr>
        <p:spPr>
          <a:xfrm>
            <a:off x="586801" y="1586213"/>
            <a:ext cx="5383788" cy="506455"/>
          </a:xfrm>
        </p:spPr>
        <p:txBody>
          <a:bodyPr anchor="t" anchorCtr="0"/>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3BEE78D8-3519-4147-8C10-0E16D26E4EF1}"/>
              </a:ext>
            </a:extLst>
          </p:cNvPr>
          <p:cNvSpPr>
            <a:spLocks noGrp="1"/>
          </p:cNvSpPr>
          <p:nvPr>
            <p:ph type="body" sz="quarter" idx="3"/>
          </p:nvPr>
        </p:nvSpPr>
        <p:spPr>
          <a:xfrm>
            <a:off x="6219825" y="1586213"/>
            <a:ext cx="5384345" cy="506455"/>
          </a:xfrm>
        </p:spPr>
        <p:txBody>
          <a:bodyPr anchor="t" anchorCtr="0"/>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3A5C773F-BDCF-4BEC-BBAF-D096B7B3A60C}"/>
              </a:ext>
            </a:extLst>
          </p:cNvPr>
          <p:cNvSpPr>
            <a:spLocks noGrp="1"/>
          </p:cNvSpPr>
          <p:nvPr>
            <p:ph type="dt" sz="half" idx="10"/>
          </p:nvPr>
        </p:nvSpPr>
        <p:spPr/>
        <p:txBody>
          <a:bodyPr/>
          <a:lstStyle/>
          <a:p>
            <a:fld id="{0D7AE5A7-995B-46E6-90A8-029BA518409C}" type="datetime1">
              <a:rPr lang="en-GB" smtClean="0"/>
              <a:t>09/08/2024</a:t>
            </a:fld>
            <a:endParaRPr lang="en-GB"/>
          </a:p>
        </p:txBody>
      </p:sp>
      <p:sp>
        <p:nvSpPr>
          <p:cNvPr id="8" name="Footer Placeholder 7">
            <a:extLst>
              <a:ext uri="{FF2B5EF4-FFF2-40B4-BE49-F238E27FC236}">
                <a16:creationId xmlns:a16="http://schemas.microsoft.com/office/drawing/2014/main" id="{D132817E-995B-46BC-A7DE-7FF6F680212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2BF329-FD80-4D8C-9BFD-9F8BF3663D19}"/>
              </a:ext>
            </a:extLst>
          </p:cNvPr>
          <p:cNvSpPr>
            <a:spLocks noGrp="1"/>
          </p:cNvSpPr>
          <p:nvPr>
            <p:ph type="sldNum" sz="quarter" idx="12"/>
          </p:nvPr>
        </p:nvSpPr>
        <p:spPr/>
        <p:txBody>
          <a:bodyPr/>
          <a:lstStyle/>
          <a:p>
            <a:fld id="{1C95DBEE-2C30-4F1D-BD15-3944EDF442B6}" type="slidenum">
              <a:rPr lang="en-GB" smtClean="0"/>
              <a:t>‹#›</a:t>
            </a:fld>
            <a:endParaRPr lang="en-GB"/>
          </a:p>
        </p:txBody>
      </p:sp>
      <p:sp>
        <p:nvSpPr>
          <p:cNvPr id="11" name="Content Placeholder 2">
            <a:extLst>
              <a:ext uri="{FF2B5EF4-FFF2-40B4-BE49-F238E27FC236}">
                <a16:creationId xmlns:a16="http://schemas.microsoft.com/office/drawing/2014/main" id="{F9AF041D-0E01-435B-8E38-2CF11F69B14D}"/>
              </a:ext>
            </a:extLst>
          </p:cNvPr>
          <p:cNvSpPr>
            <a:spLocks noGrp="1"/>
          </p:cNvSpPr>
          <p:nvPr>
            <p:ph sz="half" idx="13"/>
          </p:nvPr>
        </p:nvSpPr>
        <p:spPr>
          <a:xfrm>
            <a:off x="586800" y="1919288"/>
            <a:ext cx="5383788" cy="389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3">
            <a:extLst>
              <a:ext uri="{FF2B5EF4-FFF2-40B4-BE49-F238E27FC236}">
                <a16:creationId xmlns:a16="http://schemas.microsoft.com/office/drawing/2014/main" id="{2D978527-9914-48D0-A8EB-D6FEFAECC36D}"/>
              </a:ext>
            </a:extLst>
          </p:cNvPr>
          <p:cNvSpPr>
            <a:spLocks noGrp="1"/>
          </p:cNvSpPr>
          <p:nvPr>
            <p:ph sz="half" idx="2"/>
          </p:nvPr>
        </p:nvSpPr>
        <p:spPr>
          <a:xfrm>
            <a:off x="6219825" y="1919288"/>
            <a:ext cx="5384346" cy="389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5908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C463C-7B0A-4B72-BA38-C917D931164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4B1360F-1E72-41E0-AAC9-4B99A20CD271}"/>
              </a:ext>
            </a:extLst>
          </p:cNvPr>
          <p:cNvSpPr>
            <a:spLocks noGrp="1"/>
          </p:cNvSpPr>
          <p:nvPr>
            <p:ph type="dt" sz="half" idx="10"/>
          </p:nvPr>
        </p:nvSpPr>
        <p:spPr/>
        <p:txBody>
          <a:bodyPr/>
          <a:lstStyle/>
          <a:p>
            <a:fld id="{26F5306C-3656-47ED-8C69-609163167E03}" type="datetime1">
              <a:rPr lang="en-GB" smtClean="0"/>
              <a:t>09/08/2024</a:t>
            </a:fld>
            <a:endParaRPr lang="en-GB"/>
          </a:p>
        </p:txBody>
      </p:sp>
      <p:sp>
        <p:nvSpPr>
          <p:cNvPr id="4" name="Footer Placeholder 3">
            <a:extLst>
              <a:ext uri="{FF2B5EF4-FFF2-40B4-BE49-F238E27FC236}">
                <a16:creationId xmlns:a16="http://schemas.microsoft.com/office/drawing/2014/main" id="{2BEBD093-37A5-4E50-B50B-B7EC070886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F860D96-934B-42D5-9E5A-296666ED567E}"/>
              </a:ext>
            </a:extLst>
          </p:cNvPr>
          <p:cNvSpPr>
            <a:spLocks noGrp="1"/>
          </p:cNvSpPr>
          <p:nvPr>
            <p:ph type="sldNum" sz="quarter" idx="12"/>
          </p:nvPr>
        </p:nvSpPr>
        <p:spPr/>
        <p:txBody>
          <a:bodyPr/>
          <a:lstStyle/>
          <a:p>
            <a:fld id="{1C95DBEE-2C30-4F1D-BD15-3944EDF442B6}" type="slidenum">
              <a:rPr lang="en-GB" smtClean="0"/>
              <a:t>‹#›</a:t>
            </a:fld>
            <a:endParaRPr lang="en-GB"/>
          </a:p>
        </p:txBody>
      </p:sp>
    </p:spTree>
    <p:extLst>
      <p:ext uri="{BB962C8B-B14F-4D97-AF65-F5344CB8AC3E}">
        <p14:creationId xmlns:p14="http://schemas.microsoft.com/office/powerpoint/2010/main" val="402704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F8DCF1-5D98-4936-B20A-125756E58C57}"/>
              </a:ext>
            </a:extLst>
          </p:cNvPr>
          <p:cNvSpPr>
            <a:spLocks noGrp="1"/>
          </p:cNvSpPr>
          <p:nvPr>
            <p:ph type="dt" sz="half" idx="10"/>
          </p:nvPr>
        </p:nvSpPr>
        <p:spPr/>
        <p:txBody>
          <a:bodyPr/>
          <a:lstStyle/>
          <a:p>
            <a:fld id="{E4942D1D-2A61-4107-BB3F-7A78A5408F90}" type="datetime1">
              <a:rPr lang="en-GB" smtClean="0"/>
              <a:t>09/08/2024</a:t>
            </a:fld>
            <a:endParaRPr lang="en-GB"/>
          </a:p>
        </p:txBody>
      </p:sp>
      <p:sp>
        <p:nvSpPr>
          <p:cNvPr id="3" name="Footer Placeholder 2">
            <a:extLst>
              <a:ext uri="{FF2B5EF4-FFF2-40B4-BE49-F238E27FC236}">
                <a16:creationId xmlns:a16="http://schemas.microsoft.com/office/drawing/2014/main" id="{D1FCEA6C-EB2E-4043-9E18-EE702699D7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A4C9D8D-2FCA-423C-B0DB-478E96EF2BD2}"/>
              </a:ext>
            </a:extLst>
          </p:cNvPr>
          <p:cNvSpPr>
            <a:spLocks noGrp="1"/>
          </p:cNvSpPr>
          <p:nvPr>
            <p:ph type="sldNum" sz="quarter" idx="12"/>
          </p:nvPr>
        </p:nvSpPr>
        <p:spPr/>
        <p:txBody>
          <a:bodyPr/>
          <a:lstStyle/>
          <a:p>
            <a:fld id="{1C95DBEE-2C30-4F1D-BD15-3944EDF442B6}" type="slidenum">
              <a:rPr lang="en-GB" smtClean="0"/>
              <a:t>‹#›</a:t>
            </a:fld>
            <a:endParaRPr lang="en-GB"/>
          </a:p>
        </p:txBody>
      </p:sp>
    </p:spTree>
    <p:extLst>
      <p:ext uri="{BB962C8B-B14F-4D97-AF65-F5344CB8AC3E}">
        <p14:creationId xmlns:p14="http://schemas.microsoft.com/office/powerpoint/2010/main" val="3440584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p:bg>
      <p:bgRef idx="1001">
        <a:schemeClr val="bg2"/>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16E52FF-E3CA-496E-9989-52A63E192B4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180" r="6526" b="16400"/>
          <a:stretch/>
        </p:blipFill>
        <p:spPr>
          <a:xfrm>
            <a:off x="3460751" y="1"/>
            <a:ext cx="8731250" cy="6858000"/>
          </a:xfrm>
          <a:prstGeom prst="rect">
            <a:avLst/>
          </a:prstGeom>
        </p:spPr>
      </p:pic>
      <p:pic>
        <p:nvPicPr>
          <p:cNvPr id="5" name="Graphic 4">
            <a:extLst>
              <a:ext uri="{FF2B5EF4-FFF2-40B4-BE49-F238E27FC236}">
                <a16:creationId xmlns:a16="http://schemas.microsoft.com/office/drawing/2014/main" id="{2A426397-AA66-4FC1-B02A-26F3AA18E41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0427" y="855663"/>
            <a:ext cx="2466000" cy="470353"/>
          </a:xfrm>
          <a:prstGeom prst="rect">
            <a:avLst/>
          </a:prstGeom>
        </p:spPr>
      </p:pic>
      <p:sp>
        <p:nvSpPr>
          <p:cNvPr id="6" name="TextBox 5">
            <a:extLst>
              <a:ext uri="{FF2B5EF4-FFF2-40B4-BE49-F238E27FC236}">
                <a16:creationId xmlns:a16="http://schemas.microsoft.com/office/drawing/2014/main" id="{8C8C1789-568B-40F0-8013-6BD0D0226714}"/>
              </a:ext>
            </a:extLst>
          </p:cNvPr>
          <p:cNvSpPr txBox="1"/>
          <p:nvPr userDrawn="1"/>
        </p:nvSpPr>
        <p:spPr>
          <a:xfrm>
            <a:off x="857252" y="1765653"/>
            <a:ext cx="2029529" cy="1099340"/>
          </a:xfrm>
          <a:prstGeom prst="rect">
            <a:avLst/>
          </a:prstGeom>
          <a:noFill/>
        </p:spPr>
        <p:txBody>
          <a:bodyPr wrap="square" lIns="0" tIns="0" rIns="0" bIns="0" rtlCol="0">
            <a:spAutoFit/>
          </a:bodyPr>
          <a:lstStyle/>
          <a:p>
            <a:pPr>
              <a:lnSpc>
                <a:spcPct val="95000"/>
              </a:lnSpc>
            </a:pPr>
            <a:r>
              <a:rPr lang="en-GB" sz="1500"/>
              <a:t>Universal House,</a:t>
            </a:r>
          </a:p>
          <a:p>
            <a:pPr>
              <a:lnSpc>
                <a:spcPct val="95000"/>
              </a:lnSpc>
            </a:pPr>
            <a:r>
              <a:rPr lang="en-GB" sz="1500"/>
              <a:t>101E Wentworth St,</a:t>
            </a:r>
          </a:p>
          <a:p>
            <a:pPr>
              <a:lnSpc>
                <a:spcPct val="95000"/>
              </a:lnSpc>
            </a:pPr>
            <a:r>
              <a:rPr lang="en-GB" sz="1500"/>
              <a:t>London, E1 7SA</a:t>
            </a:r>
          </a:p>
          <a:p>
            <a:pPr>
              <a:lnSpc>
                <a:spcPct val="95000"/>
              </a:lnSpc>
            </a:pPr>
            <a:endParaRPr lang="en-GB" sz="1500"/>
          </a:p>
          <a:p>
            <a:pPr>
              <a:lnSpc>
                <a:spcPct val="95000"/>
              </a:lnSpc>
            </a:pPr>
            <a:r>
              <a:rPr lang="en-GB" sz="1500">
                <a:solidFill>
                  <a:srgbClr val="9ECDC6"/>
                </a:solidFill>
                <a:latin typeface="+mj-lt"/>
              </a:rPr>
              <a:t>adviceuk.org.uk</a:t>
            </a:r>
            <a:endParaRPr lang="en-US" sz="1500">
              <a:solidFill>
                <a:srgbClr val="9ECDC6"/>
              </a:solidFill>
              <a:latin typeface="+mj-lt"/>
            </a:endParaRPr>
          </a:p>
        </p:txBody>
      </p:sp>
      <p:sp>
        <p:nvSpPr>
          <p:cNvPr id="11" name="TextBox 10">
            <a:extLst>
              <a:ext uri="{FF2B5EF4-FFF2-40B4-BE49-F238E27FC236}">
                <a16:creationId xmlns:a16="http://schemas.microsoft.com/office/drawing/2014/main" id="{A4C0FBA5-81F6-4E58-B346-08F9EC222E9E}"/>
              </a:ext>
            </a:extLst>
          </p:cNvPr>
          <p:cNvSpPr txBox="1"/>
          <p:nvPr userDrawn="1"/>
        </p:nvSpPr>
        <p:spPr>
          <a:xfrm>
            <a:off x="8104188" y="5683249"/>
            <a:ext cx="3228272" cy="379206"/>
          </a:xfrm>
          <a:prstGeom prst="rect">
            <a:avLst/>
          </a:prstGeom>
          <a:noFill/>
        </p:spPr>
        <p:txBody>
          <a:bodyPr wrap="square" lIns="0" tIns="0" rIns="0" bIns="0" rtlCol="0">
            <a:spAutoFit/>
          </a:bodyPr>
          <a:lstStyle/>
          <a:p>
            <a:pPr algn="r">
              <a:lnSpc>
                <a:spcPct val="110000"/>
              </a:lnSpc>
            </a:pPr>
            <a:r>
              <a:rPr lang="en-GB" sz="1120"/>
              <a:t>Registered Charity No. 299342</a:t>
            </a:r>
          </a:p>
          <a:p>
            <a:pPr algn="r">
              <a:lnSpc>
                <a:spcPct val="110000"/>
              </a:lnSpc>
            </a:pPr>
            <a:r>
              <a:rPr lang="en-GB" sz="1120"/>
              <a:t>Company Limited by Guarantee No. 2023982</a:t>
            </a:r>
            <a:endParaRPr lang="en-US" sz="1120">
              <a:solidFill>
                <a:srgbClr val="9ECDC6"/>
              </a:solidFill>
              <a:latin typeface="+mj-lt"/>
            </a:endParaRPr>
          </a:p>
        </p:txBody>
      </p:sp>
    </p:spTree>
    <p:extLst>
      <p:ext uri="{BB962C8B-B14F-4D97-AF65-F5344CB8AC3E}">
        <p14:creationId xmlns:p14="http://schemas.microsoft.com/office/powerpoint/2010/main" val="45822129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ditable Title Slide">
    <p:bg>
      <p:bgRef idx="1001">
        <a:schemeClr val="bg2"/>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637CA14-0B74-4609-8C62-3FA321723EEE}"/>
              </a:ext>
            </a:extLst>
          </p:cNvPr>
          <p:cNvSpPr>
            <a:spLocks noGrp="1"/>
          </p:cNvSpPr>
          <p:nvPr>
            <p:ph type="pic" sz="quarter" idx="10"/>
          </p:nvPr>
        </p:nvSpPr>
        <p:spPr>
          <a:xfrm>
            <a:off x="0" y="0"/>
            <a:ext cx="12192000" cy="6858000"/>
          </a:xfrm>
        </p:spPr>
        <p:txBody>
          <a:bodyPr/>
          <a:lstStyle>
            <a:lvl1pPr algn="l">
              <a:defRPr sz="1400" b="0"/>
            </a:lvl1pPr>
          </a:lstStyle>
          <a:p>
            <a:endParaRPr lang="en-US"/>
          </a:p>
        </p:txBody>
      </p:sp>
      <p:sp>
        <p:nvSpPr>
          <p:cNvPr id="2" name="Title 1">
            <a:extLst>
              <a:ext uri="{FF2B5EF4-FFF2-40B4-BE49-F238E27FC236}">
                <a16:creationId xmlns:a16="http://schemas.microsoft.com/office/drawing/2014/main" id="{ABAA2D88-3AA8-4B37-B947-22C9A23B36E7}"/>
              </a:ext>
            </a:extLst>
          </p:cNvPr>
          <p:cNvSpPr>
            <a:spLocks noGrp="1"/>
          </p:cNvSpPr>
          <p:nvPr>
            <p:ph type="ctrTitle"/>
          </p:nvPr>
        </p:nvSpPr>
        <p:spPr>
          <a:xfrm>
            <a:off x="1027289" y="2535006"/>
            <a:ext cx="6035984" cy="1708871"/>
          </a:xfrm>
        </p:spPr>
        <p:txBody>
          <a:bodyPr anchor="b"/>
          <a:lstStyle>
            <a:lvl1pPr algn="l">
              <a:defRPr sz="4000" spc="120" baseline="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B25059C-D334-4D4C-8063-65073D854143}"/>
              </a:ext>
            </a:extLst>
          </p:cNvPr>
          <p:cNvSpPr>
            <a:spLocks noGrp="1"/>
          </p:cNvSpPr>
          <p:nvPr>
            <p:ph type="subTitle" idx="1"/>
          </p:nvPr>
        </p:nvSpPr>
        <p:spPr>
          <a:xfrm>
            <a:off x="1027289" y="4316644"/>
            <a:ext cx="7072136" cy="566506"/>
          </a:xfrm>
        </p:spPr>
        <p:txBody>
          <a:bodyPr/>
          <a:lstStyle>
            <a:lvl1pPr marL="0" indent="0" algn="l">
              <a:buNone/>
              <a:defRPr sz="2500" b="0" spc="50" baseline="0">
                <a:solidFill>
                  <a:schemeClr val="tx1"/>
                </a:solidFill>
                <a:latin typeface="+mn-lt"/>
              </a:defRPr>
            </a:lvl1pPr>
            <a:lvl2pPr marL="0" indent="0" algn="l">
              <a:spcBef>
                <a:spcPts val="2700"/>
              </a:spcBef>
              <a:buNone/>
              <a:defRPr sz="2000" spc="50" baseline="0">
                <a:solidFill>
                  <a:schemeClr val="tx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0E998BE1-A77B-4539-B2C1-38B0D285CD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41097" y="514359"/>
            <a:ext cx="2586523" cy="648396"/>
          </a:xfrm>
          <a:prstGeom prst="rect">
            <a:avLst/>
          </a:prstGeom>
        </p:spPr>
      </p:pic>
      <p:sp>
        <p:nvSpPr>
          <p:cNvPr id="14" name="Text Placeholder 13">
            <a:extLst>
              <a:ext uri="{FF2B5EF4-FFF2-40B4-BE49-F238E27FC236}">
                <a16:creationId xmlns:a16="http://schemas.microsoft.com/office/drawing/2014/main" id="{1237FD85-52D7-49E0-8802-CCC81B0C732C}"/>
              </a:ext>
            </a:extLst>
          </p:cNvPr>
          <p:cNvSpPr>
            <a:spLocks noGrp="1"/>
          </p:cNvSpPr>
          <p:nvPr>
            <p:ph type="body" sz="quarter" idx="11" hasCustomPrompt="1"/>
          </p:nvPr>
        </p:nvSpPr>
        <p:spPr>
          <a:xfrm>
            <a:off x="1027289" y="5353050"/>
            <a:ext cx="2319161" cy="495300"/>
          </a:xfrm>
        </p:spPr>
        <p:txBody>
          <a:bodyPr/>
          <a:lstStyle>
            <a:lvl1pPr>
              <a:defRPr sz="1900" b="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DD.MM.YY</a:t>
            </a:r>
          </a:p>
        </p:txBody>
      </p:sp>
    </p:spTree>
    <p:extLst>
      <p:ext uri="{BB962C8B-B14F-4D97-AF65-F5344CB8AC3E}">
        <p14:creationId xmlns:p14="http://schemas.microsoft.com/office/powerpoint/2010/main" val="115386063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0FC6-B3CF-4FA8-85D6-DA085239A5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87BF5D-A7F7-4DDF-A725-485C23337591}"/>
              </a:ext>
            </a:extLst>
          </p:cNvPr>
          <p:cNvSpPr>
            <a:spLocks noGrp="1"/>
          </p:cNvSpPr>
          <p:nvPr>
            <p:ph idx="1"/>
          </p:nvPr>
        </p:nvSpPr>
        <p:spPr/>
        <p:txBody>
          <a:bodyPr/>
          <a:lstStyle>
            <a:lvl1pPr>
              <a:spcAft>
                <a:spcPts val="2400"/>
              </a:spcAft>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5C1C1A-77DF-43AE-B4DD-BDEBF42F0714}"/>
              </a:ext>
            </a:extLst>
          </p:cNvPr>
          <p:cNvSpPr>
            <a:spLocks noGrp="1"/>
          </p:cNvSpPr>
          <p:nvPr>
            <p:ph type="dt" sz="half" idx="10"/>
          </p:nvPr>
        </p:nvSpPr>
        <p:spPr/>
        <p:txBody>
          <a:bodyPr/>
          <a:lstStyle/>
          <a:p>
            <a:fld id="{1A037529-2C86-4A67-9657-BCAC7799A654}" type="datetime1">
              <a:rPr lang="en-GB" smtClean="0"/>
              <a:t>09/08/2024</a:t>
            </a:fld>
            <a:endParaRPr lang="en-GB"/>
          </a:p>
        </p:txBody>
      </p:sp>
      <p:sp>
        <p:nvSpPr>
          <p:cNvPr id="5" name="Footer Placeholder 4">
            <a:extLst>
              <a:ext uri="{FF2B5EF4-FFF2-40B4-BE49-F238E27FC236}">
                <a16:creationId xmlns:a16="http://schemas.microsoft.com/office/drawing/2014/main" id="{4415B02F-9B85-4E15-802F-D3F58B863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7A6ABB-8911-48ED-9059-D5DE70DA35D4}"/>
              </a:ext>
            </a:extLst>
          </p:cNvPr>
          <p:cNvSpPr>
            <a:spLocks noGrp="1"/>
          </p:cNvSpPr>
          <p:nvPr>
            <p:ph type="sldNum" sz="quarter" idx="12"/>
          </p:nvPr>
        </p:nvSpPr>
        <p:spPr/>
        <p:txBody>
          <a:bodyPr/>
          <a:lstStyle/>
          <a:p>
            <a:fld id="{1C95DBEE-2C30-4F1D-BD15-3944EDF442B6}" type="slidenum">
              <a:rPr lang="en-GB" smtClean="0"/>
              <a:t>‹#›</a:t>
            </a:fld>
            <a:endParaRPr lang="en-GB"/>
          </a:p>
        </p:txBody>
      </p:sp>
    </p:spTree>
    <p:extLst>
      <p:ext uri="{BB962C8B-B14F-4D97-AF65-F5344CB8AC3E}">
        <p14:creationId xmlns:p14="http://schemas.microsoft.com/office/powerpoint/2010/main" val="384962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hal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0FC6-B3CF-4FA8-85D6-DA085239A5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87BF5D-A7F7-4DDF-A725-485C23337591}"/>
              </a:ext>
            </a:extLst>
          </p:cNvPr>
          <p:cNvSpPr>
            <a:spLocks noGrp="1"/>
          </p:cNvSpPr>
          <p:nvPr>
            <p:ph idx="1"/>
          </p:nvPr>
        </p:nvSpPr>
        <p:spPr>
          <a:xfrm>
            <a:off x="587830" y="1919289"/>
            <a:ext cx="5382758" cy="3890962"/>
          </a:xfrm>
        </p:spPr>
        <p:txBody>
          <a:bodyPr/>
          <a:lstStyle>
            <a:lvl1pPr>
              <a:spcAft>
                <a:spcPts val="2400"/>
              </a:spcAft>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5C1C1A-77DF-43AE-B4DD-BDEBF42F0714}"/>
              </a:ext>
            </a:extLst>
          </p:cNvPr>
          <p:cNvSpPr>
            <a:spLocks noGrp="1"/>
          </p:cNvSpPr>
          <p:nvPr>
            <p:ph type="dt" sz="half" idx="10"/>
          </p:nvPr>
        </p:nvSpPr>
        <p:spPr/>
        <p:txBody>
          <a:bodyPr/>
          <a:lstStyle/>
          <a:p>
            <a:fld id="{1A037529-2C86-4A67-9657-BCAC7799A654}" type="datetime1">
              <a:rPr lang="en-GB" smtClean="0"/>
              <a:t>09/08/2024</a:t>
            </a:fld>
            <a:endParaRPr lang="en-GB"/>
          </a:p>
        </p:txBody>
      </p:sp>
      <p:sp>
        <p:nvSpPr>
          <p:cNvPr id="5" name="Footer Placeholder 4">
            <a:extLst>
              <a:ext uri="{FF2B5EF4-FFF2-40B4-BE49-F238E27FC236}">
                <a16:creationId xmlns:a16="http://schemas.microsoft.com/office/drawing/2014/main" id="{4415B02F-9B85-4E15-802F-D3F58B863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7A6ABB-8911-48ED-9059-D5DE70DA35D4}"/>
              </a:ext>
            </a:extLst>
          </p:cNvPr>
          <p:cNvSpPr>
            <a:spLocks noGrp="1"/>
          </p:cNvSpPr>
          <p:nvPr>
            <p:ph type="sldNum" sz="quarter" idx="12"/>
          </p:nvPr>
        </p:nvSpPr>
        <p:spPr/>
        <p:txBody>
          <a:bodyPr/>
          <a:lstStyle/>
          <a:p>
            <a:fld id="{1C95DBEE-2C30-4F1D-BD15-3944EDF442B6}" type="slidenum">
              <a:rPr lang="en-GB" smtClean="0"/>
              <a:t>‹#›</a:t>
            </a:fld>
            <a:endParaRPr lang="en-GB"/>
          </a:p>
        </p:txBody>
      </p:sp>
    </p:spTree>
    <p:extLst>
      <p:ext uri="{BB962C8B-B14F-4D97-AF65-F5344CB8AC3E}">
        <p14:creationId xmlns:p14="http://schemas.microsoft.com/office/powerpoint/2010/main" val="45450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ig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0FC6-B3CF-4FA8-85D6-DA085239A5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87BF5D-A7F7-4DDF-A725-485C23337591}"/>
              </a:ext>
            </a:extLst>
          </p:cNvPr>
          <p:cNvSpPr>
            <a:spLocks noGrp="1"/>
          </p:cNvSpPr>
          <p:nvPr>
            <p:ph idx="1"/>
          </p:nvPr>
        </p:nvSpPr>
        <p:spPr/>
        <p:txBody>
          <a:bodyPr/>
          <a:lstStyle>
            <a:lvl1pPr>
              <a:spcAft>
                <a:spcPts val="2400"/>
              </a:spcAft>
              <a:defRPr sz="3000"/>
            </a:lvl1pPr>
            <a:lvl2pPr>
              <a:spcBef>
                <a:spcPts val="0"/>
              </a:spcBef>
              <a:defRPr sz="2200"/>
            </a:lvl2pPr>
            <a:lvl3pPr>
              <a:defRPr sz="22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5C1C1A-77DF-43AE-B4DD-BDEBF42F0714}"/>
              </a:ext>
            </a:extLst>
          </p:cNvPr>
          <p:cNvSpPr>
            <a:spLocks noGrp="1"/>
          </p:cNvSpPr>
          <p:nvPr>
            <p:ph type="dt" sz="half" idx="10"/>
          </p:nvPr>
        </p:nvSpPr>
        <p:spPr/>
        <p:txBody>
          <a:bodyPr/>
          <a:lstStyle/>
          <a:p>
            <a:fld id="{1A037529-2C86-4A67-9657-BCAC7799A654}" type="datetime1">
              <a:rPr lang="en-GB" smtClean="0"/>
              <a:t>09/08/2024</a:t>
            </a:fld>
            <a:endParaRPr lang="en-GB"/>
          </a:p>
        </p:txBody>
      </p:sp>
      <p:sp>
        <p:nvSpPr>
          <p:cNvPr id="5" name="Footer Placeholder 4">
            <a:extLst>
              <a:ext uri="{FF2B5EF4-FFF2-40B4-BE49-F238E27FC236}">
                <a16:creationId xmlns:a16="http://schemas.microsoft.com/office/drawing/2014/main" id="{4415B02F-9B85-4E15-802F-D3F58B863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7A6ABB-8911-48ED-9059-D5DE70DA35D4}"/>
              </a:ext>
            </a:extLst>
          </p:cNvPr>
          <p:cNvSpPr>
            <a:spLocks noGrp="1"/>
          </p:cNvSpPr>
          <p:nvPr>
            <p:ph type="sldNum" sz="quarter" idx="12"/>
          </p:nvPr>
        </p:nvSpPr>
        <p:spPr/>
        <p:txBody>
          <a:bodyPr/>
          <a:lstStyle/>
          <a:p>
            <a:fld id="{1C95DBEE-2C30-4F1D-BD15-3944EDF442B6}" type="slidenum">
              <a:rPr lang="en-GB" smtClean="0"/>
              <a:t>‹#›</a:t>
            </a:fld>
            <a:endParaRPr lang="en-GB"/>
          </a:p>
        </p:txBody>
      </p:sp>
    </p:spTree>
    <p:extLst>
      <p:ext uri="{BB962C8B-B14F-4D97-AF65-F5344CB8AC3E}">
        <p14:creationId xmlns:p14="http://schemas.microsoft.com/office/powerpoint/2010/main" val="5342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86D09FD-A0BD-4B67-9043-A35D1C8A0528}"/>
              </a:ext>
            </a:extLst>
          </p:cNvPr>
          <p:cNvSpPr>
            <a:spLocks noGrp="1"/>
          </p:cNvSpPr>
          <p:nvPr>
            <p:ph type="pic" sz="quarter" idx="13"/>
          </p:nvPr>
        </p:nvSpPr>
        <p:spPr>
          <a:xfrm>
            <a:off x="6219824" y="0"/>
            <a:ext cx="5972175" cy="6858000"/>
          </a:xfrm>
        </p:spPr>
        <p:txBody>
          <a:bodyPr/>
          <a:lstStyle>
            <a:lvl1pPr>
              <a:defRPr sz="1600" b="0">
                <a:solidFill>
                  <a:schemeClr val="bg1"/>
                </a:solidFill>
                <a:latin typeface="+mn-lt"/>
              </a:defRPr>
            </a:lvl1pPr>
          </a:lstStyle>
          <a:p>
            <a:endParaRPr lang="en-US"/>
          </a:p>
        </p:txBody>
      </p:sp>
      <p:sp>
        <p:nvSpPr>
          <p:cNvPr id="3" name="Content Placeholder 2">
            <a:extLst>
              <a:ext uri="{FF2B5EF4-FFF2-40B4-BE49-F238E27FC236}">
                <a16:creationId xmlns:a16="http://schemas.microsoft.com/office/drawing/2014/main" id="{CE87BF5D-A7F7-4DDF-A725-485C23337591}"/>
              </a:ext>
            </a:extLst>
          </p:cNvPr>
          <p:cNvSpPr>
            <a:spLocks noGrp="1"/>
          </p:cNvSpPr>
          <p:nvPr>
            <p:ph idx="1"/>
          </p:nvPr>
        </p:nvSpPr>
        <p:spPr>
          <a:xfrm>
            <a:off x="587830" y="1918800"/>
            <a:ext cx="5382758" cy="3881041"/>
          </a:xfrm>
        </p:spPr>
        <p:txBody>
          <a:bodyPr/>
          <a:lstStyle>
            <a:lvl1pPr>
              <a:spcAft>
                <a:spcPts val="1200"/>
              </a:spcAft>
              <a:defRPr sz="1800"/>
            </a:lvl1pPr>
            <a:lvl2pPr>
              <a:spcBef>
                <a:spcPts val="1200"/>
              </a:spcBef>
              <a:defRPr sz="18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5C1C1A-77DF-43AE-B4DD-BDEBF42F0714}"/>
              </a:ext>
            </a:extLst>
          </p:cNvPr>
          <p:cNvSpPr>
            <a:spLocks noGrp="1"/>
          </p:cNvSpPr>
          <p:nvPr>
            <p:ph type="dt" sz="half" idx="10"/>
          </p:nvPr>
        </p:nvSpPr>
        <p:spPr/>
        <p:txBody>
          <a:bodyPr/>
          <a:lstStyle/>
          <a:p>
            <a:fld id="{FB435F20-D0E8-44EC-86EB-4F04AF6EC2FD}" type="datetime1">
              <a:rPr lang="en-GB" smtClean="0"/>
              <a:t>09/08/2024</a:t>
            </a:fld>
            <a:endParaRPr lang="en-GB"/>
          </a:p>
        </p:txBody>
      </p:sp>
      <p:sp>
        <p:nvSpPr>
          <p:cNvPr id="5" name="Footer Placeholder 4">
            <a:extLst>
              <a:ext uri="{FF2B5EF4-FFF2-40B4-BE49-F238E27FC236}">
                <a16:creationId xmlns:a16="http://schemas.microsoft.com/office/drawing/2014/main" id="{4415B02F-9B85-4E15-802F-D3F58B863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7A6ABB-8911-48ED-9059-D5DE70DA35D4}"/>
              </a:ext>
            </a:extLst>
          </p:cNvPr>
          <p:cNvSpPr>
            <a:spLocks noGrp="1"/>
          </p:cNvSpPr>
          <p:nvPr>
            <p:ph type="sldNum" sz="quarter" idx="12"/>
          </p:nvPr>
        </p:nvSpPr>
        <p:spPr/>
        <p:txBody>
          <a:bodyPr/>
          <a:lstStyle/>
          <a:p>
            <a:fld id="{1C95DBEE-2C30-4F1D-BD15-3944EDF442B6}" type="slidenum">
              <a:rPr lang="en-GB" smtClean="0"/>
              <a:t>‹#›</a:t>
            </a:fld>
            <a:endParaRPr lang="en-GB"/>
          </a:p>
        </p:txBody>
      </p:sp>
      <p:sp>
        <p:nvSpPr>
          <p:cNvPr id="7" name="Title 6">
            <a:extLst>
              <a:ext uri="{FF2B5EF4-FFF2-40B4-BE49-F238E27FC236}">
                <a16:creationId xmlns:a16="http://schemas.microsoft.com/office/drawing/2014/main" id="{E1A5D3F4-183D-4042-AD47-71171FDAF70B}"/>
              </a:ext>
            </a:extLst>
          </p:cNvPr>
          <p:cNvSpPr>
            <a:spLocks noGrp="1"/>
          </p:cNvSpPr>
          <p:nvPr>
            <p:ph type="title" hasCustomPrompt="1"/>
          </p:nvPr>
        </p:nvSpPr>
        <p:spPr>
          <a:xfrm>
            <a:off x="587829" y="740487"/>
            <a:ext cx="5382759" cy="941557"/>
          </a:xfrm>
        </p:spPr>
        <p:txBody>
          <a:bodyPr/>
          <a:lstStyle>
            <a:lvl1pPr>
              <a:defRPr/>
            </a:lvl1pPr>
          </a:lstStyle>
          <a:p>
            <a:r>
              <a:rPr lang="en-US"/>
              <a:t>Slide Heading</a:t>
            </a:r>
          </a:p>
        </p:txBody>
      </p:sp>
    </p:spTree>
    <p:extLst>
      <p:ext uri="{BB962C8B-B14F-4D97-AF65-F5344CB8AC3E}">
        <p14:creationId xmlns:p14="http://schemas.microsoft.com/office/powerpoint/2010/main" val="179464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ch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87BF5D-A7F7-4DDF-A725-485C23337591}"/>
              </a:ext>
            </a:extLst>
          </p:cNvPr>
          <p:cNvSpPr>
            <a:spLocks noGrp="1"/>
          </p:cNvSpPr>
          <p:nvPr>
            <p:ph idx="1"/>
          </p:nvPr>
        </p:nvSpPr>
        <p:spPr>
          <a:xfrm>
            <a:off x="587831" y="1918800"/>
            <a:ext cx="4428670" cy="3881041"/>
          </a:xfrm>
        </p:spPr>
        <p:txBody>
          <a:bodyPr/>
          <a:lstStyle>
            <a:lvl1pPr>
              <a:spcAft>
                <a:spcPts val="1200"/>
              </a:spcAft>
              <a:defRPr sz="1800"/>
            </a:lvl1pPr>
            <a:lvl2pPr>
              <a:spcBef>
                <a:spcPts val="1200"/>
              </a:spcBef>
              <a:defRPr sz="18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5C1C1A-77DF-43AE-B4DD-BDEBF42F0714}"/>
              </a:ext>
            </a:extLst>
          </p:cNvPr>
          <p:cNvSpPr>
            <a:spLocks noGrp="1"/>
          </p:cNvSpPr>
          <p:nvPr>
            <p:ph type="dt" sz="half" idx="10"/>
          </p:nvPr>
        </p:nvSpPr>
        <p:spPr/>
        <p:txBody>
          <a:bodyPr/>
          <a:lstStyle/>
          <a:p>
            <a:fld id="{FB435F20-D0E8-44EC-86EB-4F04AF6EC2FD}" type="datetime1">
              <a:rPr lang="en-GB" smtClean="0"/>
              <a:t>09/08/2024</a:t>
            </a:fld>
            <a:endParaRPr lang="en-GB"/>
          </a:p>
        </p:txBody>
      </p:sp>
      <p:sp>
        <p:nvSpPr>
          <p:cNvPr id="5" name="Footer Placeholder 4">
            <a:extLst>
              <a:ext uri="{FF2B5EF4-FFF2-40B4-BE49-F238E27FC236}">
                <a16:creationId xmlns:a16="http://schemas.microsoft.com/office/drawing/2014/main" id="{4415B02F-9B85-4E15-802F-D3F58B863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7A6ABB-8911-48ED-9059-D5DE70DA35D4}"/>
              </a:ext>
            </a:extLst>
          </p:cNvPr>
          <p:cNvSpPr>
            <a:spLocks noGrp="1"/>
          </p:cNvSpPr>
          <p:nvPr>
            <p:ph type="sldNum" sz="quarter" idx="12"/>
          </p:nvPr>
        </p:nvSpPr>
        <p:spPr/>
        <p:txBody>
          <a:bodyPr/>
          <a:lstStyle/>
          <a:p>
            <a:fld id="{1C95DBEE-2C30-4F1D-BD15-3944EDF442B6}" type="slidenum">
              <a:rPr lang="en-GB" smtClean="0"/>
              <a:t>‹#›</a:t>
            </a:fld>
            <a:endParaRPr lang="en-GB"/>
          </a:p>
        </p:txBody>
      </p:sp>
      <p:sp>
        <p:nvSpPr>
          <p:cNvPr id="7" name="Title 6">
            <a:extLst>
              <a:ext uri="{FF2B5EF4-FFF2-40B4-BE49-F238E27FC236}">
                <a16:creationId xmlns:a16="http://schemas.microsoft.com/office/drawing/2014/main" id="{E1A5D3F4-183D-4042-AD47-71171FDAF70B}"/>
              </a:ext>
            </a:extLst>
          </p:cNvPr>
          <p:cNvSpPr>
            <a:spLocks noGrp="1"/>
          </p:cNvSpPr>
          <p:nvPr>
            <p:ph type="title" hasCustomPrompt="1"/>
          </p:nvPr>
        </p:nvSpPr>
        <p:spPr>
          <a:xfrm>
            <a:off x="587829" y="740487"/>
            <a:ext cx="11016796" cy="941557"/>
          </a:xfrm>
        </p:spPr>
        <p:txBody>
          <a:bodyPr/>
          <a:lstStyle>
            <a:lvl1pPr>
              <a:defRPr/>
            </a:lvl1pPr>
          </a:lstStyle>
          <a:p>
            <a:r>
              <a:rPr lang="en-US"/>
              <a:t>Slide Heading</a:t>
            </a:r>
          </a:p>
        </p:txBody>
      </p:sp>
      <p:sp>
        <p:nvSpPr>
          <p:cNvPr id="11" name="Content Placeholder 10">
            <a:extLst>
              <a:ext uri="{FF2B5EF4-FFF2-40B4-BE49-F238E27FC236}">
                <a16:creationId xmlns:a16="http://schemas.microsoft.com/office/drawing/2014/main" id="{F35C596D-1095-491C-A603-D964E2228AE5}"/>
              </a:ext>
            </a:extLst>
          </p:cNvPr>
          <p:cNvSpPr>
            <a:spLocks noGrp="1"/>
          </p:cNvSpPr>
          <p:nvPr>
            <p:ph sz="quarter" idx="13"/>
          </p:nvPr>
        </p:nvSpPr>
        <p:spPr>
          <a:xfrm>
            <a:off x="5281613" y="1474788"/>
            <a:ext cx="6323012" cy="471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1856594"/>
      </p:ext>
    </p:extLst>
  </p:cSld>
  <p:clrMapOvr>
    <a:masterClrMapping/>
  </p:clrMapOvr>
  <p:extLst>
    <p:ext uri="{DCECCB84-F9BA-43D5-87BE-67443E8EF086}">
      <p15:sldGuideLst xmlns:p15="http://schemas.microsoft.com/office/powerpoint/2012/main">
        <p15:guide id="1" pos="3160" userDrawn="1">
          <p15:clr>
            <a:srgbClr val="FBAE40"/>
          </p15:clr>
        </p15:guide>
        <p15:guide id="2" pos="332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9ECDC6"/>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D4C2297-2BC5-4255-AA5A-458D1264883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180" r="6526" b="16400"/>
          <a:stretch/>
        </p:blipFill>
        <p:spPr>
          <a:xfrm>
            <a:off x="3460751" y="1"/>
            <a:ext cx="8731250" cy="6858000"/>
          </a:xfrm>
          <a:prstGeom prst="rect">
            <a:avLst/>
          </a:prstGeom>
        </p:spPr>
      </p:pic>
      <p:sp>
        <p:nvSpPr>
          <p:cNvPr id="2" name="Title 1">
            <a:extLst>
              <a:ext uri="{FF2B5EF4-FFF2-40B4-BE49-F238E27FC236}">
                <a16:creationId xmlns:a16="http://schemas.microsoft.com/office/drawing/2014/main" id="{2D172CEE-99D7-4D6C-B2CB-DC9F772228DD}"/>
              </a:ext>
            </a:extLst>
          </p:cNvPr>
          <p:cNvSpPr>
            <a:spLocks noGrp="1"/>
          </p:cNvSpPr>
          <p:nvPr>
            <p:ph type="title" hasCustomPrompt="1"/>
          </p:nvPr>
        </p:nvSpPr>
        <p:spPr>
          <a:xfrm>
            <a:off x="587830" y="50127"/>
            <a:ext cx="6111875" cy="2852737"/>
          </a:xfrm>
        </p:spPr>
        <p:txBody>
          <a:bodyPr anchor="b"/>
          <a:lstStyle>
            <a:lvl1pPr>
              <a:defRPr sz="4400" spc="120" baseline="0">
                <a:solidFill>
                  <a:schemeClr val="tx1"/>
                </a:solidFill>
              </a:defRPr>
            </a:lvl1pPr>
          </a:lstStyle>
          <a:p>
            <a:r>
              <a:rPr lang="en-US"/>
              <a:t>[Section title]</a:t>
            </a:r>
            <a:endParaRPr lang="en-GB"/>
          </a:p>
        </p:txBody>
      </p:sp>
      <p:sp>
        <p:nvSpPr>
          <p:cNvPr id="3" name="Text Placeholder 2">
            <a:extLst>
              <a:ext uri="{FF2B5EF4-FFF2-40B4-BE49-F238E27FC236}">
                <a16:creationId xmlns:a16="http://schemas.microsoft.com/office/drawing/2014/main" id="{DC8EF462-D5A3-4EB5-B3C8-2C1AA334A787}"/>
              </a:ext>
            </a:extLst>
          </p:cNvPr>
          <p:cNvSpPr>
            <a:spLocks noGrp="1"/>
          </p:cNvSpPr>
          <p:nvPr>
            <p:ph type="body" idx="1" hasCustomPrompt="1"/>
          </p:nvPr>
        </p:nvSpPr>
        <p:spPr>
          <a:xfrm>
            <a:off x="587830" y="3043461"/>
            <a:ext cx="6111875" cy="1500187"/>
          </a:xfrm>
        </p:spPr>
        <p:txBody>
          <a:bodyPr/>
          <a:lstStyle>
            <a:lvl1pPr marL="0" indent="0">
              <a:spcBef>
                <a:spcPts val="0"/>
              </a:spcBef>
              <a:spcAft>
                <a:spcPts val="0"/>
              </a:spcAft>
              <a:buNone/>
              <a:defRPr sz="1800" b="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[Optional Subtitle]</a:t>
            </a:r>
          </a:p>
        </p:txBody>
      </p:sp>
      <p:sp>
        <p:nvSpPr>
          <p:cNvPr id="4" name="Date Placeholder 3">
            <a:extLst>
              <a:ext uri="{FF2B5EF4-FFF2-40B4-BE49-F238E27FC236}">
                <a16:creationId xmlns:a16="http://schemas.microsoft.com/office/drawing/2014/main" id="{1A779D74-7E9A-48DC-A1D2-04FCF47FD14A}"/>
              </a:ext>
            </a:extLst>
          </p:cNvPr>
          <p:cNvSpPr>
            <a:spLocks noGrp="1"/>
          </p:cNvSpPr>
          <p:nvPr>
            <p:ph type="dt" sz="half" idx="10"/>
          </p:nvPr>
        </p:nvSpPr>
        <p:spPr/>
        <p:txBody>
          <a:bodyPr/>
          <a:lstStyle>
            <a:lvl1pPr>
              <a:defRPr>
                <a:solidFill>
                  <a:schemeClr val="tx1"/>
                </a:solidFill>
              </a:defRPr>
            </a:lvl1pPr>
          </a:lstStyle>
          <a:p>
            <a:fld id="{65A581B1-A294-476D-9DE9-F7E6EB4720D1}" type="datetime1">
              <a:rPr lang="en-GB" smtClean="0"/>
              <a:pPr/>
              <a:t>09/08/2024</a:t>
            </a:fld>
            <a:endParaRPr lang="en-GB"/>
          </a:p>
        </p:txBody>
      </p:sp>
      <p:sp>
        <p:nvSpPr>
          <p:cNvPr id="5" name="Footer Placeholder 4">
            <a:extLst>
              <a:ext uri="{FF2B5EF4-FFF2-40B4-BE49-F238E27FC236}">
                <a16:creationId xmlns:a16="http://schemas.microsoft.com/office/drawing/2014/main" id="{97434E49-C379-4FD6-A198-05055D86B143}"/>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8CF31666-D62E-4E3A-B6C9-F3A701E674F7}"/>
              </a:ext>
            </a:extLst>
          </p:cNvPr>
          <p:cNvSpPr>
            <a:spLocks noGrp="1"/>
          </p:cNvSpPr>
          <p:nvPr>
            <p:ph type="sldNum" sz="quarter" idx="12"/>
          </p:nvPr>
        </p:nvSpPr>
        <p:spPr/>
        <p:txBody>
          <a:bodyPr/>
          <a:lstStyle>
            <a:lvl1pPr>
              <a:defRPr>
                <a:solidFill>
                  <a:schemeClr val="tx1"/>
                </a:solidFill>
              </a:defRPr>
            </a:lvl1pPr>
          </a:lstStyle>
          <a:p>
            <a:fld id="{1C95DBEE-2C30-4F1D-BD15-3944EDF442B6}" type="slidenum">
              <a:rPr lang="en-GB" smtClean="0"/>
              <a:pPr/>
              <a:t>‹#›</a:t>
            </a:fld>
            <a:endParaRPr lang="en-GB"/>
          </a:p>
        </p:txBody>
      </p:sp>
      <p:sp>
        <p:nvSpPr>
          <p:cNvPr id="9" name="Slide Number Placeholder 5">
            <a:extLst>
              <a:ext uri="{FF2B5EF4-FFF2-40B4-BE49-F238E27FC236}">
                <a16:creationId xmlns:a16="http://schemas.microsoft.com/office/drawing/2014/main" id="{1BD4F635-1EA9-49A3-85FB-712DF280A1B8}"/>
              </a:ext>
            </a:extLst>
          </p:cNvPr>
          <p:cNvSpPr txBox="1">
            <a:spLocks/>
          </p:cNvSpPr>
          <p:nvPr userDrawn="1"/>
        </p:nvSpPr>
        <p:spPr>
          <a:xfrm>
            <a:off x="11017957" y="6260306"/>
            <a:ext cx="586668" cy="323838"/>
          </a:xfrm>
          <a:prstGeom prst="rect">
            <a:avLst/>
          </a:prstGeom>
        </p:spPr>
        <p:txBody>
          <a:bodyPr vert="horz" lIns="0" tIns="0" rIns="0" bIns="0" rtlCol="0" anchor="ctr" anchorCtr="0">
            <a:noAutofit/>
          </a:bodyPr>
          <a:lstStyle>
            <a:defPPr>
              <a:defRPr lang="en-US"/>
            </a:defPPr>
            <a:lvl1pPr marL="0" algn="r" defTabSz="914400" rtl="0" eaLnBrk="1" latinLnBrk="0" hangingPunct="1">
              <a:defRPr sz="1500" kern="1200">
                <a:solidFill>
                  <a:srgbClr val="BF649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95DBEE-2C30-4F1D-BD15-3944EDF442B6}" type="slidenum">
              <a:rPr lang="en-GB" smtClean="0">
                <a:solidFill>
                  <a:schemeClr val="tx1"/>
                </a:solidFill>
              </a:rPr>
              <a:pPr/>
              <a:t>‹#›</a:t>
            </a:fld>
            <a:endParaRPr lang="en-GB">
              <a:solidFill>
                <a:schemeClr val="tx1"/>
              </a:solidFill>
            </a:endParaRPr>
          </a:p>
        </p:txBody>
      </p:sp>
      <p:cxnSp>
        <p:nvCxnSpPr>
          <p:cNvPr id="11" name="Straight Connector 10">
            <a:extLst>
              <a:ext uri="{FF2B5EF4-FFF2-40B4-BE49-F238E27FC236}">
                <a16:creationId xmlns:a16="http://schemas.microsoft.com/office/drawing/2014/main" id="{4B754CA5-3B36-4758-9E26-E2137E324AB1}"/>
              </a:ext>
            </a:extLst>
          </p:cNvPr>
          <p:cNvCxnSpPr/>
          <p:nvPr userDrawn="1"/>
        </p:nvCxnSpPr>
        <p:spPr>
          <a:xfrm>
            <a:off x="2214562" y="6389511"/>
            <a:ext cx="885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54D35A43-F78E-47C9-826B-E9DD2CBF91D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5763" y="6221015"/>
            <a:ext cx="1573200" cy="300066"/>
          </a:xfrm>
          <a:prstGeom prst="rect">
            <a:avLst/>
          </a:prstGeom>
        </p:spPr>
      </p:pic>
    </p:spTree>
    <p:extLst>
      <p:ext uri="{BB962C8B-B14F-4D97-AF65-F5344CB8AC3E}">
        <p14:creationId xmlns:p14="http://schemas.microsoft.com/office/powerpoint/2010/main" val="216971548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solidFill>
          <a:srgbClr val="9ECDC6"/>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D4C2297-2BC5-4255-AA5A-458D1264883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180" r="6526" b="16400"/>
          <a:stretch/>
        </p:blipFill>
        <p:spPr>
          <a:xfrm>
            <a:off x="3460751" y="1"/>
            <a:ext cx="8731250" cy="6858000"/>
          </a:xfrm>
          <a:prstGeom prst="rect">
            <a:avLst/>
          </a:prstGeom>
        </p:spPr>
      </p:pic>
      <p:sp>
        <p:nvSpPr>
          <p:cNvPr id="2" name="Title 1">
            <a:extLst>
              <a:ext uri="{FF2B5EF4-FFF2-40B4-BE49-F238E27FC236}">
                <a16:creationId xmlns:a16="http://schemas.microsoft.com/office/drawing/2014/main" id="{2D172CEE-99D7-4D6C-B2CB-DC9F772228DD}"/>
              </a:ext>
            </a:extLst>
          </p:cNvPr>
          <p:cNvSpPr>
            <a:spLocks noGrp="1"/>
          </p:cNvSpPr>
          <p:nvPr>
            <p:ph type="title" hasCustomPrompt="1"/>
          </p:nvPr>
        </p:nvSpPr>
        <p:spPr>
          <a:xfrm>
            <a:off x="587830" y="50127"/>
            <a:ext cx="6111875" cy="2852737"/>
          </a:xfrm>
        </p:spPr>
        <p:txBody>
          <a:bodyPr anchor="b"/>
          <a:lstStyle>
            <a:lvl1pPr>
              <a:defRPr sz="4400" spc="120" baseline="0">
                <a:solidFill>
                  <a:schemeClr val="tx1"/>
                </a:solidFill>
              </a:defRPr>
            </a:lvl1pPr>
          </a:lstStyle>
          <a:p>
            <a:r>
              <a:rPr lang="en-US"/>
              <a:t>[Section title]</a:t>
            </a:r>
            <a:endParaRPr lang="en-GB"/>
          </a:p>
        </p:txBody>
      </p:sp>
      <p:sp>
        <p:nvSpPr>
          <p:cNvPr id="3" name="Text Placeholder 2">
            <a:extLst>
              <a:ext uri="{FF2B5EF4-FFF2-40B4-BE49-F238E27FC236}">
                <a16:creationId xmlns:a16="http://schemas.microsoft.com/office/drawing/2014/main" id="{DC8EF462-D5A3-4EB5-B3C8-2C1AA334A787}"/>
              </a:ext>
            </a:extLst>
          </p:cNvPr>
          <p:cNvSpPr>
            <a:spLocks noGrp="1"/>
          </p:cNvSpPr>
          <p:nvPr>
            <p:ph type="body" idx="1" hasCustomPrompt="1"/>
          </p:nvPr>
        </p:nvSpPr>
        <p:spPr>
          <a:xfrm>
            <a:off x="587830" y="3043461"/>
            <a:ext cx="6111875" cy="1500187"/>
          </a:xfrm>
        </p:spPr>
        <p:txBody>
          <a:bodyPr/>
          <a:lstStyle>
            <a:lvl1pPr marL="0" indent="0">
              <a:spcBef>
                <a:spcPts val="0"/>
              </a:spcBef>
              <a:spcAft>
                <a:spcPts val="0"/>
              </a:spcAft>
              <a:buNone/>
              <a:defRPr sz="1800" b="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[Optional Subtitle]</a:t>
            </a:r>
          </a:p>
        </p:txBody>
      </p:sp>
      <p:sp>
        <p:nvSpPr>
          <p:cNvPr id="4" name="Date Placeholder 3">
            <a:extLst>
              <a:ext uri="{FF2B5EF4-FFF2-40B4-BE49-F238E27FC236}">
                <a16:creationId xmlns:a16="http://schemas.microsoft.com/office/drawing/2014/main" id="{1A779D74-7E9A-48DC-A1D2-04FCF47FD14A}"/>
              </a:ext>
            </a:extLst>
          </p:cNvPr>
          <p:cNvSpPr>
            <a:spLocks noGrp="1"/>
          </p:cNvSpPr>
          <p:nvPr>
            <p:ph type="dt" sz="half" idx="10"/>
          </p:nvPr>
        </p:nvSpPr>
        <p:spPr/>
        <p:txBody>
          <a:bodyPr/>
          <a:lstStyle>
            <a:lvl1pPr>
              <a:defRPr>
                <a:solidFill>
                  <a:schemeClr val="tx1"/>
                </a:solidFill>
              </a:defRPr>
            </a:lvl1pPr>
          </a:lstStyle>
          <a:p>
            <a:fld id="{65A581B1-A294-476D-9DE9-F7E6EB4720D1}" type="datetime1">
              <a:rPr lang="en-GB" smtClean="0"/>
              <a:pPr/>
              <a:t>09/08/2024</a:t>
            </a:fld>
            <a:endParaRPr lang="en-GB"/>
          </a:p>
        </p:txBody>
      </p:sp>
      <p:sp>
        <p:nvSpPr>
          <p:cNvPr id="5" name="Footer Placeholder 4">
            <a:extLst>
              <a:ext uri="{FF2B5EF4-FFF2-40B4-BE49-F238E27FC236}">
                <a16:creationId xmlns:a16="http://schemas.microsoft.com/office/drawing/2014/main" id="{97434E49-C379-4FD6-A198-05055D86B143}"/>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8CF31666-D62E-4E3A-B6C9-F3A701E674F7}"/>
              </a:ext>
            </a:extLst>
          </p:cNvPr>
          <p:cNvSpPr>
            <a:spLocks noGrp="1"/>
          </p:cNvSpPr>
          <p:nvPr>
            <p:ph type="sldNum" sz="quarter" idx="12"/>
          </p:nvPr>
        </p:nvSpPr>
        <p:spPr/>
        <p:txBody>
          <a:bodyPr/>
          <a:lstStyle>
            <a:lvl1pPr>
              <a:defRPr>
                <a:solidFill>
                  <a:schemeClr val="tx1"/>
                </a:solidFill>
              </a:defRPr>
            </a:lvl1pPr>
          </a:lstStyle>
          <a:p>
            <a:fld id="{1C95DBEE-2C30-4F1D-BD15-3944EDF442B6}" type="slidenum">
              <a:rPr lang="en-GB" smtClean="0"/>
              <a:pPr/>
              <a:t>‹#›</a:t>
            </a:fld>
            <a:endParaRPr lang="en-GB"/>
          </a:p>
        </p:txBody>
      </p:sp>
      <p:sp>
        <p:nvSpPr>
          <p:cNvPr id="9" name="Slide Number Placeholder 5">
            <a:extLst>
              <a:ext uri="{FF2B5EF4-FFF2-40B4-BE49-F238E27FC236}">
                <a16:creationId xmlns:a16="http://schemas.microsoft.com/office/drawing/2014/main" id="{1BD4F635-1EA9-49A3-85FB-712DF280A1B8}"/>
              </a:ext>
            </a:extLst>
          </p:cNvPr>
          <p:cNvSpPr txBox="1">
            <a:spLocks/>
          </p:cNvSpPr>
          <p:nvPr userDrawn="1"/>
        </p:nvSpPr>
        <p:spPr>
          <a:xfrm>
            <a:off x="11017957" y="6260306"/>
            <a:ext cx="586668" cy="323838"/>
          </a:xfrm>
          <a:prstGeom prst="rect">
            <a:avLst/>
          </a:prstGeom>
        </p:spPr>
        <p:txBody>
          <a:bodyPr vert="horz" lIns="0" tIns="0" rIns="0" bIns="0" rtlCol="0" anchor="ctr" anchorCtr="0">
            <a:noAutofit/>
          </a:bodyPr>
          <a:lstStyle>
            <a:defPPr>
              <a:defRPr lang="en-US"/>
            </a:defPPr>
            <a:lvl1pPr marL="0" algn="r" defTabSz="914400" rtl="0" eaLnBrk="1" latinLnBrk="0" hangingPunct="1">
              <a:defRPr sz="1500" kern="1200">
                <a:solidFill>
                  <a:srgbClr val="BF649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95DBEE-2C30-4F1D-BD15-3944EDF442B6}" type="slidenum">
              <a:rPr lang="en-GB" smtClean="0">
                <a:solidFill>
                  <a:schemeClr val="tx1"/>
                </a:solidFill>
              </a:rPr>
              <a:pPr/>
              <a:t>‹#›</a:t>
            </a:fld>
            <a:endParaRPr lang="en-GB">
              <a:solidFill>
                <a:schemeClr val="tx1"/>
              </a:solidFill>
            </a:endParaRPr>
          </a:p>
        </p:txBody>
      </p:sp>
      <p:pic>
        <p:nvPicPr>
          <p:cNvPr id="10" name="Graphic 9">
            <a:extLst>
              <a:ext uri="{FF2B5EF4-FFF2-40B4-BE49-F238E27FC236}">
                <a16:creationId xmlns:a16="http://schemas.microsoft.com/office/drawing/2014/main" id="{735EB597-ABB1-40B8-B6B3-F7006512A4A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3382" y="6222307"/>
            <a:ext cx="1576800" cy="395276"/>
          </a:xfrm>
          <a:prstGeom prst="rect">
            <a:avLst/>
          </a:prstGeom>
        </p:spPr>
      </p:pic>
      <p:cxnSp>
        <p:nvCxnSpPr>
          <p:cNvPr id="11" name="Straight Connector 10">
            <a:extLst>
              <a:ext uri="{FF2B5EF4-FFF2-40B4-BE49-F238E27FC236}">
                <a16:creationId xmlns:a16="http://schemas.microsoft.com/office/drawing/2014/main" id="{4B754CA5-3B36-4758-9E26-E2137E324AB1}"/>
              </a:ext>
            </a:extLst>
          </p:cNvPr>
          <p:cNvCxnSpPr/>
          <p:nvPr userDrawn="1"/>
        </p:nvCxnSpPr>
        <p:spPr>
          <a:xfrm>
            <a:off x="2214562" y="6389511"/>
            <a:ext cx="885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741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hidden="1">
            <a:extLst>
              <a:ext uri="{FF2B5EF4-FFF2-40B4-BE49-F238E27FC236}">
                <a16:creationId xmlns:a16="http://schemas.microsoft.com/office/drawing/2014/main" id="{B44B5801-AF2B-4E03-BCE4-AF42AFAD7EA4}"/>
              </a:ext>
            </a:extLst>
          </p:cNvPr>
          <p:cNvGrpSpPr/>
          <p:nvPr userDrawn="1"/>
        </p:nvGrpSpPr>
        <p:grpSpPr>
          <a:xfrm>
            <a:off x="0" y="-176609"/>
            <a:ext cx="12192000" cy="113077"/>
            <a:chOff x="0" y="-176609"/>
            <a:chExt cx="12192000" cy="113077"/>
          </a:xfrm>
        </p:grpSpPr>
        <p:sp>
          <p:nvSpPr>
            <p:cNvPr id="8" name="Rectangle 7">
              <a:extLst>
                <a:ext uri="{FF2B5EF4-FFF2-40B4-BE49-F238E27FC236}">
                  <a16:creationId xmlns:a16="http://schemas.microsoft.com/office/drawing/2014/main" id="{8BD34047-870C-46E1-A8E4-7479C8E60EDC}"/>
                </a:ext>
              </a:extLst>
            </p:cNvPr>
            <p:cNvSpPr/>
            <p:nvPr userDrawn="1"/>
          </p:nvSpPr>
          <p:spPr>
            <a:xfrm flipV="1">
              <a:off x="4091984" y="-176609"/>
              <a:ext cx="2520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799"/>
            </a:p>
          </p:txBody>
        </p:sp>
        <p:sp>
          <p:nvSpPr>
            <p:cNvPr id="9" name="Rectangle 8">
              <a:extLst>
                <a:ext uri="{FF2B5EF4-FFF2-40B4-BE49-F238E27FC236}">
                  <a16:creationId xmlns:a16="http://schemas.microsoft.com/office/drawing/2014/main" id="{D5D4A8EF-20EA-4A85-A76F-DCE4EAEE5D73}"/>
                </a:ext>
              </a:extLst>
            </p:cNvPr>
            <p:cNvSpPr/>
            <p:nvPr userDrawn="1"/>
          </p:nvSpPr>
          <p:spPr>
            <a:xfrm flipV="1">
              <a:off x="7848592" y="-176609"/>
              <a:ext cx="2520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799"/>
            </a:p>
          </p:txBody>
        </p:sp>
        <p:sp>
          <p:nvSpPr>
            <p:cNvPr id="10" name="Rectangle 9">
              <a:extLst>
                <a:ext uri="{FF2B5EF4-FFF2-40B4-BE49-F238E27FC236}">
                  <a16:creationId xmlns:a16="http://schemas.microsoft.com/office/drawing/2014/main" id="{9C19F539-E7AB-43D7-A878-0CFD84394C94}"/>
                </a:ext>
              </a:extLst>
            </p:cNvPr>
            <p:cNvSpPr/>
            <p:nvPr userDrawn="1"/>
          </p:nvSpPr>
          <p:spPr>
            <a:xfrm flipV="1">
              <a:off x="3152832" y="-176609"/>
              <a:ext cx="2520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799"/>
            </a:p>
          </p:txBody>
        </p:sp>
        <p:sp>
          <p:nvSpPr>
            <p:cNvPr id="11" name="Rectangle 10">
              <a:extLst>
                <a:ext uri="{FF2B5EF4-FFF2-40B4-BE49-F238E27FC236}">
                  <a16:creationId xmlns:a16="http://schemas.microsoft.com/office/drawing/2014/main" id="{BF42B3FA-B888-4AD4-BB3B-40C505AF4939}"/>
                </a:ext>
              </a:extLst>
            </p:cNvPr>
            <p:cNvSpPr/>
            <p:nvPr userDrawn="1"/>
          </p:nvSpPr>
          <p:spPr>
            <a:xfrm flipV="1">
              <a:off x="2213680" y="-176609"/>
              <a:ext cx="2520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799"/>
            </a:p>
          </p:txBody>
        </p:sp>
        <p:sp>
          <p:nvSpPr>
            <p:cNvPr id="12" name="Rectangle 11">
              <a:extLst>
                <a:ext uri="{FF2B5EF4-FFF2-40B4-BE49-F238E27FC236}">
                  <a16:creationId xmlns:a16="http://schemas.microsoft.com/office/drawing/2014/main" id="{F78B966C-3CD0-4E14-BB8D-B3E6703363BA}"/>
                </a:ext>
              </a:extLst>
            </p:cNvPr>
            <p:cNvSpPr/>
            <p:nvPr userDrawn="1"/>
          </p:nvSpPr>
          <p:spPr>
            <a:xfrm flipV="1">
              <a:off x="1274528" y="-176609"/>
              <a:ext cx="2520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799"/>
            </a:p>
          </p:txBody>
        </p:sp>
        <p:sp>
          <p:nvSpPr>
            <p:cNvPr id="13" name="Rectangle 12">
              <a:extLst>
                <a:ext uri="{FF2B5EF4-FFF2-40B4-BE49-F238E27FC236}">
                  <a16:creationId xmlns:a16="http://schemas.microsoft.com/office/drawing/2014/main" id="{DEC690BD-5F1E-40CB-92DA-5E86556AF65B}"/>
                </a:ext>
              </a:extLst>
            </p:cNvPr>
            <p:cNvSpPr/>
            <p:nvPr userDrawn="1"/>
          </p:nvSpPr>
          <p:spPr>
            <a:xfrm flipV="1">
              <a:off x="0" y="-174106"/>
              <a:ext cx="587376"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799"/>
            </a:p>
          </p:txBody>
        </p:sp>
        <p:sp>
          <p:nvSpPr>
            <p:cNvPr id="14" name="Rectangle 13">
              <a:extLst>
                <a:ext uri="{FF2B5EF4-FFF2-40B4-BE49-F238E27FC236}">
                  <a16:creationId xmlns:a16="http://schemas.microsoft.com/office/drawing/2014/main" id="{3F368B04-4FB6-40D7-A8A8-EAF8D27C00EF}"/>
                </a:ext>
              </a:extLst>
            </p:cNvPr>
            <p:cNvSpPr/>
            <p:nvPr userDrawn="1"/>
          </p:nvSpPr>
          <p:spPr>
            <a:xfrm flipV="1">
              <a:off x="5031136" y="-176609"/>
              <a:ext cx="2520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799"/>
            </a:p>
          </p:txBody>
        </p:sp>
        <p:sp>
          <p:nvSpPr>
            <p:cNvPr id="15" name="Rectangle 14">
              <a:extLst>
                <a:ext uri="{FF2B5EF4-FFF2-40B4-BE49-F238E27FC236}">
                  <a16:creationId xmlns:a16="http://schemas.microsoft.com/office/drawing/2014/main" id="{100832C0-C969-4DCF-80ED-5B931130AA29}"/>
                </a:ext>
              </a:extLst>
            </p:cNvPr>
            <p:cNvSpPr/>
            <p:nvPr userDrawn="1"/>
          </p:nvSpPr>
          <p:spPr>
            <a:xfrm flipV="1">
              <a:off x="5970288" y="-176609"/>
              <a:ext cx="2520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799"/>
            </a:p>
          </p:txBody>
        </p:sp>
        <p:sp>
          <p:nvSpPr>
            <p:cNvPr id="16" name="Rectangle 15">
              <a:extLst>
                <a:ext uri="{FF2B5EF4-FFF2-40B4-BE49-F238E27FC236}">
                  <a16:creationId xmlns:a16="http://schemas.microsoft.com/office/drawing/2014/main" id="{5EDE8C09-04AF-4BEE-BA45-D311E8947BE4}"/>
                </a:ext>
              </a:extLst>
            </p:cNvPr>
            <p:cNvSpPr/>
            <p:nvPr userDrawn="1"/>
          </p:nvSpPr>
          <p:spPr>
            <a:xfrm flipV="1">
              <a:off x="6909440" y="-176609"/>
              <a:ext cx="2520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799"/>
            </a:p>
          </p:txBody>
        </p:sp>
        <p:sp>
          <p:nvSpPr>
            <p:cNvPr id="17" name="Rectangle 16">
              <a:extLst>
                <a:ext uri="{FF2B5EF4-FFF2-40B4-BE49-F238E27FC236}">
                  <a16:creationId xmlns:a16="http://schemas.microsoft.com/office/drawing/2014/main" id="{FCD8F57A-4372-4347-A7B4-2F306C50A4F7}"/>
                </a:ext>
              </a:extLst>
            </p:cNvPr>
            <p:cNvSpPr/>
            <p:nvPr userDrawn="1"/>
          </p:nvSpPr>
          <p:spPr>
            <a:xfrm flipV="1">
              <a:off x="8787744" y="-176609"/>
              <a:ext cx="2520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799"/>
            </a:p>
          </p:txBody>
        </p:sp>
        <p:sp>
          <p:nvSpPr>
            <p:cNvPr id="18" name="Rectangle 17">
              <a:extLst>
                <a:ext uri="{FF2B5EF4-FFF2-40B4-BE49-F238E27FC236}">
                  <a16:creationId xmlns:a16="http://schemas.microsoft.com/office/drawing/2014/main" id="{E41E89B0-EA15-49A1-9F2C-9ECC7B7A3EEF}"/>
                </a:ext>
              </a:extLst>
            </p:cNvPr>
            <p:cNvSpPr/>
            <p:nvPr userDrawn="1"/>
          </p:nvSpPr>
          <p:spPr>
            <a:xfrm flipV="1">
              <a:off x="9726896" y="-176609"/>
              <a:ext cx="2520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799"/>
            </a:p>
          </p:txBody>
        </p:sp>
        <p:sp>
          <p:nvSpPr>
            <p:cNvPr id="19" name="Rectangle 18">
              <a:extLst>
                <a:ext uri="{FF2B5EF4-FFF2-40B4-BE49-F238E27FC236}">
                  <a16:creationId xmlns:a16="http://schemas.microsoft.com/office/drawing/2014/main" id="{7C9E5914-8A29-45DF-BA54-239CB92CD693}"/>
                </a:ext>
              </a:extLst>
            </p:cNvPr>
            <p:cNvSpPr/>
            <p:nvPr userDrawn="1"/>
          </p:nvSpPr>
          <p:spPr>
            <a:xfrm flipV="1">
              <a:off x="10666048" y="-176609"/>
              <a:ext cx="2520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799"/>
            </a:p>
          </p:txBody>
        </p:sp>
        <p:sp>
          <p:nvSpPr>
            <p:cNvPr id="20" name="Rectangle 19">
              <a:extLst>
                <a:ext uri="{FF2B5EF4-FFF2-40B4-BE49-F238E27FC236}">
                  <a16:creationId xmlns:a16="http://schemas.microsoft.com/office/drawing/2014/main" id="{ED9EC057-1F14-4B8F-82AE-7331D344CB4B}"/>
                </a:ext>
              </a:extLst>
            </p:cNvPr>
            <p:cNvSpPr/>
            <p:nvPr userDrawn="1"/>
          </p:nvSpPr>
          <p:spPr>
            <a:xfrm flipV="1">
              <a:off x="11605200" y="-176609"/>
              <a:ext cx="586800" cy="11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799"/>
            </a:p>
          </p:txBody>
        </p:sp>
      </p:grpSp>
      <p:sp>
        <p:nvSpPr>
          <p:cNvPr id="2" name="Title Placeholder 1">
            <a:extLst>
              <a:ext uri="{FF2B5EF4-FFF2-40B4-BE49-F238E27FC236}">
                <a16:creationId xmlns:a16="http://schemas.microsoft.com/office/drawing/2014/main" id="{6BCE3896-9480-48A4-AB3A-566A3C8C81D4}"/>
              </a:ext>
            </a:extLst>
          </p:cNvPr>
          <p:cNvSpPr>
            <a:spLocks noGrp="1"/>
          </p:cNvSpPr>
          <p:nvPr>
            <p:ph type="title"/>
          </p:nvPr>
        </p:nvSpPr>
        <p:spPr>
          <a:xfrm>
            <a:off x="587829" y="740487"/>
            <a:ext cx="11016797" cy="1098954"/>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E747B7-F42F-49B4-B9D4-B839201CA740}"/>
              </a:ext>
            </a:extLst>
          </p:cNvPr>
          <p:cNvSpPr>
            <a:spLocks noGrp="1"/>
          </p:cNvSpPr>
          <p:nvPr>
            <p:ph type="body" idx="1"/>
          </p:nvPr>
        </p:nvSpPr>
        <p:spPr>
          <a:xfrm>
            <a:off x="587830" y="1919289"/>
            <a:ext cx="11016796" cy="38909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4" name="Date Placeholder 3">
            <a:extLst>
              <a:ext uri="{FF2B5EF4-FFF2-40B4-BE49-F238E27FC236}">
                <a16:creationId xmlns:a16="http://schemas.microsoft.com/office/drawing/2014/main" id="{0C7052CB-CFA4-4A3F-9A17-632AEF2349A1}"/>
              </a:ext>
            </a:extLst>
          </p:cNvPr>
          <p:cNvSpPr>
            <a:spLocks noGrp="1"/>
          </p:cNvSpPr>
          <p:nvPr>
            <p:ph type="dt" sz="half" idx="2"/>
          </p:nvPr>
        </p:nvSpPr>
        <p:spPr>
          <a:xfrm>
            <a:off x="8861425" y="128197"/>
            <a:ext cx="2743200" cy="365125"/>
          </a:xfrm>
          <a:prstGeom prst="rect">
            <a:avLst/>
          </a:prstGeom>
        </p:spPr>
        <p:txBody>
          <a:bodyPr vert="horz" lIns="0" tIns="0" rIns="0" bIns="0" rtlCol="0" anchor="t" anchorCtr="0">
            <a:noAutofit/>
          </a:bodyPr>
          <a:lstStyle>
            <a:lvl1pPr algn="r">
              <a:defRPr sz="1000">
                <a:solidFill>
                  <a:schemeClr val="tx1"/>
                </a:solidFill>
              </a:defRPr>
            </a:lvl1pPr>
          </a:lstStyle>
          <a:p>
            <a:fld id="{0CBE7F46-22BC-4176-ACA1-84F0A8F0B92C}" type="datetime1">
              <a:rPr lang="en-GB" smtClean="0"/>
              <a:t>09/08/2024</a:t>
            </a:fld>
            <a:endParaRPr lang="en-GB"/>
          </a:p>
        </p:txBody>
      </p:sp>
      <p:sp>
        <p:nvSpPr>
          <p:cNvPr id="5" name="Footer Placeholder 4">
            <a:extLst>
              <a:ext uri="{FF2B5EF4-FFF2-40B4-BE49-F238E27FC236}">
                <a16:creationId xmlns:a16="http://schemas.microsoft.com/office/drawing/2014/main" id="{3E09A2F8-2786-42BE-8618-A5670F7FD1FD}"/>
              </a:ext>
            </a:extLst>
          </p:cNvPr>
          <p:cNvSpPr>
            <a:spLocks noGrp="1"/>
          </p:cNvSpPr>
          <p:nvPr>
            <p:ph type="ftr" sz="quarter" idx="3"/>
          </p:nvPr>
        </p:nvSpPr>
        <p:spPr>
          <a:xfrm>
            <a:off x="587830" y="128197"/>
            <a:ext cx="4114800" cy="365125"/>
          </a:xfrm>
          <a:prstGeom prst="rect">
            <a:avLst/>
          </a:prstGeom>
        </p:spPr>
        <p:txBody>
          <a:bodyPr vert="horz" lIns="0" tIns="0" rIns="0" bIns="0" rtlCol="0" anchor="t" anchorCtr="0">
            <a:noAutofit/>
          </a:bodyPr>
          <a:lstStyle>
            <a:lvl1pPr algn="l">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D37BEAA-6501-4E1F-BFC9-FC7FF5FA431E}"/>
              </a:ext>
            </a:extLst>
          </p:cNvPr>
          <p:cNvSpPr>
            <a:spLocks noGrp="1"/>
          </p:cNvSpPr>
          <p:nvPr>
            <p:ph type="sldNum" sz="quarter" idx="4"/>
          </p:nvPr>
        </p:nvSpPr>
        <p:spPr>
          <a:xfrm>
            <a:off x="11017957" y="6260306"/>
            <a:ext cx="586668" cy="323838"/>
          </a:xfrm>
          <a:prstGeom prst="rect">
            <a:avLst/>
          </a:prstGeom>
        </p:spPr>
        <p:txBody>
          <a:bodyPr vert="horz" lIns="0" tIns="0" rIns="0" bIns="0" rtlCol="0" anchor="ctr" anchorCtr="0">
            <a:noAutofit/>
          </a:bodyPr>
          <a:lstStyle>
            <a:lvl1pPr algn="r">
              <a:defRPr sz="1500">
                <a:solidFill>
                  <a:srgbClr val="BF649E"/>
                </a:solidFill>
              </a:defRPr>
            </a:lvl1pPr>
          </a:lstStyle>
          <a:p>
            <a:fld id="{1C95DBEE-2C30-4F1D-BD15-3944EDF442B6}" type="slidenum">
              <a:rPr lang="en-GB" smtClean="0"/>
              <a:pPr/>
              <a:t>‹#›</a:t>
            </a:fld>
            <a:endParaRPr lang="en-GB"/>
          </a:p>
        </p:txBody>
      </p:sp>
      <p:pic>
        <p:nvPicPr>
          <p:cNvPr id="24" name="Graphic 23">
            <a:extLst>
              <a:ext uri="{FF2B5EF4-FFF2-40B4-BE49-F238E27FC236}">
                <a16:creationId xmlns:a16="http://schemas.microsoft.com/office/drawing/2014/main" id="{C4A2720A-B7B0-4F82-9FBD-EFE256B8C854}"/>
              </a:ext>
            </a:extLst>
          </p:cNvPr>
          <p:cNvPicPr>
            <a:picLocks noChangeAspect="1"/>
          </p:cNvPicPr>
          <p:nvPr userDrawn="1"/>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151" t="-4819" r="-151" b="24119"/>
          <a:stretch/>
        </p:blipFill>
        <p:spPr>
          <a:xfrm>
            <a:off x="385763" y="6203257"/>
            <a:ext cx="1576800" cy="318987"/>
          </a:xfrm>
          <a:prstGeom prst="rect">
            <a:avLst/>
          </a:prstGeom>
        </p:spPr>
      </p:pic>
      <p:cxnSp>
        <p:nvCxnSpPr>
          <p:cNvPr id="26" name="Straight Connector 25">
            <a:extLst>
              <a:ext uri="{FF2B5EF4-FFF2-40B4-BE49-F238E27FC236}">
                <a16:creationId xmlns:a16="http://schemas.microsoft.com/office/drawing/2014/main" id="{EE31A57E-E893-4B19-8424-BDB371CA2016}"/>
              </a:ext>
            </a:extLst>
          </p:cNvPr>
          <p:cNvCxnSpPr/>
          <p:nvPr userDrawn="1"/>
        </p:nvCxnSpPr>
        <p:spPr>
          <a:xfrm>
            <a:off x="2214562" y="6389511"/>
            <a:ext cx="8856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181201"/>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7" r:id="rId4"/>
    <p:sldLayoutId id="2147483664" r:id="rId5"/>
    <p:sldLayoutId id="2147483662" r:id="rId6"/>
    <p:sldLayoutId id="2147483665" r:id="rId7"/>
    <p:sldLayoutId id="2147483651" r:id="rId8"/>
    <p:sldLayoutId id="2147483668" r:id="rId9"/>
    <p:sldLayoutId id="2147483652" r:id="rId10"/>
    <p:sldLayoutId id="2147483653" r:id="rId11"/>
    <p:sldLayoutId id="2147483654" r:id="rId12"/>
    <p:sldLayoutId id="2147483655" r:id="rId13"/>
    <p:sldLayoutId id="2147483663" r:id="rId14"/>
  </p:sldLayoutIdLst>
  <p:hf hdr="0" ftr="0" dt="0"/>
  <p:txStyles>
    <p:titleStyle>
      <a:lvl1pPr algn="l" defTabSz="914400" rtl="0" eaLnBrk="1" latinLnBrk="0" hangingPunct="1">
        <a:lnSpc>
          <a:spcPct val="90000"/>
        </a:lnSpc>
        <a:spcBef>
          <a:spcPct val="0"/>
        </a:spcBef>
        <a:buNone/>
        <a:defRPr sz="4500" kern="1200" cap="none" spc="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1800"/>
        </a:spcBef>
        <a:spcAft>
          <a:spcPts val="1800"/>
        </a:spcAft>
        <a:buFont typeface="Arial" panose="020B0604020202020204" pitchFamily="34" charset="0"/>
        <a:buNone/>
        <a:defRPr sz="1800" b="1" kern="1200">
          <a:solidFill>
            <a:schemeClr val="tx1"/>
          </a:solidFill>
          <a:latin typeface="+mj-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2pPr>
      <a:lvl3pPr marL="180975" indent="-180975"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3pPr>
      <a:lvl4pPr marL="361950" indent="-180975"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00000"/>
        </a:lnSpc>
        <a:spcBef>
          <a:spcPts val="1800"/>
        </a:spcBef>
        <a:buFont typeface="Arial" panose="020B0604020202020204" pitchFamily="34" charset="0"/>
        <a:buNone/>
        <a:defRPr sz="1200" b="1" kern="1200">
          <a:solidFill>
            <a:schemeClr val="tx1"/>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mn-lt"/>
          <a:ea typeface="+mn-ea"/>
          <a:cs typeface="+mn-cs"/>
        </a:defRPr>
      </a:lvl6pPr>
      <a:lvl7pPr marL="177800" indent="-1778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7pPr>
      <a:lvl8pPr marL="354013" indent="-176213"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100000"/>
        </a:lnSpc>
        <a:spcBef>
          <a:spcPts val="1800"/>
        </a:spcBef>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70" userDrawn="1">
          <p15:clr>
            <a:srgbClr val="F26B43"/>
          </p15:clr>
        </p15:guide>
        <p15:guide id="4" pos="7310" userDrawn="1">
          <p15:clr>
            <a:srgbClr val="F26B43"/>
          </p15:clr>
        </p15:guide>
        <p15:guide id="5" orient="horz" pos="4068" userDrawn="1">
          <p15:clr>
            <a:srgbClr val="F26B43"/>
          </p15:clr>
        </p15:guide>
        <p15:guide id="6" pos="3761" userDrawn="1">
          <p15:clr>
            <a:srgbClr val="F26B43"/>
          </p15:clr>
        </p15:guide>
        <p15:guide id="7" pos="3918" userDrawn="1">
          <p15:clr>
            <a:srgbClr val="F26B43"/>
          </p15:clr>
        </p15:guide>
        <p15:guide id="10" pos="2735" userDrawn="1">
          <p15:clr>
            <a:srgbClr val="F26B43"/>
          </p15:clr>
        </p15:guide>
        <p15:guide id="11" pos="2576" userDrawn="1">
          <p15:clr>
            <a:srgbClr val="F26B43"/>
          </p15:clr>
        </p15:guide>
        <p15:guide id="14" pos="1551" userDrawn="1">
          <p15:clr>
            <a:srgbClr val="F26B43"/>
          </p15:clr>
        </p15:guide>
        <p15:guide id="15" pos="1395" userDrawn="1">
          <p15:clr>
            <a:srgbClr val="F26B43"/>
          </p15:clr>
        </p15:guide>
        <p15:guide id="20" pos="4944" userDrawn="1">
          <p15:clr>
            <a:srgbClr val="F26B43"/>
          </p15:clr>
        </p15:guide>
        <p15:guide id="21" pos="5102" userDrawn="1">
          <p15:clr>
            <a:srgbClr val="F26B43"/>
          </p15:clr>
        </p15:guide>
        <p15:guide id="24" pos="6129" userDrawn="1">
          <p15:clr>
            <a:srgbClr val="F26B43"/>
          </p15:clr>
        </p15:guide>
        <p15:guide id="25" pos="6285" userDrawn="1">
          <p15:clr>
            <a:srgbClr val="F26B43"/>
          </p15:clr>
        </p15:guide>
        <p15:guide id="28" orient="horz" pos="465" userDrawn="1">
          <p15:clr>
            <a:srgbClr val="F26B43"/>
          </p15:clr>
        </p15:guide>
        <p15:guide id="30" orient="horz" pos="3664" userDrawn="1">
          <p15:clr>
            <a:srgbClr val="F26B43"/>
          </p15:clr>
        </p15:guide>
        <p15:guide id="31" orient="horz" pos="728" userDrawn="1">
          <p15:clr>
            <a:srgbClr val="F26B43"/>
          </p15:clr>
        </p15:guide>
        <p15:guide id="32" orient="horz" pos="1209" userDrawn="1">
          <p15:clr>
            <a:srgbClr val="F26B43"/>
          </p15:clr>
        </p15:guide>
        <p15:guide id="33" pos="70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C6B4358-79C9-437B-A21E-EB66D12E8CCB}"/>
              </a:ext>
            </a:extLst>
          </p:cNvPr>
          <p:cNvSpPr>
            <a:spLocks noGrp="1"/>
          </p:cNvSpPr>
          <p:nvPr>
            <p:ph type="ctrTitle"/>
          </p:nvPr>
        </p:nvSpPr>
        <p:spPr>
          <a:xfrm>
            <a:off x="767444" y="2139042"/>
            <a:ext cx="8262256" cy="2547257"/>
          </a:xfrm>
        </p:spPr>
        <p:txBody>
          <a:bodyPr/>
          <a:lstStyle/>
          <a:p>
            <a:r>
              <a:rPr lang="en-GB" dirty="0"/>
              <a:t>Casework in Student Union Advice Services:</a:t>
            </a:r>
            <a:br>
              <a:rPr lang="en-GB" dirty="0"/>
            </a:br>
            <a:r>
              <a:rPr lang="en-GB" dirty="0"/>
              <a:t>Innovation and Opportunities for Change</a:t>
            </a:r>
            <a:endParaRPr lang="en-US" dirty="0"/>
          </a:p>
        </p:txBody>
      </p:sp>
      <p:sp>
        <p:nvSpPr>
          <p:cNvPr id="11" name="Text Placeholder 28">
            <a:extLst>
              <a:ext uri="{FF2B5EF4-FFF2-40B4-BE49-F238E27FC236}">
                <a16:creationId xmlns:a16="http://schemas.microsoft.com/office/drawing/2014/main" id="{6C5BAECE-B266-4B1C-B910-5AA4F9BA95CD}"/>
              </a:ext>
            </a:extLst>
          </p:cNvPr>
          <p:cNvSpPr>
            <a:spLocks noGrp="1"/>
          </p:cNvSpPr>
          <p:nvPr>
            <p:ph type="body" sz="quarter" idx="11"/>
          </p:nvPr>
        </p:nvSpPr>
        <p:spPr>
          <a:xfrm>
            <a:off x="751115" y="5320392"/>
            <a:ext cx="2661555" cy="495300"/>
          </a:xfrm>
        </p:spPr>
        <p:txBody>
          <a:bodyPr/>
          <a:lstStyle/>
          <a:p>
            <a:r>
              <a:rPr lang="en-GB" sz="2800" dirty="0"/>
              <a:t>14 August 2024</a:t>
            </a:r>
            <a:endParaRPr lang="en-US" sz="2800" dirty="0"/>
          </a:p>
        </p:txBody>
      </p:sp>
    </p:spTree>
    <p:extLst>
      <p:ext uri="{BB962C8B-B14F-4D97-AF65-F5344CB8AC3E}">
        <p14:creationId xmlns:p14="http://schemas.microsoft.com/office/powerpoint/2010/main" val="3488814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FCAF5406-B732-4E9D-AFB7-1B8585F4D01C}"/>
              </a:ext>
            </a:extLst>
          </p:cNvPr>
          <p:cNvSpPr>
            <a:spLocks noGrp="1"/>
          </p:cNvSpPr>
          <p:nvPr>
            <p:ph type="sldNum" sz="quarter" idx="12"/>
          </p:nvPr>
        </p:nvSpPr>
        <p:spPr>
          <a:xfrm>
            <a:off x="11017957" y="6260306"/>
            <a:ext cx="586668" cy="323838"/>
          </a:xfrm>
        </p:spPr>
        <p:txBody>
          <a:bodyPr/>
          <a:lstStyle/>
          <a:p>
            <a:fld id="{1C95DBEE-2C30-4F1D-BD15-3944EDF442B6}" type="slidenum">
              <a:rPr lang="en-GB" smtClean="0"/>
              <a:pPr/>
              <a:t>10</a:t>
            </a:fld>
            <a:endParaRPr lang="en-GB"/>
          </a:p>
        </p:txBody>
      </p:sp>
      <p:sp>
        <p:nvSpPr>
          <p:cNvPr id="2" name="Title 1">
            <a:extLst>
              <a:ext uri="{FF2B5EF4-FFF2-40B4-BE49-F238E27FC236}">
                <a16:creationId xmlns:a16="http://schemas.microsoft.com/office/drawing/2014/main" id="{D7FB7D77-0E30-4851-B971-2898CC0A30D3}"/>
              </a:ext>
            </a:extLst>
          </p:cNvPr>
          <p:cNvSpPr>
            <a:spLocks noGrp="1"/>
          </p:cNvSpPr>
          <p:nvPr>
            <p:ph type="title"/>
          </p:nvPr>
        </p:nvSpPr>
        <p:spPr>
          <a:xfrm>
            <a:off x="582832" y="273856"/>
            <a:ext cx="10430128" cy="878451"/>
          </a:xfrm>
        </p:spPr>
        <p:txBody>
          <a:bodyPr/>
          <a:lstStyle/>
          <a:p>
            <a:pPr algn="ctr"/>
            <a:r>
              <a:rPr lang="en-US" dirty="0"/>
              <a:t>One adviser = one caseload</a:t>
            </a:r>
          </a:p>
        </p:txBody>
      </p:sp>
      <p:sp>
        <p:nvSpPr>
          <p:cNvPr id="4" name="TextBox 3">
            <a:extLst>
              <a:ext uri="{FF2B5EF4-FFF2-40B4-BE49-F238E27FC236}">
                <a16:creationId xmlns:a16="http://schemas.microsoft.com/office/drawing/2014/main" id="{F2632973-BDE0-439D-927D-4AEE6DEFEB3E}"/>
              </a:ext>
            </a:extLst>
          </p:cNvPr>
          <p:cNvSpPr txBox="1"/>
          <p:nvPr/>
        </p:nvSpPr>
        <p:spPr>
          <a:xfrm>
            <a:off x="1058917" y="3001449"/>
            <a:ext cx="10074166" cy="3416320"/>
          </a:xfrm>
          <a:prstGeom prst="rect">
            <a:avLst/>
          </a:prstGeom>
          <a:noFill/>
        </p:spPr>
        <p:txBody>
          <a:bodyPr wrap="square" rtlCol="0">
            <a:spAutoFit/>
          </a:bodyPr>
          <a:lstStyle/>
          <a:p>
            <a:pPr marL="285750" indent="-285750">
              <a:buFont typeface="Arial" panose="020B0604020202020204" pitchFamily="34" charset="0"/>
              <a:buChar char="•"/>
            </a:pPr>
            <a:r>
              <a:rPr lang="en-GB" sz="3600" dirty="0"/>
              <a:t>Easier to prioritise next steps</a:t>
            </a:r>
          </a:p>
          <a:p>
            <a:pPr marL="285750" indent="-285750">
              <a:buFont typeface="Arial" panose="020B0604020202020204" pitchFamily="34" charset="0"/>
              <a:buChar char="•"/>
            </a:pPr>
            <a:r>
              <a:rPr lang="en-GB" sz="3600" dirty="0"/>
              <a:t>Peer to peer support</a:t>
            </a:r>
          </a:p>
          <a:p>
            <a:pPr marL="285750" indent="-285750">
              <a:buFont typeface="Arial" panose="020B0604020202020204" pitchFamily="34" charset="0"/>
              <a:buChar char="•"/>
            </a:pPr>
            <a:r>
              <a:rPr lang="en-GB" sz="3600" dirty="0"/>
              <a:t>Buddy brings different perspectives</a:t>
            </a:r>
          </a:p>
          <a:p>
            <a:pPr marL="285750" indent="-285750">
              <a:buFont typeface="Arial" panose="020B0604020202020204" pitchFamily="34" charset="0"/>
              <a:buChar char="•"/>
            </a:pPr>
            <a:r>
              <a:rPr lang="en-GB" sz="3600" dirty="0"/>
              <a:t>Cover when people on leave / sick</a:t>
            </a:r>
          </a:p>
          <a:p>
            <a:pPr marL="285750" indent="-285750">
              <a:buFont typeface="Arial" panose="020B0604020202020204" pitchFamily="34" charset="0"/>
              <a:buChar char="•"/>
            </a:pPr>
            <a:r>
              <a:rPr lang="en-GB" sz="3600" dirty="0"/>
              <a:t>Develop less experienced advisers</a:t>
            </a:r>
          </a:p>
          <a:p>
            <a:pPr marL="285750" indent="-285750">
              <a:buFont typeface="Arial" panose="020B0604020202020204" pitchFamily="34" charset="0"/>
              <a:buChar char="•"/>
            </a:pPr>
            <a:r>
              <a:rPr lang="en-GB" sz="3600" dirty="0"/>
              <a:t>Contributes to wider service innovation</a:t>
            </a:r>
            <a:endParaRPr lang="en-GB" sz="3200" dirty="0"/>
          </a:p>
        </p:txBody>
      </p:sp>
      <p:sp>
        <p:nvSpPr>
          <p:cNvPr id="5" name="Title 1">
            <a:extLst>
              <a:ext uri="{FF2B5EF4-FFF2-40B4-BE49-F238E27FC236}">
                <a16:creationId xmlns:a16="http://schemas.microsoft.com/office/drawing/2014/main" id="{11FBA65E-6B70-483A-B005-C42DC75A8D2A}"/>
              </a:ext>
            </a:extLst>
          </p:cNvPr>
          <p:cNvSpPr txBox="1">
            <a:spLocks/>
          </p:cNvSpPr>
          <p:nvPr/>
        </p:nvSpPr>
        <p:spPr>
          <a:xfrm>
            <a:off x="582832" y="1217075"/>
            <a:ext cx="10430128" cy="87845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500" kern="1200" cap="none" spc="0" baseline="0">
                <a:solidFill>
                  <a:schemeClr val="tx2"/>
                </a:solidFill>
                <a:latin typeface="+mj-lt"/>
                <a:ea typeface="+mj-ea"/>
                <a:cs typeface="+mj-cs"/>
              </a:defRPr>
            </a:lvl1pPr>
          </a:lstStyle>
          <a:p>
            <a:pPr algn="ctr"/>
            <a:r>
              <a:rPr lang="en-US" dirty="0"/>
              <a:t>But what would happen if we shared caseloads?</a:t>
            </a:r>
          </a:p>
        </p:txBody>
      </p:sp>
    </p:spTree>
    <p:extLst>
      <p:ext uri="{BB962C8B-B14F-4D97-AF65-F5344CB8AC3E}">
        <p14:creationId xmlns:p14="http://schemas.microsoft.com/office/powerpoint/2010/main" val="106821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FCAF5406-B732-4E9D-AFB7-1B8585F4D01C}"/>
              </a:ext>
            </a:extLst>
          </p:cNvPr>
          <p:cNvSpPr>
            <a:spLocks noGrp="1"/>
          </p:cNvSpPr>
          <p:nvPr>
            <p:ph type="sldNum" sz="quarter" idx="12"/>
          </p:nvPr>
        </p:nvSpPr>
        <p:spPr>
          <a:xfrm>
            <a:off x="11017957" y="6260306"/>
            <a:ext cx="586668" cy="323838"/>
          </a:xfrm>
        </p:spPr>
        <p:txBody>
          <a:bodyPr/>
          <a:lstStyle/>
          <a:p>
            <a:fld id="{1C95DBEE-2C30-4F1D-BD15-3944EDF442B6}" type="slidenum">
              <a:rPr lang="en-GB" smtClean="0"/>
              <a:pPr/>
              <a:t>11</a:t>
            </a:fld>
            <a:endParaRPr lang="en-GB"/>
          </a:p>
        </p:txBody>
      </p:sp>
      <p:sp>
        <p:nvSpPr>
          <p:cNvPr id="2" name="Title 1">
            <a:extLst>
              <a:ext uri="{FF2B5EF4-FFF2-40B4-BE49-F238E27FC236}">
                <a16:creationId xmlns:a16="http://schemas.microsoft.com/office/drawing/2014/main" id="{D7FB7D77-0E30-4851-B971-2898CC0A30D3}"/>
              </a:ext>
            </a:extLst>
          </p:cNvPr>
          <p:cNvSpPr>
            <a:spLocks noGrp="1"/>
          </p:cNvSpPr>
          <p:nvPr>
            <p:ph type="title"/>
          </p:nvPr>
        </p:nvSpPr>
        <p:spPr>
          <a:xfrm>
            <a:off x="582832" y="273856"/>
            <a:ext cx="10430128" cy="878451"/>
          </a:xfrm>
        </p:spPr>
        <p:txBody>
          <a:bodyPr/>
          <a:lstStyle/>
          <a:p>
            <a:pPr algn="ctr"/>
            <a:r>
              <a:rPr lang="en-US" dirty="0"/>
              <a:t>Adviser support</a:t>
            </a:r>
          </a:p>
        </p:txBody>
      </p:sp>
      <p:sp>
        <p:nvSpPr>
          <p:cNvPr id="4" name="TextBox 3">
            <a:extLst>
              <a:ext uri="{FF2B5EF4-FFF2-40B4-BE49-F238E27FC236}">
                <a16:creationId xmlns:a16="http://schemas.microsoft.com/office/drawing/2014/main" id="{F2632973-BDE0-439D-927D-4AEE6DEFEB3E}"/>
              </a:ext>
            </a:extLst>
          </p:cNvPr>
          <p:cNvSpPr txBox="1"/>
          <p:nvPr/>
        </p:nvSpPr>
        <p:spPr>
          <a:xfrm>
            <a:off x="1072055" y="1511545"/>
            <a:ext cx="10074166" cy="3970318"/>
          </a:xfrm>
          <a:prstGeom prst="rect">
            <a:avLst/>
          </a:prstGeom>
          <a:noFill/>
        </p:spPr>
        <p:txBody>
          <a:bodyPr wrap="square" rtlCol="0">
            <a:spAutoFit/>
          </a:bodyPr>
          <a:lstStyle/>
          <a:p>
            <a:pPr marL="285750" indent="-285750">
              <a:buFont typeface="Arial" panose="020B0604020202020204" pitchFamily="34" charset="0"/>
              <a:buChar char="•"/>
            </a:pPr>
            <a:r>
              <a:rPr lang="en-GB" sz="3600" dirty="0"/>
              <a:t>Don’t design casework services that contribute to burnout – casework needs time…</a:t>
            </a:r>
          </a:p>
          <a:p>
            <a:pPr marL="285750" indent="-285750">
              <a:buFont typeface="Arial" panose="020B0604020202020204" pitchFamily="34" charset="0"/>
              <a:buChar char="•"/>
            </a:pPr>
            <a:r>
              <a:rPr lang="en-GB" sz="3600" dirty="0"/>
              <a:t>External support and supervision can work well for lone advisers</a:t>
            </a:r>
          </a:p>
          <a:p>
            <a:pPr marL="285750" indent="-285750">
              <a:buFont typeface="Arial" panose="020B0604020202020204" pitchFamily="34" charset="0"/>
              <a:buChar char="•"/>
            </a:pPr>
            <a:r>
              <a:rPr lang="en-GB" sz="3600" dirty="0"/>
              <a:t>How do you share knowledge and good practice in your casework service?</a:t>
            </a:r>
            <a:endParaRPr lang="en-GB" sz="3200" dirty="0"/>
          </a:p>
        </p:txBody>
      </p:sp>
    </p:spTree>
    <p:extLst>
      <p:ext uri="{BB962C8B-B14F-4D97-AF65-F5344CB8AC3E}">
        <p14:creationId xmlns:p14="http://schemas.microsoft.com/office/powerpoint/2010/main" val="368178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FCAF5406-B732-4E9D-AFB7-1B8585F4D01C}"/>
              </a:ext>
            </a:extLst>
          </p:cNvPr>
          <p:cNvSpPr>
            <a:spLocks noGrp="1"/>
          </p:cNvSpPr>
          <p:nvPr>
            <p:ph type="sldNum" sz="quarter" idx="12"/>
          </p:nvPr>
        </p:nvSpPr>
        <p:spPr>
          <a:xfrm>
            <a:off x="11017957" y="6260306"/>
            <a:ext cx="586668" cy="323838"/>
          </a:xfrm>
        </p:spPr>
        <p:txBody>
          <a:bodyPr/>
          <a:lstStyle/>
          <a:p>
            <a:fld id="{1C95DBEE-2C30-4F1D-BD15-3944EDF442B6}" type="slidenum">
              <a:rPr lang="en-GB" smtClean="0"/>
              <a:pPr/>
              <a:t>12</a:t>
            </a:fld>
            <a:endParaRPr lang="en-GB"/>
          </a:p>
        </p:txBody>
      </p:sp>
      <p:sp>
        <p:nvSpPr>
          <p:cNvPr id="2" name="Title 1">
            <a:extLst>
              <a:ext uri="{FF2B5EF4-FFF2-40B4-BE49-F238E27FC236}">
                <a16:creationId xmlns:a16="http://schemas.microsoft.com/office/drawing/2014/main" id="{D7FB7D77-0E30-4851-B971-2898CC0A30D3}"/>
              </a:ext>
            </a:extLst>
          </p:cNvPr>
          <p:cNvSpPr>
            <a:spLocks noGrp="1"/>
          </p:cNvSpPr>
          <p:nvPr>
            <p:ph type="title"/>
          </p:nvPr>
        </p:nvSpPr>
        <p:spPr>
          <a:xfrm>
            <a:off x="582832" y="273856"/>
            <a:ext cx="10430128" cy="878451"/>
          </a:xfrm>
        </p:spPr>
        <p:txBody>
          <a:bodyPr/>
          <a:lstStyle/>
          <a:p>
            <a:pPr algn="ctr"/>
            <a:r>
              <a:rPr lang="en-US" dirty="0"/>
              <a:t>Remote working and applying tech</a:t>
            </a:r>
          </a:p>
        </p:txBody>
      </p:sp>
      <p:sp>
        <p:nvSpPr>
          <p:cNvPr id="4" name="TextBox 3">
            <a:extLst>
              <a:ext uri="{FF2B5EF4-FFF2-40B4-BE49-F238E27FC236}">
                <a16:creationId xmlns:a16="http://schemas.microsoft.com/office/drawing/2014/main" id="{F2632973-BDE0-439D-927D-4AEE6DEFEB3E}"/>
              </a:ext>
            </a:extLst>
          </p:cNvPr>
          <p:cNvSpPr txBox="1"/>
          <p:nvPr/>
        </p:nvSpPr>
        <p:spPr>
          <a:xfrm>
            <a:off x="1072055" y="1038004"/>
            <a:ext cx="10074166" cy="5632311"/>
          </a:xfrm>
          <a:prstGeom prst="rect">
            <a:avLst/>
          </a:prstGeom>
          <a:noFill/>
        </p:spPr>
        <p:txBody>
          <a:bodyPr wrap="square" rtlCol="0">
            <a:spAutoFit/>
          </a:bodyPr>
          <a:lstStyle/>
          <a:p>
            <a:pPr marL="285750" indent="-285750">
              <a:buFont typeface="Arial" panose="020B0604020202020204" pitchFamily="34" charset="0"/>
              <a:buChar char="•"/>
            </a:pPr>
            <a:r>
              <a:rPr lang="en-GB" sz="3600" dirty="0"/>
              <a:t>Huge change in last 4 years with remote working and arrival of AI</a:t>
            </a:r>
          </a:p>
          <a:p>
            <a:pPr marL="285750" indent="-285750">
              <a:buFont typeface="Arial" panose="020B0604020202020204" pitchFamily="34" charset="0"/>
              <a:buChar char="•"/>
            </a:pPr>
            <a:r>
              <a:rPr lang="en-GB" sz="3600" dirty="0"/>
              <a:t>Three big use cases for natural language processing: summarising meetings and advice given; enabling self-serve (chatbots); and use of AI for categorising and coding interactions to monitor and evaluation</a:t>
            </a:r>
          </a:p>
          <a:p>
            <a:pPr marL="285750" indent="-285750">
              <a:buFont typeface="Arial" panose="020B0604020202020204" pitchFamily="34" charset="0"/>
              <a:buChar char="•"/>
            </a:pPr>
            <a:r>
              <a:rPr lang="en-GB" sz="3600" dirty="0"/>
              <a:t>Two things to think about: where in the journey, and privacy and confidentiality</a:t>
            </a:r>
            <a:endParaRPr lang="en-GB" sz="3200" dirty="0"/>
          </a:p>
        </p:txBody>
      </p:sp>
    </p:spTree>
    <p:extLst>
      <p:ext uri="{BB962C8B-B14F-4D97-AF65-F5344CB8AC3E}">
        <p14:creationId xmlns:p14="http://schemas.microsoft.com/office/powerpoint/2010/main" val="30347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FCAF5406-B732-4E9D-AFB7-1B8585F4D01C}"/>
              </a:ext>
            </a:extLst>
          </p:cNvPr>
          <p:cNvSpPr>
            <a:spLocks noGrp="1"/>
          </p:cNvSpPr>
          <p:nvPr>
            <p:ph type="sldNum" sz="quarter" idx="12"/>
          </p:nvPr>
        </p:nvSpPr>
        <p:spPr>
          <a:xfrm>
            <a:off x="11017957" y="6260306"/>
            <a:ext cx="586668" cy="323838"/>
          </a:xfrm>
        </p:spPr>
        <p:txBody>
          <a:bodyPr/>
          <a:lstStyle/>
          <a:p>
            <a:fld id="{1C95DBEE-2C30-4F1D-BD15-3944EDF442B6}" type="slidenum">
              <a:rPr lang="en-GB" smtClean="0"/>
              <a:pPr/>
              <a:t>13</a:t>
            </a:fld>
            <a:endParaRPr lang="en-GB"/>
          </a:p>
        </p:txBody>
      </p:sp>
      <p:sp>
        <p:nvSpPr>
          <p:cNvPr id="2" name="Title 1">
            <a:extLst>
              <a:ext uri="{FF2B5EF4-FFF2-40B4-BE49-F238E27FC236}">
                <a16:creationId xmlns:a16="http://schemas.microsoft.com/office/drawing/2014/main" id="{D7FB7D77-0E30-4851-B971-2898CC0A30D3}"/>
              </a:ext>
            </a:extLst>
          </p:cNvPr>
          <p:cNvSpPr>
            <a:spLocks noGrp="1"/>
          </p:cNvSpPr>
          <p:nvPr>
            <p:ph type="title"/>
          </p:nvPr>
        </p:nvSpPr>
        <p:spPr>
          <a:xfrm>
            <a:off x="582832" y="273856"/>
            <a:ext cx="10430128" cy="878451"/>
          </a:xfrm>
        </p:spPr>
        <p:txBody>
          <a:bodyPr/>
          <a:lstStyle/>
          <a:p>
            <a:pPr algn="ctr"/>
            <a:r>
              <a:rPr lang="en-US" dirty="0"/>
              <a:t>Other things from AdviceUK</a:t>
            </a:r>
          </a:p>
        </p:txBody>
      </p:sp>
      <p:sp>
        <p:nvSpPr>
          <p:cNvPr id="9" name="TextBox 8">
            <a:extLst>
              <a:ext uri="{FF2B5EF4-FFF2-40B4-BE49-F238E27FC236}">
                <a16:creationId xmlns:a16="http://schemas.microsoft.com/office/drawing/2014/main" id="{1C903F7E-D26B-448A-96F3-3360D27A2246}"/>
              </a:ext>
            </a:extLst>
          </p:cNvPr>
          <p:cNvSpPr txBox="1"/>
          <p:nvPr/>
        </p:nvSpPr>
        <p:spPr>
          <a:xfrm>
            <a:off x="505959" y="1582292"/>
            <a:ext cx="11180082" cy="5016758"/>
          </a:xfrm>
          <a:prstGeom prst="rect">
            <a:avLst/>
          </a:prstGeom>
          <a:noFill/>
        </p:spPr>
        <p:txBody>
          <a:bodyPr wrap="square" rtlCol="0">
            <a:spAutoFit/>
          </a:bodyPr>
          <a:lstStyle/>
          <a:p>
            <a:pPr marL="285750" indent="-285750">
              <a:buFont typeface="Arial" panose="020B0604020202020204" pitchFamily="34" charset="0"/>
              <a:buChar char="•"/>
            </a:pPr>
            <a:r>
              <a:rPr lang="en-GB" sz="3200" dirty="0"/>
              <a:t>AdvicePro – Ask the Expert sessions</a:t>
            </a:r>
          </a:p>
          <a:p>
            <a:pPr marL="285750" indent="-285750">
              <a:buFont typeface="Arial" panose="020B0604020202020204" pitchFamily="34" charset="0"/>
              <a:buChar char="•"/>
            </a:pPr>
            <a:r>
              <a:rPr lang="en-GB" sz="3200" dirty="0"/>
              <a:t>Funding update and member portal</a:t>
            </a:r>
          </a:p>
          <a:p>
            <a:pPr marL="285750" indent="-285750">
              <a:buFont typeface="Arial" panose="020B0604020202020204" pitchFamily="34" charset="0"/>
              <a:buChar char="•"/>
            </a:pPr>
            <a:r>
              <a:rPr lang="en-GB" sz="3200" dirty="0"/>
              <a:t>AdviceFinder – do you know organisations that could benefit?</a:t>
            </a:r>
          </a:p>
          <a:p>
            <a:pPr marL="285750" indent="-285750">
              <a:buFont typeface="Arial" panose="020B0604020202020204" pitchFamily="34" charset="0"/>
              <a:buChar char="•"/>
            </a:pPr>
            <a:r>
              <a:rPr lang="en-GB" sz="3200" dirty="0" err="1"/>
              <a:t>AdviceJobs</a:t>
            </a:r>
            <a:r>
              <a:rPr lang="en-GB" sz="3200" dirty="0"/>
              <a:t> – reminder of the platform, how could we develop the website to make it more useful?</a:t>
            </a:r>
          </a:p>
          <a:p>
            <a:pPr marL="285750" indent="-285750">
              <a:buFont typeface="Arial" panose="020B0604020202020204" pitchFamily="34" charset="0"/>
              <a:buChar char="•"/>
            </a:pPr>
            <a:r>
              <a:rPr lang="en-GB" sz="3200" dirty="0"/>
              <a:t>Insurance – please have a look at the AdviceUK briefing and don’t forget minimum requirements for cover that may link to a quality standard (such as AQS) or funder requirements)</a:t>
            </a:r>
          </a:p>
        </p:txBody>
      </p:sp>
    </p:spTree>
    <p:extLst>
      <p:ext uri="{BB962C8B-B14F-4D97-AF65-F5344CB8AC3E}">
        <p14:creationId xmlns:p14="http://schemas.microsoft.com/office/powerpoint/2010/main" val="291500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FCAF5406-B732-4E9D-AFB7-1B8585F4D01C}"/>
              </a:ext>
            </a:extLst>
          </p:cNvPr>
          <p:cNvSpPr>
            <a:spLocks noGrp="1"/>
          </p:cNvSpPr>
          <p:nvPr>
            <p:ph type="sldNum" sz="quarter" idx="12"/>
          </p:nvPr>
        </p:nvSpPr>
        <p:spPr>
          <a:xfrm>
            <a:off x="11017957" y="6260306"/>
            <a:ext cx="586668" cy="323838"/>
          </a:xfrm>
        </p:spPr>
        <p:txBody>
          <a:bodyPr/>
          <a:lstStyle/>
          <a:p>
            <a:fld id="{1C95DBEE-2C30-4F1D-BD15-3944EDF442B6}" type="slidenum">
              <a:rPr lang="en-GB" smtClean="0"/>
              <a:pPr/>
              <a:t>2</a:t>
            </a:fld>
            <a:endParaRPr lang="en-GB"/>
          </a:p>
        </p:txBody>
      </p:sp>
      <p:sp>
        <p:nvSpPr>
          <p:cNvPr id="2" name="Title 1">
            <a:extLst>
              <a:ext uri="{FF2B5EF4-FFF2-40B4-BE49-F238E27FC236}">
                <a16:creationId xmlns:a16="http://schemas.microsoft.com/office/drawing/2014/main" id="{D7FB7D77-0E30-4851-B971-2898CC0A30D3}"/>
              </a:ext>
            </a:extLst>
          </p:cNvPr>
          <p:cNvSpPr>
            <a:spLocks noGrp="1"/>
          </p:cNvSpPr>
          <p:nvPr>
            <p:ph type="title"/>
          </p:nvPr>
        </p:nvSpPr>
        <p:spPr>
          <a:xfrm>
            <a:off x="582832" y="273856"/>
            <a:ext cx="10430128" cy="1921704"/>
          </a:xfrm>
        </p:spPr>
        <p:txBody>
          <a:bodyPr/>
          <a:lstStyle/>
          <a:p>
            <a:pPr algn="ctr"/>
            <a:r>
              <a:rPr lang="en-US" dirty="0"/>
              <a:t>Casework:</a:t>
            </a:r>
            <a:br>
              <a:rPr lang="en-US" dirty="0"/>
            </a:br>
            <a:r>
              <a:rPr lang="en-US" dirty="0"/>
              <a:t>What do you want to change?</a:t>
            </a:r>
            <a:br>
              <a:rPr lang="en-US" dirty="0"/>
            </a:br>
            <a:r>
              <a:rPr lang="en-US" dirty="0"/>
              <a:t>Are you already changing stuff?</a:t>
            </a:r>
          </a:p>
        </p:txBody>
      </p:sp>
      <p:sp>
        <p:nvSpPr>
          <p:cNvPr id="6" name="TextBox 5">
            <a:extLst>
              <a:ext uri="{FF2B5EF4-FFF2-40B4-BE49-F238E27FC236}">
                <a16:creationId xmlns:a16="http://schemas.microsoft.com/office/drawing/2014/main" id="{DA320BE9-F5E7-440F-AB79-F52157D952E7}"/>
              </a:ext>
            </a:extLst>
          </p:cNvPr>
          <p:cNvSpPr txBox="1"/>
          <p:nvPr/>
        </p:nvSpPr>
        <p:spPr>
          <a:xfrm>
            <a:off x="860418" y="2357077"/>
            <a:ext cx="11021793" cy="3970318"/>
          </a:xfrm>
          <a:prstGeom prst="rect">
            <a:avLst/>
          </a:prstGeom>
          <a:noFill/>
        </p:spPr>
        <p:txBody>
          <a:bodyPr wrap="square" rtlCol="0">
            <a:spAutoFit/>
          </a:bodyPr>
          <a:lstStyle/>
          <a:p>
            <a:pPr marL="285750" indent="-285750">
              <a:buFont typeface="Arial" panose="020B0604020202020204" pitchFamily="34" charset="0"/>
              <a:buChar char="•"/>
            </a:pPr>
            <a:r>
              <a:rPr lang="en-GB" sz="3600" dirty="0"/>
              <a:t>Reducing time taken per case</a:t>
            </a:r>
          </a:p>
          <a:p>
            <a:pPr marL="285750" indent="-285750">
              <a:buFont typeface="Arial" panose="020B0604020202020204" pitchFamily="34" charset="0"/>
              <a:buChar char="•"/>
            </a:pPr>
            <a:r>
              <a:rPr lang="en-GB" sz="3600" dirty="0"/>
              <a:t>Using new tech, trying out AI tools</a:t>
            </a:r>
          </a:p>
          <a:p>
            <a:pPr marL="285750" indent="-285750">
              <a:buFont typeface="Arial" panose="020B0604020202020204" pitchFamily="34" charset="0"/>
              <a:buChar char="•"/>
            </a:pPr>
            <a:r>
              <a:rPr lang="en-GB" sz="3600" dirty="0"/>
              <a:t>Addressing adviser burnout</a:t>
            </a:r>
          </a:p>
          <a:p>
            <a:pPr marL="285750" indent="-285750">
              <a:buFont typeface="Arial" panose="020B0604020202020204" pitchFamily="34" charset="0"/>
              <a:buChar char="•"/>
            </a:pPr>
            <a:r>
              <a:rPr lang="en-GB" sz="3600" dirty="0"/>
              <a:t>Improving case recording</a:t>
            </a:r>
          </a:p>
          <a:p>
            <a:pPr marL="285750" indent="-285750">
              <a:buFont typeface="Arial" panose="020B0604020202020204" pitchFamily="34" charset="0"/>
              <a:buChar char="•"/>
            </a:pPr>
            <a:r>
              <a:rPr lang="en-GB" sz="3600" dirty="0"/>
              <a:t>Making links to our policy / campaigns work</a:t>
            </a:r>
          </a:p>
          <a:p>
            <a:pPr marL="285750" indent="-285750">
              <a:buFont typeface="Arial" panose="020B0604020202020204" pitchFamily="34" charset="0"/>
              <a:buChar char="•"/>
            </a:pPr>
            <a:r>
              <a:rPr lang="en-GB" sz="3600" dirty="0"/>
              <a:t>Better systems for support and supervision</a:t>
            </a:r>
          </a:p>
          <a:p>
            <a:pPr marL="285750" indent="-285750">
              <a:buFont typeface="Arial" panose="020B0604020202020204" pitchFamily="34" charset="0"/>
              <a:buChar char="•"/>
            </a:pPr>
            <a:r>
              <a:rPr lang="en-GB" sz="3600" dirty="0"/>
              <a:t>Integrating advice with other support</a:t>
            </a:r>
          </a:p>
        </p:txBody>
      </p:sp>
    </p:spTree>
    <p:extLst>
      <p:ext uri="{BB962C8B-B14F-4D97-AF65-F5344CB8AC3E}">
        <p14:creationId xmlns:p14="http://schemas.microsoft.com/office/powerpoint/2010/main" val="273319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FCAF5406-B732-4E9D-AFB7-1B8585F4D01C}"/>
              </a:ext>
            </a:extLst>
          </p:cNvPr>
          <p:cNvSpPr>
            <a:spLocks noGrp="1"/>
          </p:cNvSpPr>
          <p:nvPr>
            <p:ph type="sldNum" sz="quarter" idx="12"/>
          </p:nvPr>
        </p:nvSpPr>
        <p:spPr>
          <a:xfrm>
            <a:off x="11017957" y="6260306"/>
            <a:ext cx="586668" cy="323838"/>
          </a:xfrm>
        </p:spPr>
        <p:txBody>
          <a:bodyPr/>
          <a:lstStyle/>
          <a:p>
            <a:fld id="{1C95DBEE-2C30-4F1D-BD15-3944EDF442B6}" type="slidenum">
              <a:rPr lang="en-GB" smtClean="0"/>
              <a:pPr/>
              <a:t>3</a:t>
            </a:fld>
            <a:endParaRPr lang="en-GB"/>
          </a:p>
        </p:txBody>
      </p:sp>
      <p:sp>
        <p:nvSpPr>
          <p:cNvPr id="2" name="Title 1">
            <a:extLst>
              <a:ext uri="{FF2B5EF4-FFF2-40B4-BE49-F238E27FC236}">
                <a16:creationId xmlns:a16="http://schemas.microsoft.com/office/drawing/2014/main" id="{D7FB7D77-0E30-4851-B971-2898CC0A30D3}"/>
              </a:ext>
            </a:extLst>
          </p:cNvPr>
          <p:cNvSpPr>
            <a:spLocks noGrp="1"/>
          </p:cNvSpPr>
          <p:nvPr>
            <p:ph type="title"/>
          </p:nvPr>
        </p:nvSpPr>
        <p:spPr>
          <a:xfrm>
            <a:off x="109301" y="224869"/>
            <a:ext cx="10430128" cy="878451"/>
          </a:xfrm>
        </p:spPr>
        <p:txBody>
          <a:bodyPr/>
          <a:lstStyle/>
          <a:p>
            <a:pPr algn="ctr"/>
            <a:r>
              <a:rPr lang="en-US" dirty="0"/>
              <a:t>Randoms and Bertie Botts Every </a:t>
            </a:r>
            <a:r>
              <a:rPr lang="en-US" dirty="0" err="1"/>
              <a:t>Flavour</a:t>
            </a:r>
            <a:r>
              <a:rPr lang="en-US" dirty="0"/>
              <a:t> Beans</a:t>
            </a:r>
          </a:p>
        </p:txBody>
      </p:sp>
      <p:pic>
        <p:nvPicPr>
          <p:cNvPr id="4" name="Picture 3">
            <a:extLst>
              <a:ext uri="{FF2B5EF4-FFF2-40B4-BE49-F238E27FC236}">
                <a16:creationId xmlns:a16="http://schemas.microsoft.com/office/drawing/2014/main" id="{FB846E3F-EB4C-4FD8-AD05-25AB29A43E00}"/>
              </a:ext>
            </a:extLst>
          </p:cNvPr>
          <p:cNvPicPr>
            <a:picLocks noChangeAspect="1"/>
          </p:cNvPicPr>
          <p:nvPr/>
        </p:nvPicPr>
        <p:blipFill>
          <a:blip r:embed="rId3"/>
          <a:stretch>
            <a:fillRect/>
          </a:stretch>
        </p:blipFill>
        <p:spPr>
          <a:xfrm>
            <a:off x="1440297" y="1486886"/>
            <a:ext cx="4571364" cy="4571364"/>
          </a:xfrm>
          <a:prstGeom prst="rect">
            <a:avLst/>
          </a:prstGeom>
        </p:spPr>
      </p:pic>
      <p:pic>
        <p:nvPicPr>
          <p:cNvPr id="5" name="Picture 4">
            <a:extLst>
              <a:ext uri="{FF2B5EF4-FFF2-40B4-BE49-F238E27FC236}">
                <a16:creationId xmlns:a16="http://schemas.microsoft.com/office/drawing/2014/main" id="{8C778CF3-2664-4A09-BF11-9CF795EEF831}"/>
              </a:ext>
            </a:extLst>
          </p:cNvPr>
          <p:cNvPicPr>
            <a:picLocks noChangeAspect="1"/>
          </p:cNvPicPr>
          <p:nvPr/>
        </p:nvPicPr>
        <p:blipFill>
          <a:blip r:embed="rId4"/>
          <a:stretch>
            <a:fillRect/>
          </a:stretch>
        </p:blipFill>
        <p:spPr>
          <a:xfrm>
            <a:off x="5662879" y="960993"/>
            <a:ext cx="5088824" cy="5623151"/>
          </a:xfrm>
          <a:prstGeom prst="rect">
            <a:avLst/>
          </a:prstGeom>
        </p:spPr>
      </p:pic>
    </p:spTree>
    <p:extLst>
      <p:ext uri="{BB962C8B-B14F-4D97-AF65-F5344CB8AC3E}">
        <p14:creationId xmlns:p14="http://schemas.microsoft.com/office/powerpoint/2010/main" val="275996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FCAF5406-B732-4E9D-AFB7-1B8585F4D01C}"/>
              </a:ext>
            </a:extLst>
          </p:cNvPr>
          <p:cNvSpPr>
            <a:spLocks noGrp="1"/>
          </p:cNvSpPr>
          <p:nvPr>
            <p:ph type="sldNum" sz="quarter" idx="12"/>
          </p:nvPr>
        </p:nvSpPr>
        <p:spPr>
          <a:xfrm>
            <a:off x="11017957" y="6260306"/>
            <a:ext cx="586668" cy="323838"/>
          </a:xfrm>
        </p:spPr>
        <p:txBody>
          <a:bodyPr/>
          <a:lstStyle/>
          <a:p>
            <a:fld id="{1C95DBEE-2C30-4F1D-BD15-3944EDF442B6}" type="slidenum">
              <a:rPr lang="en-GB" smtClean="0"/>
              <a:pPr/>
              <a:t>4</a:t>
            </a:fld>
            <a:endParaRPr lang="en-GB"/>
          </a:p>
        </p:txBody>
      </p:sp>
      <p:sp>
        <p:nvSpPr>
          <p:cNvPr id="2" name="Title 1">
            <a:extLst>
              <a:ext uri="{FF2B5EF4-FFF2-40B4-BE49-F238E27FC236}">
                <a16:creationId xmlns:a16="http://schemas.microsoft.com/office/drawing/2014/main" id="{D7FB7D77-0E30-4851-B971-2898CC0A30D3}"/>
              </a:ext>
            </a:extLst>
          </p:cNvPr>
          <p:cNvSpPr>
            <a:spLocks noGrp="1"/>
          </p:cNvSpPr>
          <p:nvPr>
            <p:ph type="title"/>
          </p:nvPr>
        </p:nvSpPr>
        <p:spPr>
          <a:xfrm>
            <a:off x="582832" y="273856"/>
            <a:ext cx="10430128" cy="878451"/>
          </a:xfrm>
        </p:spPr>
        <p:txBody>
          <a:bodyPr/>
          <a:lstStyle/>
          <a:p>
            <a:pPr algn="ctr"/>
            <a:r>
              <a:rPr lang="en-US" dirty="0"/>
              <a:t>I know what I want already</a:t>
            </a:r>
          </a:p>
        </p:txBody>
      </p:sp>
      <p:pic>
        <p:nvPicPr>
          <p:cNvPr id="6" name="Graphic 5" descr="Checklist with solid fill">
            <a:extLst>
              <a:ext uri="{FF2B5EF4-FFF2-40B4-BE49-F238E27FC236}">
                <a16:creationId xmlns:a16="http://schemas.microsoft.com/office/drawing/2014/main" id="{E2F0A9E3-C377-4D6E-8F6E-498F7E718B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7259" y="1128957"/>
            <a:ext cx="5381273" cy="5381273"/>
          </a:xfrm>
          <a:prstGeom prst="rect">
            <a:avLst/>
          </a:prstGeom>
        </p:spPr>
      </p:pic>
    </p:spTree>
    <p:extLst>
      <p:ext uri="{BB962C8B-B14F-4D97-AF65-F5344CB8AC3E}">
        <p14:creationId xmlns:p14="http://schemas.microsoft.com/office/powerpoint/2010/main" val="2309324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FCAF5406-B732-4E9D-AFB7-1B8585F4D01C}"/>
              </a:ext>
            </a:extLst>
          </p:cNvPr>
          <p:cNvSpPr>
            <a:spLocks noGrp="1"/>
          </p:cNvSpPr>
          <p:nvPr>
            <p:ph type="sldNum" sz="quarter" idx="12"/>
          </p:nvPr>
        </p:nvSpPr>
        <p:spPr>
          <a:xfrm>
            <a:off x="11017957" y="6260306"/>
            <a:ext cx="586668" cy="323838"/>
          </a:xfrm>
        </p:spPr>
        <p:txBody>
          <a:bodyPr/>
          <a:lstStyle/>
          <a:p>
            <a:fld id="{1C95DBEE-2C30-4F1D-BD15-3944EDF442B6}" type="slidenum">
              <a:rPr lang="en-GB" smtClean="0"/>
              <a:pPr/>
              <a:t>5</a:t>
            </a:fld>
            <a:endParaRPr lang="en-GB"/>
          </a:p>
        </p:txBody>
      </p:sp>
      <p:sp>
        <p:nvSpPr>
          <p:cNvPr id="2" name="Title 1">
            <a:extLst>
              <a:ext uri="{FF2B5EF4-FFF2-40B4-BE49-F238E27FC236}">
                <a16:creationId xmlns:a16="http://schemas.microsoft.com/office/drawing/2014/main" id="{D7FB7D77-0E30-4851-B971-2898CC0A30D3}"/>
              </a:ext>
            </a:extLst>
          </p:cNvPr>
          <p:cNvSpPr>
            <a:spLocks noGrp="1"/>
          </p:cNvSpPr>
          <p:nvPr>
            <p:ph type="title"/>
          </p:nvPr>
        </p:nvSpPr>
        <p:spPr>
          <a:xfrm>
            <a:off x="163287" y="273856"/>
            <a:ext cx="11870870" cy="878451"/>
          </a:xfrm>
        </p:spPr>
        <p:txBody>
          <a:bodyPr/>
          <a:lstStyle/>
          <a:p>
            <a:pPr algn="ctr"/>
            <a:r>
              <a:rPr lang="en-US" dirty="0"/>
              <a:t>Whole Person, Whole Community</a:t>
            </a:r>
          </a:p>
        </p:txBody>
      </p:sp>
      <p:graphicFrame>
        <p:nvGraphicFramePr>
          <p:cNvPr id="3" name="Diagram 2">
            <a:extLst>
              <a:ext uri="{FF2B5EF4-FFF2-40B4-BE49-F238E27FC236}">
                <a16:creationId xmlns:a16="http://schemas.microsoft.com/office/drawing/2014/main" id="{AD064786-F41E-4701-B8DE-B2E82173C14E}"/>
              </a:ext>
            </a:extLst>
          </p:cNvPr>
          <p:cNvGraphicFramePr/>
          <p:nvPr>
            <p:extLst>
              <p:ext uri="{D42A27DB-BD31-4B8C-83A1-F6EECF244321}">
                <p14:modId xmlns:p14="http://schemas.microsoft.com/office/powerpoint/2010/main" val="1004081324"/>
              </p:ext>
            </p:extLst>
          </p:nvPr>
        </p:nvGraphicFramePr>
        <p:xfrm>
          <a:off x="1509481" y="979714"/>
          <a:ext cx="8173357" cy="5751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1935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FCAF5406-B732-4E9D-AFB7-1B8585F4D01C}"/>
              </a:ext>
            </a:extLst>
          </p:cNvPr>
          <p:cNvSpPr>
            <a:spLocks noGrp="1"/>
          </p:cNvSpPr>
          <p:nvPr>
            <p:ph type="sldNum" sz="quarter" idx="12"/>
          </p:nvPr>
        </p:nvSpPr>
        <p:spPr>
          <a:xfrm>
            <a:off x="11017957" y="6260306"/>
            <a:ext cx="586668" cy="323838"/>
          </a:xfrm>
        </p:spPr>
        <p:txBody>
          <a:bodyPr/>
          <a:lstStyle/>
          <a:p>
            <a:fld id="{1C95DBEE-2C30-4F1D-BD15-3944EDF442B6}" type="slidenum">
              <a:rPr lang="en-GB" smtClean="0"/>
              <a:pPr/>
              <a:t>6</a:t>
            </a:fld>
            <a:endParaRPr lang="en-GB"/>
          </a:p>
        </p:txBody>
      </p:sp>
      <p:sp>
        <p:nvSpPr>
          <p:cNvPr id="2" name="Title 1">
            <a:extLst>
              <a:ext uri="{FF2B5EF4-FFF2-40B4-BE49-F238E27FC236}">
                <a16:creationId xmlns:a16="http://schemas.microsoft.com/office/drawing/2014/main" id="{D7FB7D77-0E30-4851-B971-2898CC0A30D3}"/>
              </a:ext>
            </a:extLst>
          </p:cNvPr>
          <p:cNvSpPr>
            <a:spLocks noGrp="1"/>
          </p:cNvSpPr>
          <p:nvPr>
            <p:ph type="title"/>
          </p:nvPr>
        </p:nvSpPr>
        <p:spPr>
          <a:xfrm>
            <a:off x="582832" y="273856"/>
            <a:ext cx="10430128" cy="878451"/>
          </a:xfrm>
        </p:spPr>
        <p:txBody>
          <a:bodyPr/>
          <a:lstStyle/>
          <a:p>
            <a:pPr algn="ctr"/>
            <a:r>
              <a:rPr lang="en-US" dirty="0"/>
              <a:t>Tool 1: some thinking frameworks</a:t>
            </a:r>
          </a:p>
        </p:txBody>
      </p:sp>
      <p:sp>
        <p:nvSpPr>
          <p:cNvPr id="6" name="TextBox 5">
            <a:extLst>
              <a:ext uri="{FF2B5EF4-FFF2-40B4-BE49-F238E27FC236}">
                <a16:creationId xmlns:a16="http://schemas.microsoft.com/office/drawing/2014/main" id="{DA320BE9-F5E7-440F-AB79-F52157D952E7}"/>
              </a:ext>
            </a:extLst>
          </p:cNvPr>
          <p:cNvSpPr txBox="1"/>
          <p:nvPr/>
        </p:nvSpPr>
        <p:spPr>
          <a:xfrm>
            <a:off x="860418" y="1997839"/>
            <a:ext cx="11021793" cy="2862322"/>
          </a:xfrm>
          <a:prstGeom prst="rect">
            <a:avLst/>
          </a:prstGeom>
          <a:noFill/>
        </p:spPr>
        <p:txBody>
          <a:bodyPr wrap="square" rtlCol="0">
            <a:spAutoFit/>
          </a:bodyPr>
          <a:lstStyle/>
          <a:p>
            <a:pPr marL="742950" indent="-742950">
              <a:buFont typeface="+mj-lt"/>
              <a:buAutoNum type="alphaLcParenR"/>
            </a:pPr>
            <a:r>
              <a:rPr lang="en-GB" sz="3600" dirty="0"/>
              <a:t>What we think &gt; what we do &gt; what we get</a:t>
            </a:r>
          </a:p>
          <a:p>
            <a:pPr marL="742950" indent="-742950">
              <a:buFont typeface="+mj-lt"/>
              <a:buAutoNum type="alphaLcParenR"/>
            </a:pPr>
            <a:r>
              <a:rPr lang="en-GB" sz="3600" dirty="0"/>
              <a:t>Demand &gt; What Matters &gt; Journeys</a:t>
            </a:r>
          </a:p>
          <a:p>
            <a:pPr marL="742950" indent="-742950">
              <a:buFont typeface="+mj-lt"/>
              <a:buAutoNum type="alphaLcParenR"/>
            </a:pPr>
            <a:r>
              <a:rPr lang="en-GB" sz="3600" dirty="0"/>
              <a:t>Purpose &gt; Measures &gt; Methods</a:t>
            </a:r>
          </a:p>
          <a:p>
            <a:pPr marL="742950" indent="-742950">
              <a:buFont typeface="+mj-lt"/>
              <a:buAutoNum type="alphaLcParenR"/>
            </a:pPr>
            <a:r>
              <a:rPr lang="en-GB" sz="3600" dirty="0"/>
              <a:t>Principles &gt; Practices &gt; Issues</a:t>
            </a:r>
          </a:p>
          <a:p>
            <a:pPr marL="742950" indent="-742950">
              <a:buFont typeface="+mj-lt"/>
              <a:buAutoNum type="alphaLcParenR"/>
            </a:pPr>
            <a:r>
              <a:rPr lang="en-GB" sz="3600" dirty="0"/>
              <a:t>Assumptions &gt; Action Strategies &gt; Results</a:t>
            </a:r>
          </a:p>
        </p:txBody>
      </p:sp>
    </p:spTree>
    <p:extLst>
      <p:ext uri="{BB962C8B-B14F-4D97-AF65-F5344CB8AC3E}">
        <p14:creationId xmlns:p14="http://schemas.microsoft.com/office/powerpoint/2010/main" val="381927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FCAF5406-B732-4E9D-AFB7-1B8585F4D01C}"/>
              </a:ext>
            </a:extLst>
          </p:cNvPr>
          <p:cNvSpPr>
            <a:spLocks noGrp="1"/>
          </p:cNvSpPr>
          <p:nvPr>
            <p:ph type="sldNum" sz="quarter" idx="12"/>
          </p:nvPr>
        </p:nvSpPr>
        <p:spPr>
          <a:xfrm>
            <a:off x="11017957" y="6260306"/>
            <a:ext cx="586668" cy="323838"/>
          </a:xfrm>
        </p:spPr>
        <p:txBody>
          <a:bodyPr/>
          <a:lstStyle/>
          <a:p>
            <a:fld id="{1C95DBEE-2C30-4F1D-BD15-3944EDF442B6}" type="slidenum">
              <a:rPr lang="en-GB" smtClean="0"/>
              <a:pPr/>
              <a:t>7</a:t>
            </a:fld>
            <a:endParaRPr lang="en-GB"/>
          </a:p>
        </p:txBody>
      </p:sp>
      <p:sp>
        <p:nvSpPr>
          <p:cNvPr id="2" name="Title 1">
            <a:extLst>
              <a:ext uri="{FF2B5EF4-FFF2-40B4-BE49-F238E27FC236}">
                <a16:creationId xmlns:a16="http://schemas.microsoft.com/office/drawing/2014/main" id="{D7FB7D77-0E30-4851-B971-2898CC0A30D3}"/>
              </a:ext>
            </a:extLst>
          </p:cNvPr>
          <p:cNvSpPr>
            <a:spLocks noGrp="1"/>
          </p:cNvSpPr>
          <p:nvPr>
            <p:ph type="title"/>
          </p:nvPr>
        </p:nvSpPr>
        <p:spPr>
          <a:xfrm>
            <a:off x="582832" y="273856"/>
            <a:ext cx="10430128" cy="878451"/>
          </a:xfrm>
        </p:spPr>
        <p:txBody>
          <a:bodyPr/>
          <a:lstStyle/>
          <a:p>
            <a:pPr algn="ctr"/>
            <a:r>
              <a:rPr lang="en-US" dirty="0"/>
              <a:t>Tool 2. Six Stage Advice Process</a:t>
            </a:r>
          </a:p>
        </p:txBody>
      </p:sp>
      <p:graphicFrame>
        <p:nvGraphicFramePr>
          <p:cNvPr id="3" name="Diagram 2">
            <a:extLst>
              <a:ext uri="{FF2B5EF4-FFF2-40B4-BE49-F238E27FC236}">
                <a16:creationId xmlns:a16="http://schemas.microsoft.com/office/drawing/2014/main" id="{01886A14-01A1-49E6-882E-83907278BEA7}"/>
              </a:ext>
            </a:extLst>
          </p:cNvPr>
          <p:cNvGraphicFramePr/>
          <p:nvPr>
            <p:extLst>
              <p:ext uri="{D42A27DB-BD31-4B8C-83A1-F6EECF244321}">
                <p14:modId xmlns:p14="http://schemas.microsoft.com/office/powerpoint/2010/main" val="3062665679"/>
              </p:ext>
            </p:extLst>
          </p:nvPr>
        </p:nvGraphicFramePr>
        <p:xfrm>
          <a:off x="2032000" y="100355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788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5BE559C5-00B9-437D-8F7D-A88D9C340BE7}"/>
                                            </p:graphicEl>
                                          </p:spTgt>
                                        </p:tgtEl>
                                        <p:attrNameLst>
                                          <p:attrName>style.visibility</p:attrName>
                                        </p:attrNameLst>
                                      </p:cBhvr>
                                      <p:to>
                                        <p:strVal val="visible"/>
                                      </p:to>
                                    </p:set>
                                    <p:animEffect transition="in" filter="fade">
                                      <p:cBhvr>
                                        <p:cTn id="7" dur="500"/>
                                        <p:tgtEl>
                                          <p:spTgt spid="3">
                                            <p:graphicEl>
                                              <a:dgm id="{5BE559C5-00B9-437D-8F7D-A88D9C340BE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8C294301-8E0B-4B52-BDFE-59804DD9A521}"/>
                                            </p:graphicEl>
                                          </p:spTgt>
                                        </p:tgtEl>
                                        <p:attrNameLst>
                                          <p:attrName>style.visibility</p:attrName>
                                        </p:attrNameLst>
                                      </p:cBhvr>
                                      <p:to>
                                        <p:strVal val="visible"/>
                                      </p:to>
                                    </p:set>
                                    <p:animEffect transition="in" filter="fade">
                                      <p:cBhvr>
                                        <p:cTn id="12" dur="500"/>
                                        <p:tgtEl>
                                          <p:spTgt spid="3">
                                            <p:graphicEl>
                                              <a:dgm id="{8C294301-8E0B-4B52-BDFE-59804DD9A52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10BF227F-F7E9-451F-8039-7CD13068C75E}"/>
                                            </p:graphicEl>
                                          </p:spTgt>
                                        </p:tgtEl>
                                        <p:attrNameLst>
                                          <p:attrName>style.visibility</p:attrName>
                                        </p:attrNameLst>
                                      </p:cBhvr>
                                      <p:to>
                                        <p:strVal val="visible"/>
                                      </p:to>
                                    </p:set>
                                    <p:animEffect transition="in" filter="fade">
                                      <p:cBhvr>
                                        <p:cTn id="17" dur="500"/>
                                        <p:tgtEl>
                                          <p:spTgt spid="3">
                                            <p:graphicEl>
                                              <a:dgm id="{10BF227F-F7E9-451F-8039-7CD13068C75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536ABE37-0359-4C66-A559-615E33A8FD9B}"/>
                                            </p:graphicEl>
                                          </p:spTgt>
                                        </p:tgtEl>
                                        <p:attrNameLst>
                                          <p:attrName>style.visibility</p:attrName>
                                        </p:attrNameLst>
                                      </p:cBhvr>
                                      <p:to>
                                        <p:strVal val="visible"/>
                                      </p:to>
                                    </p:set>
                                    <p:animEffect transition="in" filter="fade">
                                      <p:cBhvr>
                                        <p:cTn id="22" dur="500"/>
                                        <p:tgtEl>
                                          <p:spTgt spid="3">
                                            <p:graphicEl>
                                              <a:dgm id="{536ABE37-0359-4C66-A559-615E33A8FD9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0EA4E4FB-E9E6-46E5-82FE-469A061BF6F4}"/>
                                            </p:graphicEl>
                                          </p:spTgt>
                                        </p:tgtEl>
                                        <p:attrNameLst>
                                          <p:attrName>style.visibility</p:attrName>
                                        </p:attrNameLst>
                                      </p:cBhvr>
                                      <p:to>
                                        <p:strVal val="visible"/>
                                      </p:to>
                                    </p:set>
                                    <p:animEffect transition="in" filter="fade">
                                      <p:cBhvr>
                                        <p:cTn id="27" dur="500"/>
                                        <p:tgtEl>
                                          <p:spTgt spid="3">
                                            <p:graphicEl>
                                              <a:dgm id="{0EA4E4FB-E9E6-46E5-82FE-469A061BF6F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6FE3B410-B9D2-46B4-81A0-19D2EAD154D6}"/>
                                            </p:graphicEl>
                                          </p:spTgt>
                                        </p:tgtEl>
                                        <p:attrNameLst>
                                          <p:attrName>style.visibility</p:attrName>
                                        </p:attrNameLst>
                                      </p:cBhvr>
                                      <p:to>
                                        <p:strVal val="visible"/>
                                      </p:to>
                                    </p:set>
                                    <p:animEffect transition="in" filter="fade">
                                      <p:cBhvr>
                                        <p:cTn id="32" dur="500"/>
                                        <p:tgtEl>
                                          <p:spTgt spid="3">
                                            <p:graphicEl>
                                              <a:dgm id="{6FE3B410-B9D2-46B4-81A0-19D2EAD154D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FCAF5406-B732-4E9D-AFB7-1B8585F4D01C}"/>
              </a:ext>
            </a:extLst>
          </p:cNvPr>
          <p:cNvSpPr>
            <a:spLocks noGrp="1"/>
          </p:cNvSpPr>
          <p:nvPr>
            <p:ph type="sldNum" sz="quarter" idx="12"/>
          </p:nvPr>
        </p:nvSpPr>
        <p:spPr>
          <a:xfrm>
            <a:off x="11017957" y="6260306"/>
            <a:ext cx="586668" cy="323838"/>
          </a:xfrm>
        </p:spPr>
        <p:txBody>
          <a:bodyPr/>
          <a:lstStyle/>
          <a:p>
            <a:fld id="{1C95DBEE-2C30-4F1D-BD15-3944EDF442B6}" type="slidenum">
              <a:rPr lang="en-GB" smtClean="0"/>
              <a:pPr/>
              <a:t>8</a:t>
            </a:fld>
            <a:endParaRPr lang="en-GB"/>
          </a:p>
        </p:txBody>
      </p:sp>
      <p:sp>
        <p:nvSpPr>
          <p:cNvPr id="2" name="Title 1">
            <a:extLst>
              <a:ext uri="{FF2B5EF4-FFF2-40B4-BE49-F238E27FC236}">
                <a16:creationId xmlns:a16="http://schemas.microsoft.com/office/drawing/2014/main" id="{D7FB7D77-0E30-4851-B971-2898CC0A30D3}"/>
              </a:ext>
            </a:extLst>
          </p:cNvPr>
          <p:cNvSpPr>
            <a:spLocks noGrp="1"/>
          </p:cNvSpPr>
          <p:nvPr>
            <p:ph type="title"/>
          </p:nvPr>
        </p:nvSpPr>
        <p:spPr>
          <a:xfrm>
            <a:off x="582832" y="273856"/>
            <a:ext cx="10430128" cy="878451"/>
          </a:xfrm>
        </p:spPr>
        <p:txBody>
          <a:bodyPr/>
          <a:lstStyle/>
          <a:p>
            <a:pPr algn="ctr"/>
            <a:r>
              <a:rPr lang="en-US" dirty="0"/>
              <a:t>Tool 3. Journey mapping – see the case from the student’s point of view</a:t>
            </a:r>
          </a:p>
        </p:txBody>
      </p:sp>
      <p:sp>
        <p:nvSpPr>
          <p:cNvPr id="4" name="TextBox 3">
            <a:extLst>
              <a:ext uri="{FF2B5EF4-FFF2-40B4-BE49-F238E27FC236}">
                <a16:creationId xmlns:a16="http://schemas.microsoft.com/office/drawing/2014/main" id="{F2632973-BDE0-439D-927D-4AEE6DEFEB3E}"/>
              </a:ext>
            </a:extLst>
          </p:cNvPr>
          <p:cNvSpPr txBox="1"/>
          <p:nvPr/>
        </p:nvSpPr>
        <p:spPr>
          <a:xfrm>
            <a:off x="1058917" y="2275145"/>
            <a:ext cx="10074166" cy="3416320"/>
          </a:xfrm>
          <a:prstGeom prst="rect">
            <a:avLst/>
          </a:prstGeom>
          <a:noFill/>
        </p:spPr>
        <p:txBody>
          <a:bodyPr wrap="square" rtlCol="0">
            <a:spAutoFit/>
          </a:bodyPr>
          <a:lstStyle/>
          <a:p>
            <a:pPr marL="285750" indent="-285750">
              <a:buFont typeface="Arial" panose="020B0604020202020204" pitchFamily="34" charset="0"/>
              <a:buChar char="•"/>
            </a:pPr>
            <a:r>
              <a:rPr lang="en-GB" sz="3600" dirty="0"/>
              <a:t>Where are they coming from?</a:t>
            </a:r>
          </a:p>
          <a:p>
            <a:pPr marL="285750" indent="-285750">
              <a:buFont typeface="Arial" panose="020B0604020202020204" pitchFamily="34" charset="0"/>
              <a:buChar char="•"/>
            </a:pPr>
            <a:r>
              <a:rPr lang="en-GB" sz="3600" dirty="0"/>
              <a:t>How would you sum up your intervention in their terms?</a:t>
            </a:r>
          </a:p>
          <a:p>
            <a:pPr marL="285750" indent="-285750">
              <a:buFont typeface="Arial" panose="020B0604020202020204" pitchFamily="34" charset="0"/>
              <a:buChar char="•"/>
            </a:pPr>
            <a:r>
              <a:rPr lang="en-GB" sz="3600" dirty="0"/>
              <a:t>Understand how you fit into the bigger picture, for example who you work with…</a:t>
            </a:r>
          </a:p>
          <a:p>
            <a:pPr marL="285750" indent="-285750">
              <a:buFont typeface="Arial" panose="020B0604020202020204" pitchFamily="34" charset="0"/>
              <a:buChar char="•"/>
            </a:pPr>
            <a:r>
              <a:rPr lang="en-GB" sz="3600" dirty="0"/>
              <a:t>What are the boundaries to your service?</a:t>
            </a:r>
          </a:p>
        </p:txBody>
      </p:sp>
    </p:spTree>
    <p:extLst>
      <p:ext uri="{BB962C8B-B14F-4D97-AF65-F5344CB8AC3E}">
        <p14:creationId xmlns:p14="http://schemas.microsoft.com/office/powerpoint/2010/main" val="262220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FCAF5406-B732-4E9D-AFB7-1B8585F4D01C}"/>
              </a:ext>
            </a:extLst>
          </p:cNvPr>
          <p:cNvSpPr>
            <a:spLocks noGrp="1"/>
          </p:cNvSpPr>
          <p:nvPr>
            <p:ph type="sldNum" sz="quarter" idx="12"/>
          </p:nvPr>
        </p:nvSpPr>
        <p:spPr>
          <a:xfrm>
            <a:off x="11017957" y="6260306"/>
            <a:ext cx="586668" cy="323838"/>
          </a:xfrm>
        </p:spPr>
        <p:txBody>
          <a:bodyPr/>
          <a:lstStyle/>
          <a:p>
            <a:fld id="{1C95DBEE-2C30-4F1D-BD15-3944EDF442B6}" type="slidenum">
              <a:rPr lang="en-GB" smtClean="0"/>
              <a:pPr/>
              <a:t>9</a:t>
            </a:fld>
            <a:endParaRPr lang="en-GB"/>
          </a:p>
        </p:txBody>
      </p:sp>
      <p:sp>
        <p:nvSpPr>
          <p:cNvPr id="2" name="Title 1">
            <a:extLst>
              <a:ext uri="{FF2B5EF4-FFF2-40B4-BE49-F238E27FC236}">
                <a16:creationId xmlns:a16="http://schemas.microsoft.com/office/drawing/2014/main" id="{D7FB7D77-0E30-4851-B971-2898CC0A30D3}"/>
              </a:ext>
            </a:extLst>
          </p:cNvPr>
          <p:cNvSpPr>
            <a:spLocks noGrp="1"/>
          </p:cNvSpPr>
          <p:nvPr>
            <p:ph type="title"/>
          </p:nvPr>
        </p:nvSpPr>
        <p:spPr>
          <a:xfrm>
            <a:off x="680806" y="355501"/>
            <a:ext cx="10430128" cy="878451"/>
          </a:xfrm>
        </p:spPr>
        <p:txBody>
          <a:bodyPr/>
          <a:lstStyle/>
          <a:p>
            <a:pPr algn="ctr"/>
            <a:r>
              <a:rPr lang="en-US" dirty="0"/>
              <a:t>Student-</a:t>
            </a:r>
            <a:r>
              <a:rPr lang="en-US" dirty="0" err="1"/>
              <a:t>centred</a:t>
            </a:r>
            <a:r>
              <a:rPr lang="en-US" dirty="0"/>
              <a:t>: co-production</a:t>
            </a:r>
          </a:p>
        </p:txBody>
      </p:sp>
      <p:sp>
        <p:nvSpPr>
          <p:cNvPr id="4" name="TextBox 3">
            <a:extLst>
              <a:ext uri="{FF2B5EF4-FFF2-40B4-BE49-F238E27FC236}">
                <a16:creationId xmlns:a16="http://schemas.microsoft.com/office/drawing/2014/main" id="{F2632973-BDE0-439D-927D-4AEE6DEFEB3E}"/>
              </a:ext>
            </a:extLst>
          </p:cNvPr>
          <p:cNvSpPr txBox="1"/>
          <p:nvPr/>
        </p:nvSpPr>
        <p:spPr>
          <a:xfrm>
            <a:off x="1072055" y="1299268"/>
            <a:ext cx="10074166" cy="2862322"/>
          </a:xfrm>
          <a:prstGeom prst="rect">
            <a:avLst/>
          </a:prstGeom>
          <a:noFill/>
        </p:spPr>
        <p:txBody>
          <a:bodyPr wrap="square" rtlCol="0">
            <a:spAutoFit/>
          </a:bodyPr>
          <a:lstStyle/>
          <a:p>
            <a:pPr marL="285750" indent="-285750">
              <a:buFont typeface="Arial" panose="020B0604020202020204" pitchFamily="34" charset="0"/>
              <a:buChar char="•"/>
            </a:pPr>
            <a:r>
              <a:rPr lang="en-GB" sz="3600" dirty="0"/>
              <a:t>Students not passive beneficiaries</a:t>
            </a:r>
          </a:p>
          <a:p>
            <a:pPr marL="285750" indent="-285750">
              <a:buFont typeface="Arial" panose="020B0604020202020204" pitchFamily="34" charset="0"/>
              <a:buChar char="•"/>
            </a:pPr>
            <a:r>
              <a:rPr lang="en-GB" sz="3600" dirty="0"/>
              <a:t>Establishing and communicating mutual expectations (relevance to confidentiality and data protection)</a:t>
            </a:r>
          </a:p>
          <a:p>
            <a:pPr marL="285750" indent="-285750">
              <a:buFont typeface="Arial" panose="020B0604020202020204" pitchFamily="34" charset="0"/>
              <a:buChar char="•"/>
            </a:pPr>
            <a:r>
              <a:rPr lang="en-GB" sz="3600" dirty="0"/>
              <a:t>Issues of mental health and safeguarding</a:t>
            </a:r>
            <a:endParaRPr lang="en-GB" sz="3200" dirty="0"/>
          </a:p>
        </p:txBody>
      </p:sp>
      <p:sp>
        <p:nvSpPr>
          <p:cNvPr id="5" name="Title 1">
            <a:extLst>
              <a:ext uri="{FF2B5EF4-FFF2-40B4-BE49-F238E27FC236}">
                <a16:creationId xmlns:a16="http://schemas.microsoft.com/office/drawing/2014/main" id="{E8923D06-35BD-4630-8B3E-D4C55C8D2DB4}"/>
              </a:ext>
            </a:extLst>
          </p:cNvPr>
          <p:cNvSpPr txBox="1">
            <a:spLocks/>
          </p:cNvSpPr>
          <p:nvPr/>
        </p:nvSpPr>
        <p:spPr>
          <a:xfrm>
            <a:off x="746122" y="4580213"/>
            <a:ext cx="10430128" cy="87845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500" kern="1200" cap="none" spc="0" baseline="0">
                <a:solidFill>
                  <a:schemeClr val="tx2"/>
                </a:solidFill>
                <a:latin typeface="+mj-lt"/>
                <a:ea typeface="+mj-ea"/>
                <a:cs typeface="+mj-cs"/>
              </a:defRPr>
            </a:lvl1pPr>
          </a:lstStyle>
          <a:p>
            <a:pPr algn="ctr"/>
            <a:r>
              <a:rPr lang="en-US" dirty="0"/>
              <a:t>How is the invitation to be part of something bigger embedded in your casework? </a:t>
            </a:r>
          </a:p>
        </p:txBody>
      </p:sp>
    </p:spTree>
    <p:extLst>
      <p:ext uri="{BB962C8B-B14F-4D97-AF65-F5344CB8AC3E}">
        <p14:creationId xmlns:p14="http://schemas.microsoft.com/office/powerpoint/2010/main" val="10993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AdviceUK">
  <a:themeElements>
    <a:clrScheme name="AdviceUK-real">
      <a:dk1>
        <a:srgbClr val="656565"/>
      </a:dk1>
      <a:lt1>
        <a:sysClr val="window" lastClr="FFFFFF"/>
      </a:lt1>
      <a:dk2>
        <a:srgbClr val="511D48"/>
      </a:dk2>
      <a:lt2>
        <a:srgbClr val="E7E6E6"/>
      </a:lt2>
      <a:accent1>
        <a:srgbClr val="BF649E"/>
      </a:accent1>
      <a:accent2>
        <a:srgbClr val="4C64A2"/>
      </a:accent2>
      <a:accent3>
        <a:srgbClr val="2F285A"/>
      </a:accent3>
      <a:accent4>
        <a:srgbClr val="79B486"/>
      </a:accent4>
      <a:accent5>
        <a:srgbClr val="245B59"/>
      </a:accent5>
      <a:accent6>
        <a:srgbClr val="E35C59"/>
      </a:accent6>
      <a:hlink>
        <a:srgbClr val="229295"/>
      </a:hlink>
      <a:folHlink>
        <a:srgbClr val="FAC930"/>
      </a:folHlink>
    </a:clrScheme>
    <a:fontScheme name="AdviceUK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UK Violet">
      <a:srgbClr val="511D48"/>
    </a:custClr>
    <a:custClr name="AUK Lilac">
      <a:srgbClr val="BF649E"/>
    </a:custClr>
    <a:custClr name="AUK Cornflower">
      <a:srgbClr val="4C64A2"/>
    </a:custClr>
    <a:custClr name="AUK Indigo">
      <a:srgbClr val="2F285A"/>
    </a:custClr>
    <a:custClr name="AUK Emerald">
      <a:srgbClr val="79B486"/>
    </a:custClr>
    <a:custClr name="AUK Forest">
      <a:srgbClr val="245B59"/>
    </a:custClr>
    <a:custClr name="AUK Coral">
      <a:srgbClr val="E35C59"/>
    </a:custClr>
    <a:custClr name="AUK Peach">
      <a:srgbClr val="F4BCBE"/>
    </a:custClr>
    <a:custClr name="AUK Lemon">
      <a:srgbClr val="F9B549"/>
    </a:custClr>
    <a:custClr name="AUK Orange">
      <a:srgbClr val="EB7A3B"/>
    </a:custClr>
    <a:custClr name="AUK Teal">
      <a:srgbClr val="229295"/>
    </a:custClr>
    <a:custClr name="AUK Aqua">
      <a:srgbClr val="9DCDC6"/>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EB47DF6A2E80458617139DCB31904B" ma:contentTypeVersion="10" ma:contentTypeDescription="Create a new document." ma:contentTypeScope="" ma:versionID="721cf7e12242acd314578671aec3e1ee">
  <xsd:schema xmlns:xsd="http://www.w3.org/2001/XMLSchema" xmlns:xs="http://www.w3.org/2001/XMLSchema" xmlns:p="http://schemas.microsoft.com/office/2006/metadata/properties" xmlns:ns2="bb2e6d0c-ee69-42dd-bf20-022007a6fcf5" xmlns:ns3="07e60bad-5275-4c71-8da1-d50b6585844a" targetNamespace="http://schemas.microsoft.com/office/2006/metadata/properties" ma:root="true" ma:fieldsID="097aac35653bde2e03f4f562e325bf43" ns2:_="" ns3:_="">
    <xsd:import namespace="bb2e6d0c-ee69-42dd-bf20-022007a6fcf5"/>
    <xsd:import namespace="07e60bad-5275-4c71-8da1-d50b658584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e6d0c-ee69-42dd-bf20-022007a6fc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e60bad-5275-4c71-8da1-d50b658584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3C74A9-79FB-44D1-97D8-00DB38676CA1}"/>
</file>

<file path=customXml/itemProps2.xml><?xml version="1.0" encoding="utf-8"?>
<ds:datastoreItem xmlns:ds="http://schemas.openxmlformats.org/officeDocument/2006/customXml" ds:itemID="{199E6E9E-A7A3-4B1B-B63C-6CFC608F2055}">
  <ds:schemaRefs>
    <ds:schemaRef ds:uri="http://purl.org/dc/terms/"/>
    <ds:schemaRef ds:uri="http://purl.org/dc/elements/1.1/"/>
    <ds:schemaRef ds:uri="http://www.w3.org/XML/1998/namespace"/>
    <ds:schemaRef ds:uri="e998ae64-5abe-42df-844f-c9205c94524c"/>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75cf7670-04a8-4aab-afb2-4daf8dad2041"/>
    <ds:schemaRef ds:uri="http://purl.org/dc/dcmitype/"/>
  </ds:schemaRefs>
</ds:datastoreItem>
</file>

<file path=customXml/itemProps3.xml><?xml version="1.0" encoding="utf-8"?>
<ds:datastoreItem xmlns:ds="http://schemas.openxmlformats.org/officeDocument/2006/customXml" ds:itemID="{FF930F9E-E09F-43DA-87AD-AEFBB56BC1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5201</TotalTime>
  <Words>3020</Words>
  <Application>Microsoft Office PowerPoint</Application>
  <PresentationFormat>Widescreen</PresentationFormat>
  <Paragraphs>139</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Arial</vt:lpstr>
      <vt:lpstr>brandon-grotesque</vt:lpstr>
      <vt:lpstr>Calibri</vt:lpstr>
      <vt:lpstr>CIDFont+F1</vt:lpstr>
      <vt:lpstr>Linux Libertine</vt:lpstr>
      <vt:lpstr>Poppins</vt:lpstr>
      <vt:lpstr>Poppins SemiBold</vt:lpstr>
      <vt:lpstr>AdviceUK</vt:lpstr>
      <vt:lpstr>Casework in Student Union Advice Services: Innovation and Opportunities for Change</vt:lpstr>
      <vt:lpstr>Casework: What do you want to change? Are you already changing stuff?</vt:lpstr>
      <vt:lpstr>Randoms and Bertie Botts Every Flavour Beans</vt:lpstr>
      <vt:lpstr>I know what I want already</vt:lpstr>
      <vt:lpstr>Whole Person, Whole Community</vt:lpstr>
      <vt:lpstr>Tool 1: some thinking frameworks</vt:lpstr>
      <vt:lpstr>Tool 2. Six Stage Advice Process</vt:lpstr>
      <vt:lpstr>Tool 3. Journey mapping – see the case from the student’s point of view</vt:lpstr>
      <vt:lpstr>Student-centred: co-production</vt:lpstr>
      <vt:lpstr>One adviser = one caseload</vt:lpstr>
      <vt:lpstr>Adviser support</vt:lpstr>
      <vt:lpstr>Remote working and applying tech</vt:lpstr>
      <vt:lpstr>Other things from AdviceUK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 Warburton</dc:creator>
  <cp:lastModifiedBy>Dalibor Warburton</cp:lastModifiedBy>
  <cp:revision>192</cp:revision>
  <dcterms:created xsi:type="dcterms:W3CDTF">2020-08-18T13:43:15Z</dcterms:created>
  <dcterms:modified xsi:type="dcterms:W3CDTF">2024-08-09T19:57:32Z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0x010100813365F0710B4E479E2CACBB8B3702BB</vt:lpwstr>
  </property>
</Properties>
</file>