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Adelle 1 Ultra-Bold" charset="1" panose="02000503000000020004"/>
      <p:regular r:id="rId22"/>
    </p:embeddedFont>
    <p:embeddedFont>
      <p:font typeface="Adelle Sans" charset="1" panose="02000503000000020004"/>
      <p:regular r:id="rId23"/>
    </p:embeddedFont>
    <p:embeddedFont>
      <p:font typeface="Adelle 2 Ultra-Bold" charset="1" panose="020005030000000200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2.xml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27" Type="http://schemas.openxmlformats.org/officeDocument/2006/relationships/notesSlide" Target="notesSlides/notesSlide1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Scottish Third Sector Forum have a Governance Code too, most recently updated in 2023. It has 5 principles and isn't bad, but doesn't have any recommended practice so I prefer the Eng/Wales one. They are both based on principles so there's nothing stopping anyone using one over the other.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https://www.acevo.org.uk/" TargetMode="External" Type="http://schemas.openxmlformats.org/officeDocument/2006/relationships/hyperlink"/><Relationship Id="rId4" Target="https://www.associationofchairs.org.uk/" TargetMode="External" Type="http://schemas.openxmlformats.org/officeDocument/2006/relationships/hyperlink"/><Relationship Id="rId5" Target="http://www.cgi.org.uk/" TargetMode="External" Type="http://schemas.openxmlformats.org/officeDocument/2006/relationships/hyperlink"/><Relationship Id="rId6" Target="https://www.ncvo.org.uk/" TargetMode="External" Type="http://schemas.openxmlformats.org/officeDocument/2006/relationships/hyperlink"/><Relationship Id="rId7" Target="http://www.wcva.org.uk/" TargetMode="External" Type="http://schemas.openxmlformats.org/officeDocument/2006/relationships/hyperlink"/><Relationship Id="rId8" Target="https://www.gov.uk/government/organisations/charity-commission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-1498558"/>
            <a:ext cx="19113317" cy="12734248"/>
          </a:xfrm>
          <a:custGeom>
            <a:avLst/>
            <a:gdLst/>
            <a:ahLst/>
            <a:cxnLst/>
            <a:rect r="r" b="b" t="t" l="l"/>
            <a:pathLst>
              <a:path h="12734248" w="19113317">
                <a:moveTo>
                  <a:pt x="19113317" y="0"/>
                </a:moveTo>
                <a:lnTo>
                  <a:pt x="0" y="0"/>
                </a:lnTo>
                <a:lnTo>
                  <a:pt x="0" y="12734248"/>
                </a:lnTo>
                <a:lnTo>
                  <a:pt x="19113317" y="12734248"/>
                </a:lnTo>
                <a:lnTo>
                  <a:pt x="19113317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3200601"/>
            <a:ext cx="10919514" cy="5085347"/>
            <a:chOff x="0" y="0"/>
            <a:chExt cx="2875921" cy="13393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75921" cy="1339351"/>
            </a:xfrm>
            <a:custGeom>
              <a:avLst/>
              <a:gdLst/>
              <a:ahLst/>
              <a:cxnLst/>
              <a:rect r="r" b="b" t="t" l="l"/>
              <a:pathLst>
                <a:path h="1339351" w="2875921">
                  <a:moveTo>
                    <a:pt x="0" y="0"/>
                  </a:moveTo>
                  <a:lnTo>
                    <a:pt x="2875921" y="0"/>
                  </a:lnTo>
                  <a:lnTo>
                    <a:pt x="2875921" y="1339351"/>
                  </a:lnTo>
                  <a:lnTo>
                    <a:pt x="0" y="1339351"/>
                  </a:lnTo>
                  <a:close/>
                </a:path>
              </a:pathLst>
            </a:custGeom>
            <a:solidFill>
              <a:srgbClr val="E10098">
                <a:alpha val="6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875921" cy="1367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61108" y="461619"/>
            <a:ext cx="3548612" cy="1134162"/>
          </a:xfrm>
          <a:custGeom>
            <a:avLst/>
            <a:gdLst/>
            <a:ahLst/>
            <a:cxnLst/>
            <a:rect r="r" b="b" t="t" l="l"/>
            <a:pathLst>
              <a:path h="1134162" w="3548612">
                <a:moveTo>
                  <a:pt x="0" y="0"/>
                </a:moveTo>
                <a:lnTo>
                  <a:pt x="3548612" y="0"/>
                </a:lnTo>
                <a:lnTo>
                  <a:pt x="3548612" y="1134162"/>
                </a:lnTo>
                <a:lnTo>
                  <a:pt x="0" y="1134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94133" y="8966038"/>
            <a:ext cx="3730416" cy="847822"/>
          </a:xfrm>
          <a:custGeom>
            <a:avLst/>
            <a:gdLst/>
            <a:ahLst/>
            <a:cxnLst/>
            <a:rect r="r" b="b" t="t" l="l"/>
            <a:pathLst>
              <a:path h="847822" w="3730416">
                <a:moveTo>
                  <a:pt x="0" y="0"/>
                </a:moveTo>
                <a:lnTo>
                  <a:pt x="3730416" y="0"/>
                </a:lnTo>
                <a:lnTo>
                  <a:pt x="3730416" y="847821"/>
                </a:lnTo>
                <a:lnTo>
                  <a:pt x="0" y="847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12829" y="4096964"/>
            <a:ext cx="9747052" cy="2293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75"/>
              </a:lnSpc>
            </a:pPr>
            <a:r>
              <a:rPr lang="en-US" sz="9047">
                <a:solidFill>
                  <a:srgbClr val="FFFFFF"/>
                </a:solidFill>
                <a:latin typeface="Adelle 1 Ultra-Bold"/>
                <a:ea typeface="Adelle 1 Ultra-Bold"/>
                <a:cs typeface="Adelle 1 Ultra-Bold"/>
                <a:sym typeface="Adelle 1 Ultra-Bold"/>
              </a:rPr>
              <a:t>The new SU </a:t>
            </a:r>
          </a:p>
          <a:p>
            <a:pPr algn="l">
              <a:lnSpc>
                <a:spcPts val="8775"/>
              </a:lnSpc>
            </a:pPr>
            <a:r>
              <a:rPr lang="en-US" sz="9047">
                <a:solidFill>
                  <a:srgbClr val="FFFFFF"/>
                </a:solidFill>
                <a:latin typeface="Adelle 1 Ultra-Bold"/>
                <a:ea typeface="Adelle 1 Ultra-Bold"/>
                <a:cs typeface="Adelle 1 Ultra-Bold"/>
                <a:sym typeface="Adelle 1 Ultra-Bold"/>
              </a:rPr>
              <a:t>Governance Code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667388"/>
            <a:ext cx="9315309" cy="102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"/>
                <a:ea typeface="Adelle Sans"/>
                <a:cs typeface="Adelle Sans"/>
                <a:sym typeface="Adelle Sans"/>
              </a:rPr>
              <a:t>Charlotte Britton-Stevens - NUS Charity</a:t>
            </a:r>
          </a:p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"/>
                <a:ea typeface="Adelle Sans"/>
                <a:cs typeface="Adelle Sans"/>
                <a:sym typeface="Adelle Sans"/>
              </a:rPr>
              <a:t>Laura Moss - Wrigleys Solicitors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4198307" y="264413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Consultation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11207" y="2095243"/>
            <a:ext cx="16230600" cy="478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User-friendliness 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Language 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Size of charity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Barriers and obstacles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Structure and content 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Potential new areas for inclusion:</a:t>
            </a:r>
          </a:p>
          <a:p>
            <a:pPr algn="l">
              <a:lnSpc>
                <a:spcPts val="2184"/>
              </a:lnSpc>
            </a:pPr>
          </a:p>
          <a:p>
            <a:pPr algn="l">
              <a:lnSpc>
                <a:spcPts val="5124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245941" y="6058364"/>
            <a:ext cx="7721926" cy="497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Artificial intelligence (usage and application)</a:t>
            </a:r>
          </a:p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Boardroom behaviours</a:t>
            </a:r>
          </a:p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Cybersecurity and cyber risk</a:t>
            </a:r>
          </a:p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Climate change and environmental issues</a:t>
            </a:r>
          </a:p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Engaging with issues of cultural significance</a:t>
            </a:r>
          </a:p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Financial resilience</a:t>
            </a:r>
          </a:p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Fraud</a:t>
            </a:r>
          </a:p>
          <a:p>
            <a:pPr algn="just" marL="608579" indent="-304289" lvl="1">
              <a:lnSpc>
                <a:spcPts val="3946"/>
              </a:lnSpc>
              <a:buFont typeface="Arial"/>
              <a:buChar char="•"/>
            </a:pPr>
            <a:r>
              <a:rPr lang="en-US" sz="2818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Investments and their management</a:t>
            </a:r>
          </a:p>
          <a:p>
            <a:pPr algn="just">
              <a:lnSpc>
                <a:spcPts val="3946"/>
              </a:lnSpc>
            </a:pPr>
          </a:p>
          <a:p>
            <a:pPr algn="just">
              <a:lnSpc>
                <a:spcPts val="3946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394119" y="6058364"/>
            <a:ext cx="5192762" cy="3452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8836" indent="-304418" lvl="1">
              <a:lnSpc>
                <a:spcPts val="3947"/>
              </a:lnSpc>
              <a:buFont typeface="Arial"/>
              <a:buChar char="•"/>
            </a:pPr>
            <a:r>
              <a:rPr lang="en-US" sz="2819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Lobbying and campaigning</a:t>
            </a:r>
          </a:p>
          <a:p>
            <a:pPr algn="just" marL="608836" indent="-304418" lvl="1">
              <a:lnSpc>
                <a:spcPts val="3947"/>
              </a:lnSpc>
              <a:buFont typeface="Arial"/>
              <a:buChar char="•"/>
            </a:pPr>
            <a:r>
              <a:rPr lang="en-US" sz="2819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Political engagement</a:t>
            </a:r>
          </a:p>
          <a:p>
            <a:pPr algn="just" marL="608836" indent="-304418" lvl="1">
              <a:lnSpc>
                <a:spcPts val="3947"/>
              </a:lnSpc>
              <a:buFont typeface="Arial"/>
              <a:buChar char="•"/>
            </a:pPr>
            <a:r>
              <a:rPr lang="en-US" sz="2819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Risk management</a:t>
            </a:r>
          </a:p>
          <a:p>
            <a:pPr algn="just" marL="608836" indent="-304418" lvl="1">
              <a:lnSpc>
                <a:spcPts val="3947"/>
              </a:lnSpc>
              <a:buFont typeface="Arial"/>
              <a:buChar char="•"/>
            </a:pPr>
            <a:r>
              <a:rPr lang="en-US" sz="2819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Senior staff pay</a:t>
            </a:r>
          </a:p>
          <a:p>
            <a:pPr algn="just" marL="608836" indent="-304418" lvl="1">
              <a:lnSpc>
                <a:spcPts val="3947"/>
              </a:lnSpc>
              <a:buFont typeface="Arial"/>
              <a:buChar char="•"/>
            </a:pPr>
            <a:r>
              <a:rPr lang="en-US" sz="2819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Technology and data</a:t>
            </a:r>
          </a:p>
          <a:p>
            <a:pPr algn="just" marL="608836" indent="-304418" lvl="1">
              <a:lnSpc>
                <a:spcPts val="3947"/>
              </a:lnSpc>
              <a:buFont typeface="Arial"/>
              <a:buChar char="•"/>
            </a:pPr>
            <a:r>
              <a:rPr lang="en-US" sz="2819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Trustee succession planning</a:t>
            </a:r>
          </a:p>
          <a:p>
            <a:pPr algn="just">
              <a:lnSpc>
                <a:spcPts val="3947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9240" y="510597"/>
            <a:ext cx="16230600" cy="125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Governance challenges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4409" y="326962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Governance challenges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4409" y="326962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Governance challenges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8502" y="691942"/>
            <a:ext cx="16230600" cy="327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158"/>
              </a:lnSpc>
            </a:pPr>
            <a:r>
              <a:rPr lang="en-US" sz="9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Feedback </a:t>
            </a:r>
          </a:p>
          <a:p>
            <a:pPr algn="l">
              <a:lnSpc>
                <a:spcPts val="13158"/>
              </a:lnSpc>
              <a:spcBef>
                <a:spcPct val="0"/>
              </a:spcBef>
            </a:pPr>
            <a:r>
              <a:rPr lang="en-US" sz="9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Q&amp;A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1009" y="326962"/>
            <a:ext cx="15876320" cy="126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7370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Next steps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34185" y="2050859"/>
            <a:ext cx="14214072" cy="568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NUS Charity will continue discussions with the Charity Code steering group 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We’ll keep interested SUs in the loop - join our governance group on Workplace!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CGC timeline is a paper in autumn and an updated Code in early 2025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NUS Charity will look to review the SU Governance Code in 2025.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-1498558"/>
            <a:ext cx="19113317" cy="12734248"/>
          </a:xfrm>
          <a:custGeom>
            <a:avLst/>
            <a:gdLst/>
            <a:ahLst/>
            <a:cxnLst/>
            <a:rect r="r" b="b" t="t" l="l"/>
            <a:pathLst>
              <a:path h="12734248" w="19113317">
                <a:moveTo>
                  <a:pt x="19113317" y="0"/>
                </a:moveTo>
                <a:lnTo>
                  <a:pt x="0" y="0"/>
                </a:lnTo>
                <a:lnTo>
                  <a:pt x="0" y="12734248"/>
                </a:lnTo>
                <a:lnTo>
                  <a:pt x="19113317" y="12734248"/>
                </a:lnTo>
                <a:lnTo>
                  <a:pt x="19113317" y="0"/>
                </a:lnTo>
                <a:close/>
              </a:path>
            </a:pathLst>
          </a:custGeom>
          <a:blipFill>
            <a:blip r:embed="rId2">
              <a:alphaModFix amt="67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3200601"/>
            <a:ext cx="10919514" cy="5085347"/>
            <a:chOff x="0" y="0"/>
            <a:chExt cx="2875921" cy="13393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75921" cy="1339351"/>
            </a:xfrm>
            <a:custGeom>
              <a:avLst/>
              <a:gdLst/>
              <a:ahLst/>
              <a:cxnLst/>
              <a:rect r="r" b="b" t="t" l="l"/>
              <a:pathLst>
                <a:path h="1339351" w="2875921">
                  <a:moveTo>
                    <a:pt x="0" y="0"/>
                  </a:moveTo>
                  <a:lnTo>
                    <a:pt x="2875921" y="0"/>
                  </a:lnTo>
                  <a:lnTo>
                    <a:pt x="2875921" y="1339351"/>
                  </a:lnTo>
                  <a:lnTo>
                    <a:pt x="0" y="1339351"/>
                  </a:lnTo>
                  <a:close/>
                </a:path>
              </a:pathLst>
            </a:custGeom>
            <a:solidFill>
              <a:srgbClr val="E10098">
                <a:alpha val="6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875921" cy="13679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3548612" cy="1134162"/>
          </a:xfrm>
          <a:custGeom>
            <a:avLst/>
            <a:gdLst/>
            <a:ahLst/>
            <a:cxnLst/>
            <a:rect r="r" b="b" t="t" l="l"/>
            <a:pathLst>
              <a:path h="1134162" w="3548612">
                <a:moveTo>
                  <a:pt x="0" y="0"/>
                </a:moveTo>
                <a:lnTo>
                  <a:pt x="3548612" y="0"/>
                </a:lnTo>
                <a:lnTo>
                  <a:pt x="3548612" y="1134162"/>
                </a:lnTo>
                <a:lnTo>
                  <a:pt x="0" y="1134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0306" y="3954376"/>
            <a:ext cx="4546699" cy="1178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75"/>
              </a:lnSpc>
            </a:pPr>
            <a:r>
              <a:rPr lang="en-US" sz="9047">
                <a:solidFill>
                  <a:srgbClr val="FFFFFF"/>
                </a:solidFill>
                <a:latin typeface="Adelle 1 Ultra-Bold"/>
                <a:ea typeface="Adelle 1 Ultra-Bold"/>
                <a:cs typeface="Adelle 1 Ultra-Bold"/>
                <a:sym typeface="Adelle 1 Ultra-Bold"/>
              </a:rPr>
              <a:t>Thanks!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0306" y="5199797"/>
            <a:ext cx="9315309" cy="260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"/>
                <a:ea typeface="Adelle Sans"/>
                <a:cs typeface="Adelle Sans"/>
                <a:sym typeface="Adelle Sans"/>
              </a:rPr>
              <a:t>Charlotte Britton-Stevens - NUS Charity</a:t>
            </a:r>
          </a:p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"/>
                <a:ea typeface="Adelle Sans"/>
                <a:cs typeface="Adelle Sans"/>
                <a:sym typeface="Adelle Sans"/>
              </a:rPr>
              <a:t>uniondevelopment@nus.org.uk</a:t>
            </a:r>
          </a:p>
          <a:p>
            <a:pPr algn="l">
              <a:lnSpc>
                <a:spcPts val="4139"/>
              </a:lnSpc>
            </a:pPr>
          </a:p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"/>
                <a:ea typeface="Adelle Sans"/>
                <a:cs typeface="Adelle Sans"/>
                <a:sym typeface="Adelle Sans"/>
              </a:rPr>
              <a:t>Laura Moss - Wrigleys Solicitors</a:t>
            </a:r>
          </a:p>
          <a:p>
            <a:pPr algn="l">
              <a:lnSpc>
                <a:spcPts val="4139"/>
              </a:lnSpc>
            </a:pPr>
            <a:r>
              <a:rPr lang="en-US" sz="2956">
                <a:solidFill>
                  <a:srgbClr val="FFFFFF"/>
                </a:solidFill>
                <a:latin typeface="Adelle Sans"/>
                <a:ea typeface="Adelle Sans"/>
                <a:cs typeface="Adelle Sans"/>
                <a:sym typeface="Adelle Sans"/>
              </a:rPr>
              <a:t>laura.moss@wrigleys.co.uk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329922" y="408708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Today’s session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05840" y="2975866"/>
            <a:ext cx="15876320" cy="5687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History of the Code and its SU adaptation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Areas of consultation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G</a:t>
            </a: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overnance challenges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Br</a:t>
            </a: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eakout discussion on governance challenges in your SU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Feedback and Q&amp;A</a:t>
            </a:r>
          </a:p>
          <a:p>
            <a:pPr algn="l" marL="878743" indent="-439371" lvl="1">
              <a:lnSpc>
                <a:spcPts val="5698"/>
              </a:lnSpc>
              <a:buFont typeface="Arial"/>
              <a:buChar char="•"/>
            </a:pPr>
            <a:r>
              <a:rPr lang="en-US" sz="407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Next steps for the consultation </a:t>
            </a:r>
          </a:p>
          <a:p>
            <a:pPr algn="l">
              <a:lnSpc>
                <a:spcPts val="5698"/>
              </a:lnSpc>
            </a:pPr>
          </a:p>
          <a:p>
            <a:pPr algn="l">
              <a:lnSpc>
                <a:spcPts val="5698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641270" y="744393"/>
            <a:ext cx="16230600" cy="125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The Charity Governance Code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192360" y="565008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Charity governance code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45937"/>
            <a:ext cx="16230600" cy="645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Steering group: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  <a:hlinkClick r:id="rId3" tooltip="https://www.acevo.org.uk/"/>
              </a:rPr>
              <a:t>ACEVO: Charity Leaders Network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  <a:hlinkClick r:id="rId4" tooltip="https://www.associationofchairs.org.uk/"/>
              </a:rPr>
              <a:t>Association of Chairs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  <a:hlinkClick r:id="rId5" tooltip="http://www.cgi.org.uk/"/>
              </a:rPr>
              <a:t>The Chartered Governance Institute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  <a:hlinkClick r:id="rId6" tooltip="https://www.ncvo.org.uk/"/>
              </a:rPr>
              <a:t>NCVO: National Council for Voluntary Organisations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  <a:hlinkClick r:id="rId7" tooltip="http://www.wcva.org.uk/"/>
              </a:rPr>
              <a:t>WCVA: Wales Council for Voluntary Action</a:t>
            </a: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.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The </a:t>
            </a: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  <a:hlinkClick r:id="rId8" tooltip="https://www.gov.uk/government/organisations/charity-commission"/>
              </a:rPr>
              <a:t>Charity Commission</a:t>
            </a: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 is an observer on the group.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Created for charities in England and Wales with feedback from over 200 charities/organisations in 2017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Refresh in 2020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83756" y="2632546"/>
            <a:ext cx="10320489" cy="6625754"/>
          </a:xfrm>
          <a:custGeom>
            <a:avLst/>
            <a:gdLst/>
            <a:ahLst/>
            <a:cxnLst/>
            <a:rect r="r" b="b" t="t" l="l"/>
            <a:pathLst>
              <a:path h="6625754" w="10320489">
                <a:moveTo>
                  <a:pt x="0" y="0"/>
                </a:moveTo>
                <a:lnTo>
                  <a:pt x="10320488" y="0"/>
                </a:lnTo>
                <a:lnTo>
                  <a:pt x="10320488" y="6625754"/>
                </a:lnTo>
                <a:lnTo>
                  <a:pt x="0" y="6625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1123211" y="264413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Charity governance code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626553" y="491025"/>
            <a:ext cx="16230600" cy="327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58"/>
              </a:lnSpc>
            </a:pPr>
            <a:r>
              <a:rPr lang="en-US" sz="9399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SU governance code</a:t>
            </a:r>
          </a:p>
          <a:p>
            <a:pPr algn="ctr">
              <a:lnSpc>
                <a:spcPts val="1315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278940"/>
            <a:ext cx="16230600" cy="7746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4"/>
              </a:lnSpc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Task group of SUs from across England, Wales and Scotland.</a:t>
            </a:r>
          </a:p>
          <a:p>
            <a:pPr algn="l">
              <a:lnSpc>
                <a:spcPts val="5124"/>
              </a:lnSpc>
            </a:pPr>
          </a:p>
          <a:p>
            <a:pPr algn="l">
              <a:lnSpc>
                <a:spcPts val="5124"/>
              </a:lnSpc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The key changes were: 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Weaving democratic principles throughout the code 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Changing terminology so language was much more familiar to an SU audience, e.g. “charity” to “union” and “beneficiaries” to “members” 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Framing the code so unions can demonstrate desirable practice and outcomes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Making sure the Code was applicable across the nations - especially making sure it was all good with OSCR regulation. 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We did a refresh with SUs in 2021 looking at integrity, EDI and accessibility of language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575003" y="419375"/>
            <a:ext cx="2978352" cy="4186472"/>
          </a:xfrm>
          <a:custGeom>
            <a:avLst/>
            <a:gdLst/>
            <a:ahLst/>
            <a:cxnLst/>
            <a:rect r="r" b="b" t="t" l="l"/>
            <a:pathLst>
              <a:path h="4186472" w="2978352">
                <a:moveTo>
                  <a:pt x="0" y="0"/>
                </a:moveTo>
                <a:lnTo>
                  <a:pt x="2978352" y="0"/>
                </a:lnTo>
                <a:lnTo>
                  <a:pt x="2978352" y="4186473"/>
                </a:lnTo>
                <a:lnTo>
                  <a:pt x="0" y="4186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2857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-1409456" y="264413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Adaptations and changes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100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4688" y="318035"/>
            <a:ext cx="11838682" cy="517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18"/>
              </a:lnSpc>
            </a:pPr>
            <a:r>
              <a:rPr lang="en-US" sz="7370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Consultation on the </a:t>
            </a:r>
          </a:p>
          <a:p>
            <a:pPr algn="l">
              <a:lnSpc>
                <a:spcPts val="10318"/>
              </a:lnSpc>
              <a:spcBef>
                <a:spcPct val="0"/>
              </a:spcBef>
            </a:pPr>
            <a:r>
              <a:rPr lang="en-US" sz="7370">
                <a:solidFill>
                  <a:srgbClr val="FFFFFF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Charity Governance Code </a:t>
            </a:r>
          </a:p>
          <a:p>
            <a:pPr algn="l">
              <a:lnSpc>
                <a:spcPts val="10318"/>
              </a:lnSpc>
              <a:spcBef>
                <a:spcPct val="0"/>
              </a:spcBef>
            </a:pPr>
          </a:p>
          <a:p>
            <a:pPr algn="l">
              <a:lnSpc>
                <a:spcPts val="1031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4198307" y="264413"/>
            <a:ext cx="15876320" cy="13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E10098"/>
                </a:solidFill>
                <a:latin typeface="Adelle 2 Ultra-Bold"/>
                <a:ea typeface="Adelle 2 Ultra-Bold"/>
                <a:cs typeface="Adelle 2 Ultra-Bold"/>
                <a:sym typeface="Adelle 2 Ultra-Bold"/>
              </a:rPr>
              <a:t>Consultation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278940"/>
            <a:ext cx="16230600" cy="385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User-friendliness 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Language 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Size of charity</a:t>
            </a:r>
          </a:p>
          <a:p>
            <a:pPr algn="l" marL="1580482" indent="-526827" lvl="2">
              <a:lnSpc>
                <a:spcPts val="5124"/>
              </a:lnSpc>
              <a:buFont typeface="Arial"/>
              <a:buChar char="⚬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Barriers and obstacles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Structure and content </a:t>
            </a:r>
          </a:p>
          <a:p>
            <a:pPr algn="l" marL="790241" indent="-395120" lvl="1">
              <a:lnSpc>
                <a:spcPts val="5124"/>
              </a:lnSpc>
              <a:buFont typeface="Arial"/>
              <a:buChar char="•"/>
            </a:pPr>
            <a:r>
              <a:rPr lang="en-US" sz="3660">
                <a:solidFill>
                  <a:srgbClr val="000000"/>
                </a:solidFill>
                <a:latin typeface="Adelle Sans"/>
                <a:ea typeface="Adelle Sans"/>
                <a:cs typeface="Adelle Sans"/>
                <a:sym typeface="Adelle Sans"/>
              </a:rPr>
              <a:t>Potential new areas of focus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843DB4-2A85-46DC-A078-B2727293E620}"/>
</file>

<file path=customXml/itemProps2.xml><?xml version="1.0" encoding="utf-8"?>
<ds:datastoreItem xmlns:ds="http://schemas.openxmlformats.org/officeDocument/2006/customXml" ds:itemID="{0DD2F5FE-939F-438E-A79A-0A2332D0E0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DAGNFdua4yc</dc:identifier>
  <dcterms:modified xsi:type="dcterms:W3CDTF">2011-08-01T06:04:30Z</dcterms:modified>
  <cp:revision>1</cp:revision>
  <dc:title>Charity Governance Code - MSConf </dc:title>
</cp:coreProperties>
</file>