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342" r:id="rId5"/>
    <p:sldId id="320" r:id="rId6"/>
    <p:sldId id="276" r:id="rId7"/>
    <p:sldId id="729" r:id="rId8"/>
    <p:sldId id="314" r:id="rId9"/>
    <p:sldId id="722" r:id="rId10"/>
    <p:sldId id="696" r:id="rId11"/>
    <p:sldId id="676" r:id="rId12"/>
    <p:sldId id="730" r:id="rId13"/>
    <p:sldId id="723" r:id="rId14"/>
    <p:sldId id="661" r:id="rId15"/>
    <p:sldId id="673" r:id="rId16"/>
    <p:sldId id="724" r:id="rId17"/>
    <p:sldId id="725" r:id="rId18"/>
    <p:sldId id="721" r:id="rId19"/>
    <p:sldId id="726" r:id="rId20"/>
    <p:sldId id="727" r:id="rId21"/>
    <p:sldId id="686" r:id="rId22"/>
    <p:sldId id="310" r:id="rId23"/>
  </p:sldIdLst>
  <p:sldSz cx="12192000" cy="6858000"/>
  <p:notesSz cx="6858000" cy="19335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0DDDA124-3889-476B-8ABB-A4ED13462AA3}">
          <p14:sldIdLst>
            <p14:sldId id="342"/>
            <p14:sldId id="320"/>
            <p14:sldId id="276"/>
            <p14:sldId id="729"/>
            <p14:sldId id="314"/>
            <p14:sldId id="722"/>
            <p14:sldId id="696"/>
            <p14:sldId id="676"/>
            <p14:sldId id="730"/>
            <p14:sldId id="723"/>
            <p14:sldId id="661"/>
            <p14:sldId id="673"/>
            <p14:sldId id="724"/>
            <p14:sldId id="725"/>
            <p14:sldId id="721"/>
            <p14:sldId id="726"/>
            <p14:sldId id="727"/>
            <p14:sldId id="686"/>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1B1"/>
    <a:srgbClr val="8564C8"/>
    <a:srgbClr val="7ECA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3C366-B652-E608-A944-3BAC68FC3CFD}" v="54" dt="2020-03-05T13:57:41.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06" autoAdjust="0"/>
    <p:restoredTop sz="62809" autoAdjust="0"/>
  </p:normalViewPr>
  <p:slideViewPr>
    <p:cSldViewPr snapToGrid="0">
      <p:cViewPr varScale="1">
        <p:scale>
          <a:sx n="48" d="100"/>
          <a:sy n="48" d="100"/>
        </p:scale>
        <p:origin x="86" y="28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i Lehtinen" userId="S::emmi.lehtinen@ehyt.fi::05dc25a2-95c4-4cd0-9899-9c720945826f" providerId="AD" clId="Web-{2C7BB258-7108-C57A-4C7D-4C6E4BD3075C}"/>
    <pc:docChg chg="modSld">
      <pc:chgData name="Emmi Lehtinen" userId="S::emmi.lehtinen@ehyt.fi::05dc25a2-95c4-4cd0-9899-9c720945826f" providerId="AD" clId="Web-{2C7BB258-7108-C57A-4C7D-4C6E4BD3075C}" dt="2020-03-09T07:53:58.172" v="3"/>
      <pc:docMkLst>
        <pc:docMk/>
      </pc:docMkLst>
      <pc:sldChg chg="modNotes">
        <pc:chgData name="Emmi Lehtinen" userId="S::emmi.lehtinen@ehyt.fi::05dc25a2-95c4-4cd0-9899-9c720945826f" providerId="AD" clId="Web-{2C7BB258-7108-C57A-4C7D-4C6E4BD3075C}" dt="2020-03-09T07:53:58.172" v="3"/>
        <pc:sldMkLst>
          <pc:docMk/>
          <pc:sldMk cId="2618186905" sldId="3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C23678-42AF-489A-86AA-E4189A6A85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a:extLst>
              <a:ext uri="{FF2B5EF4-FFF2-40B4-BE49-F238E27FC236}">
                <a16:creationId xmlns:a16="http://schemas.microsoft.com/office/drawing/2014/main" id="{23847758-A8DD-4D72-82CC-16BBF4FB55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3349E8-2A08-41B6-8EF5-90FC3685BFD6}" type="datetimeFigureOut">
              <a:rPr lang="en-FI" smtClean="0"/>
              <a:t>06/30/2021</a:t>
            </a:fld>
            <a:endParaRPr lang="en-FI"/>
          </a:p>
        </p:txBody>
      </p:sp>
      <p:sp>
        <p:nvSpPr>
          <p:cNvPr id="4" name="Footer Placeholder 3">
            <a:extLst>
              <a:ext uri="{FF2B5EF4-FFF2-40B4-BE49-F238E27FC236}">
                <a16:creationId xmlns:a16="http://schemas.microsoft.com/office/drawing/2014/main" id="{3B32E3F3-DAA3-485F-BD71-04FA07DD34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5" name="Slide Number Placeholder 4">
            <a:extLst>
              <a:ext uri="{FF2B5EF4-FFF2-40B4-BE49-F238E27FC236}">
                <a16:creationId xmlns:a16="http://schemas.microsoft.com/office/drawing/2014/main" id="{A378584B-436A-48C3-91F2-F598490556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9A810-57AF-4D5D-B219-77387D87EE21}" type="slidenum">
              <a:rPr lang="en-FI" smtClean="0"/>
              <a:t>‹#›</a:t>
            </a:fld>
            <a:endParaRPr lang="en-FI"/>
          </a:p>
        </p:txBody>
      </p:sp>
    </p:spTree>
    <p:extLst>
      <p:ext uri="{BB962C8B-B14F-4D97-AF65-F5344CB8AC3E}">
        <p14:creationId xmlns:p14="http://schemas.microsoft.com/office/powerpoint/2010/main" val="134824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94E390C9-0A4B-433B-95A0-771D6D8326ED}" type="datetimeFigureOut">
              <a:rPr lang="fi-FI" smtClean="0"/>
              <a:t>30.06.2021</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19B1DBEE-2529-47DF-8872-751B125E255C}" type="slidenum">
              <a:rPr lang="fi-FI" smtClean="0"/>
              <a:t>‹#›</a:t>
            </a:fld>
            <a:endParaRPr lang="fi-FI"/>
          </a:p>
        </p:txBody>
      </p:sp>
    </p:spTree>
    <p:extLst>
      <p:ext uri="{BB962C8B-B14F-4D97-AF65-F5344CB8AC3E}">
        <p14:creationId xmlns:p14="http://schemas.microsoft.com/office/powerpoint/2010/main" val="60926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eda.net/kol/foorumi/m/mkk/t2kk/ej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turvallisempaa.files.wordpress.com/2018/07/inklusiivisempaa-larppausta_v1-0.pdf"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fi.wiktionary.org/wiki/inklusiivinen"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kulttuuriakaikille.fi/doc/Avaus/Avaus_Suomi_Online.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a:t>
            </a:fld>
            <a:endParaRPr lang="fi-FI" dirty="0"/>
          </a:p>
        </p:txBody>
      </p:sp>
    </p:spTree>
    <p:extLst>
      <p:ext uri="{BB962C8B-B14F-4D97-AF65-F5344CB8AC3E}">
        <p14:creationId xmlns:p14="http://schemas.microsoft.com/office/powerpoint/2010/main" val="263093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lnSpc>
                <a:spcPct val="90000"/>
              </a:lnSpc>
              <a:spcBef>
                <a:spcPts val="1000"/>
              </a:spcBef>
            </a:pPr>
            <a:r>
              <a:rPr lang="en" b="0" i="0" u="none" baseline="0" dirty="0"/>
              <a:t>Exercise: Pair/small group exercise.</a:t>
            </a:r>
          </a:p>
          <a:p>
            <a:pPr algn="l" rtl="0">
              <a:lnSpc>
                <a:spcPct val="90000"/>
              </a:lnSpc>
              <a:spcBef>
                <a:spcPts val="1000"/>
              </a:spcBef>
            </a:pPr>
            <a:r>
              <a:rPr lang="en" b="0" i="0" u="none" baseline="0" dirty="0"/>
              <a:t>Duration: 3 min</a:t>
            </a:r>
          </a:p>
          <a:p>
            <a:pPr algn="l" rtl="0">
              <a:lnSpc>
                <a:spcPct val="90000"/>
              </a:lnSpc>
              <a:spcBef>
                <a:spcPts val="1000"/>
              </a:spcBef>
            </a:pPr>
            <a:r>
              <a:rPr lang="en" b="0" i="0" u="none" baseline="0" dirty="0"/>
              <a:t>Review with pairs/small groups their answers first to the first question and then to the second.</a:t>
            </a:r>
          </a:p>
          <a:p>
            <a:pPr algn="l" rtl="0">
              <a:lnSpc>
                <a:spcPct val="90000"/>
              </a:lnSpc>
              <a:spcBef>
                <a:spcPts val="1000"/>
              </a:spcBef>
            </a:pPr>
            <a:endParaRPr lang="en" dirty="0"/>
          </a:p>
          <a:p>
            <a:pPr marL="0" marR="0" lvl="0" indent="0" algn="l" defTabSz="914400" rtl="0" eaLnBrk="1" fontAlgn="auto" latinLnBrk="0" hangingPunct="1">
              <a:lnSpc>
                <a:spcPct val="90000"/>
              </a:lnSpc>
              <a:spcBef>
                <a:spcPts val="1000"/>
              </a:spcBef>
              <a:spcAft>
                <a:spcPts val="0"/>
              </a:spcAft>
              <a:buClrTx/>
              <a:buSzTx/>
              <a:buFontTx/>
              <a:buNone/>
              <a:tabLst/>
              <a:defRPr/>
            </a:pPr>
            <a:r>
              <a:rPr lang="en" b="0" i="0" u="none" baseline="0" dirty="0"/>
              <a:t>The purpose of the exercise is to consider:</a:t>
            </a:r>
            <a:br>
              <a:rPr lang="en" u="none" dirty="0"/>
            </a:br>
            <a:r>
              <a:rPr lang="en" b="0" i="0" u="none" baseline="0" dirty="0"/>
              <a:t> - How does the exercise fit the target group?</a:t>
            </a:r>
          </a:p>
          <a:p>
            <a:pPr marL="0" marR="0" lvl="0" indent="0" algn="l" defTabSz="914400" rtl="0" eaLnBrk="1" fontAlgn="auto" latinLnBrk="0" hangingPunct="1">
              <a:lnSpc>
                <a:spcPct val="90000"/>
              </a:lnSpc>
              <a:spcBef>
                <a:spcPts val="1000"/>
              </a:spcBef>
              <a:spcAft>
                <a:spcPts val="0"/>
              </a:spcAft>
              <a:buClrTx/>
              <a:buSzTx/>
              <a:buFontTx/>
              <a:buNone/>
              <a:tabLst/>
              <a:defRPr/>
            </a:pPr>
            <a:r>
              <a:rPr lang="en" b="0" i="0" u="none" baseline="0" dirty="0"/>
              <a:t>Getting to know each other does not require touching others.</a:t>
            </a:r>
            <a:br>
              <a:rPr lang="en" u="none" dirty="0"/>
            </a:br>
            <a:r>
              <a:rPr lang="en" b="0" i="0" u="none" baseline="0" dirty="0"/>
              <a:t>- What is the goal of the exercise?</a:t>
            </a:r>
            <a:br>
              <a:rPr lang="en" u="none" dirty="0"/>
            </a:br>
            <a:r>
              <a:rPr lang="en" b="0" i="0" u="none" baseline="0" dirty="0"/>
              <a:t> - How do you receive feedback as a tutor?</a:t>
            </a:r>
            <a:br>
              <a:rPr lang="en" u="none" dirty="0"/>
            </a:br>
            <a:r>
              <a:rPr lang="en" b="0" i="0" u="none" baseline="0" dirty="0"/>
              <a:t> - How do you face the fresher in this situation?</a:t>
            </a:r>
          </a:p>
          <a:p>
            <a:pPr marL="0" marR="0" lvl="0" indent="0" algn="l" defTabSz="914400" rtl="0" eaLnBrk="1" fontAlgn="auto" latinLnBrk="0" hangingPunct="1">
              <a:lnSpc>
                <a:spcPct val="90000"/>
              </a:lnSpc>
              <a:spcBef>
                <a:spcPts val="1000"/>
              </a:spcBef>
              <a:spcAft>
                <a:spcPts val="0"/>
              </a:spcAft>
              <a:buClrTx/>
              <a:buSzTx/>
              <a:buFontTx/>
              <a:buNone/>
              <a:tabLst/>
              <a:defRPr/>
            </a:pPr>
            <a:r>
              <a:rPr lang="en" b="0" i="0" u="none" baseline="0" dirty="0"/>
              <a:t>Receive feedback and thank Vilkka for telling how they feel. Apologise that they have been in an awkward situation. </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14</a:t>
            </a:fld>
            <a:endParaRPr lang="en"/>
          </a:p>
        </p:txBody>
      </p:sp>
    </p:spTree>
    <p:extLst>
      <p:ext uri="{BB962C8B-B14F-4D97-AF65-F5344CB8AC3E}">
        <p14:creationId xmlns:p14="http://schemas.microsoft.com/office/powerpoint/2010/main" val="206972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15</a:t>
            </a:fld>
            <a:endParaRPr lang="en"/>
          </a:p>
        </p:txBody>
      </p:sp>
    </p:spTree>
    <p:extLst>
      <p:ext uri="{BB962C8B-B14F-4D97-AF65-F5344CB8AC3E}">
        <p14:creationId xmlns:p14="http://schemas.microsoft.com/office/powerpoint/2010/main" val="1637049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Exercise: </a:t>
            </a:r>
            <a:r>
              <a:rPr lang="en" sz="1200" b="0" i="0" u="none" baseline="0" dirty="0">
                <a:solidFill>
                  <a:prstClr val="black"/>
                </a:solidFill>
                <a:cs typeface="Calibri Light"/>
              </a:rPr>
              <a:t>Pair/small group exercise.</a:t>
            </a:r>
            <a:br>
              <a:rPr lang="en" sz="1200" dirty="0">
                <a:solidFill>
                  <a:prstClr val="black"/>
                </a:solidFill>
                <a:cs typeface="Calibri Light"/>
              </a:rPr>
            </a:br>
            <a:r>
              <a:rPr lang="en" b="0" i="0" u="none" baseline="0" dirty="0"/>
              <a:t>Duration: 4 min</a:t>
            </a:r>
          </a:p>
          <a:p>
            <a:endParaRPr lang="en" sz="1200" dirty="0">
              <a:solidFill>
                <a:prstClr val="black"/>
              </a:solidFill>
              <a:cs typeface="Calibri Light"/>
            </a:endParaRPr>
          </a:p>
          <a:p>
            <a:pPr algn="l" rtl="0"/>
            <a:r>
              <a:rPr lang="en" b="0" i="0" u="none" baseline="0" dirty="0"/>
              <a:t>This task uses stereotypical student characters to help plan activities. This way, the exercises are better designed for different freshers. </a:t>
            </a:r>
            <a:br>
              <a:rPr lang="en" dirty="0"/>
            </a:br>
            <a:endParaRPr lang="en" dirty="0"/>
          </a:p>
          <a:p>
            <a:pPr algn="l" rtl="0"/>
            <a:r>
              <a:rPr lang="en" b="0" i="0" u="none" baseline="0" dirty="0"/>
              <a:t>The task of the tutors is to choose in pairs or in small groups of 1–3 exercises that are familiar to them. After this, each pair/group considers the suitability of the exercises for the example students A–G. How could the exercise be modified to suit all students in the example? If the exercise is not suitable for just about anyone, should it be omitted?</a:t>
            </a:r>
            <a:br>
              <a:rPr lang="en" dirty="0"/>
            </a:br>
            <a:endParaRPr lang="en" dirty="0"/>
          </a:p>
          <a:p>
            <a:pPr algn="l" rtl="0"/>
            <a:r>
              <a:rPr lang="en" b="0" i="0" u="none" baseline="0" dirty="0"/>
              <a:t>Go through the group discussions/notes together and discuss how the different target groups could be better taken into account in advance in each exercise. Also discuss how the exercise felt. How did your own prejudices affect during the task? Remind participants that each student is an individual despite this pre-arranged practice, meaning it is always a good idea to ask participants how it is easiest for them to participate in the activity.</a:t>
            </a:r>
            <a:br>
              <a:rPr lang="en" dirty="0"/>
            </a:br>
            <a:endParaRPr lang="en" dirty="0"/>
          </a:p>
          <a:p>
            <a:pPr algn="l" rtl="0"/>
            <a:r>
              <a:rPr lang="en" b="0" i="0" u="none" baseline="0" dirty="0"/>
              <a:t>Say: Develop a lot of different exercises/discussion assignments/visits/activities with your tutor pair and then discuss their suitability from a diversity perspective. This way you build an “action bank” to use during the first week of tutoring and beyond.</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16</a:t>
            </a:fld>
            <a:endParaRPr lang="en"/>
          </a:p>
        </p:txBody>
      </p:sp>
    </p:spTree>
    <p:extLst>
      <p:ext uri="{BB962C8B-B14F-4D97-AF65-F5344CB8AC3E}">
        <p14:creationId xmlns:p14="http://schemas.microsoft.com/office/powerpoint/2010/main" val="1686644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lnSpc>
                <a:spcPct val="90000"/>
              </a:lnSpc>
              <a:spcBef>
                <a:spcPts val="1000"/>
              </a:spcBef>
            </a:pPr>
            <a:r>
              <a:rPr lang="en" b="0" i="0" u="none" baseline="0" dirty="0">
                <a:cs typeface="Calibri"/>
              </a:rPr>
              <a:t>Exercise: A discussion task in pairs/small groups.</a:t>
            </a:r>
          </a:p>
          <a:p>
            <a:pPr algn="l" rtl="0">
              <a:lnSpc>
                <a:spcPct val="90000"/>
              </a:lnSpc>
              <a:spcBef>
                <a:spcPts val="1000"/>
              </a:spcBef>
            </a:pPr>
            <a:r>
              <a:rPr lang="en" b="0" i="0" u="none" baseline="0" dirty="0">
                <a:cs typeface="Calibri"/>
              </a:rPr>
              <a:t>How do you come up with different activities for a fresher group?</a:t>
            </a: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The small group/pair reflects on the tutoring plan they have already made, or recalls how the activities organised for them as they were freshers corresponded to the given conditions. The goal is to plan activities that would be easy for all freshers to participate in. </a:t>
            </a:r>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17</a:t>
            </a:fld>
            <a:endParaRPr lang="en"/>
          </a:p>
        </p:txBody>
      </p:sp>
    </p:spTree>
    <p:extLst>
      <p:ext uri="{BB962C8B-B14F-4D97-AF65-F5344CB8AC3E}">
        <p14:creationId xmlns:p14="http://schemas.microsoft.com/office/powerpoint/2010/main" val="1971698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18</a:t>
            </a:fld>
            <a:endParaRPr lang="en"/>
          </a:p>
        </p:txBody>
      </p:sp>
    </p:spTree>
    <p:extLst>
      <p:ext uri="{BB962C8B-B14F-4D97-AF65-F5344CB8AC3E}">
        <p14:creationId xmlns:p14="http://schemas.microsoft.com/office/powerpoint/2010/main" val="3083148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a:t>This work is licensed under a Creative Commons Attribution 4.0 International License. See the license at http://creativecommons.org/licenses/by/4.0/ </a:t>
            </a:r>
          </a:p>
          <a:p>
            <a:endParaRPr lang="en" dirty="0">
              <a:cs typeface="Calibri"/>
            </a:endParaRPr>
          </a:p>
          <a:p>
            <a:pPr algn="l" rtl="0"/>
            <a:r>
              <a:rPr lang="en" b="0" i="0" u="none" baseline="0">
                <a:cs typeface="Calibri"/>
              </a:rPr>
              <a:t>The sources and inspiration for tutor training have been:</a:t>
            </a:r>
            <a:endParaRPr lang="en" dirty="0"/>
          </a:p>
          <a:p>
            <a:pPr algn="l" rtl="0"/>
            <a:r>
              <a:rPr lang="en" b="0" i="0" u="none" baseline="0"/>
              <a:t>Tutor training materials of Student Union COPSA of Centria University of Applied Sciences 2018</a:t>
            </a:r>
            <a:endParaRPr lang="en" dirty="0">
              <a:cs typeface="Calibri"/>
            </a:endParaRPr>
          </a:p>
          <a:p>
            <a:pPr algn="l" rtl="0"/>
            <a:r>
              <a:rPr lang="en" b="0" i="0" u="none" baseline="0"/>
              <a:t>Tutor training materials of Student Union OSAKO of Oulu University of Applied Sciences 2018</a:t>
            </a:r>
            <a:endParaRPr lang="en" dirty="0">
              <a:cs typeface="Calibri"/>
            </a:endParaRPr>
          </a:p>
          <a:p>
            <a:pPr algn="l" rtl="0"/>
            <a:r>
              <a:rPr lang="en" b="0" i="0" u="none" baseline="0"/>
              <a:t>Eeva Vissel, Elina Ylönen, 2018. Turvallinen tuutori, vertaistuutorin käsikirja, Student Union KAAKKO https://www.theseus.fi/bitstream/handle/10024/145772/VisseljaYlonen.pdf?sequence=1&amp;isAllowed=y</a:t>
            </a:r>
            <a:endParaRPr lang="en" dirty="0">
              <a:cs typeface="Calibri"/>
            </a:endParaRPr>
          </a:p>
        </p:txBody>
      </p:sp>
      <p:sp>
        <p:nvSpPr>
          <p:cNvPr id="4" name="Dian numeron paikkamerkki 3"/>
          <p:cNvSpPr>
            <a:spLocks noGrp="1"/>
          </p:cNvSpPr>
          <p:nvPr>
            <p:ph type="sldNum" sz="quarter" idx="5"/>
          </p:nvPr>
        </p:nvSpPr>
        <p:spPr/>
        <p:txBody>
          <a:bodyPr/>
          <a:lstStyle/>
          <a:p>
            <a:pPr algn="l" rtl="0"/>
            <a:fld id="{A96B6E28-112C-46A5-8995-530ACD48FC62}" type="slidenum">
              <a:rPr/>
              <a:t>19</a:t>
            </a:fld>
            <a:endParaRPr lang="en"/>
          </a:p>
        </p:txBody>
      </p:sp>
    </p:spTree>
    <p:extLst>
      <p:ext uri="{BB962C8B-B14F-4D97-AF65-F5344CB8AC3E}">
        <p14:creationId xmlns:p14="http://schemas.microsoft.com/office/powerpoint/2010/main" val="276421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 b="0" i="0" u="none" baseline="0" dirty="0">
                <a:cs typeface="Calibri"/>
              </a:rPr>
              <a:t>(Version 2.1, </a:t>
            </a:r>
            <a:r>
              <a:rPr lang="en" b="0" i="0" u="none" baseline="0">
                <a:cs typeface="Calibri"/>
              </a:rPr>
              <a:t>published 30 </a:t>
            </a:r>
            <a:r>
              <a:rPr lang="en" b="0" i="0" u="none" baseline="0" dirty="0">
                <a:cs typeface="Calibri"/>
              </a:rPr>
              <a:t>June 2021)</a:t>
            </a:r>
            <a:endParaRPr lang="en" dirty="0"/>
          </a:p>
          <a:p>
            <a:endParaRPr lang="en" dirty="0"/>
          </a:p>
          <a:p>
            <a:pPr algn="l" rtl="0"/>
            <a:r>
              <a:rPr lang="en" sz="1200" b="0" i="0" u="none" strike="noStrike" kern="1200" baseline="0" dirty="0">
                <a:solidFill>
                  <a:schemeClr val="tx1"/>
                </a:solidFill>
                <a:effectLst/>
                <a:latin typeface="+mn-lt"/>
                <a:ea typeface="+mn-ea"/>
                <a:cs typeface="+mn-cs"/>
              </a:rPr>
              <a:t>This is a training on acknowledging diversity and inclusiveness in tutoring It is a live training, but with minor modifications the material can also be used in webinar training on electronic platforms where tutors can be divided into small groups for discussion. This training has been developed by the KUPLA project of EHYT ry and Nyyti ry (2018–2020). The aim of the project was to support the well-being and learning abilities of university students. </a:t>
            </a:r>
            <a:r>
              <a:rPr lang="en" sz="1200" b="0" i="0" u="none" kern="1200" baseline="0" dirty="0">
                <a:solidFill>
                  <a:schemeClr val="tx1"/>
                </a:solidFill>
                <a:effectLst/>
                <a:latin typeface="+mn-lt"/>
                <a:ea typeface="+mn-ea"/>
                <a:cs typeface="+mn-cs"/>
              </a:rPr>
              <a:t>​</a:t>
            </a:r>
            <a:endParaRPr lang="en" dirty="0">
              <a:ea typeface="+mn-ea"/>
              <a:cs typeface="+mn-cs"/>
            </a:endParaRPr>
          </a:p>
          <a:p>
            <a:pPr algn="l" rtl="0" fontAlgn="base"/>
            <a:r>
              <a:rPr lang="en" sz="1200" b="0" i="0" u="none" strike="noStrike" kern="1200" baseline="0" dirty="0">
                <a:solidFill>
                  <a:schemeClr val="tx1"/>
                </a:solidFill>
                <a:effectLst/>
                <a:latin typeface="+mn-lt"/>
                <a:ea typeface="+mn-ea"/>
                <a:cs typeface="+mn-cs"/>
              </a:rPr>
              <a:t>​</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Duration: 75 min Times for the outline and the total duration of the training are estimated. The use of time depends on the instructor, the size of the groups and the duration of group discussions.</a:t>
            </a:r>
          </a:p>
          <a:p>
            <a:pPr algn="l" rtl="0" fontAlgn="base"/>
            <a:r>
              <a:rPr lang="en" sz="1200" b="0" i="0" u="none" kern="1200" baseline="0" dirty="0">
                <a:solidFill>
                  <a:schemeClr val="tx1"/>
                </a:solidFill>
                <a:effectLst/>
                <a:latin typeface="+mn-lt"/>
                <a:ea typeface="+mn-ea"/>
                <a:cs typeface="+mn-cs"/>
              </a:rPr>
              <a:t>​</a:t>
            </a:r>
            <a:endParaRPr lang="en" i="0" dirty="0"/>
          </a:p>
          <a:p>
            <a:pPr algn="l" rtl="0"/>
            <a:r>
              <a:rPr lang="en" b="0" i="0" u="none" baseline="0" dirty="0"/>
              <a:t>The training instructor makes sure that the tutors change small groups after each exercise. The instructor manages the exchange of groups and how the groups are formed.</a:t>
            </a:r>
            <a:br>
              <a:rPr lang="en" i="0" dirty="0"/>
            </a:br>
            <a:r>
              <a:rPr lang="en" b="0" i="0" u="none" baseline="0" dirty="0"/>
              <a:t>​ This way no one is left without a group and it is easier for tutors to get to know each other during the training.  </a:t>
            </a:r>
          </a:p>
          <a:p>
            <a:endParaRPr lang="en" i="0" dirty="0"/>
          </a:p>
          <a:p>
            <a:pPr algn="l" rtl="0"/>
            <a:r>
              <a:rPr lang="en" b="0" i="0" u="none" baseline="0" dirty="0"/>
              <a:t>The contents of the training and the tutor’s exercise book overlap.  If desired, the tutor can also write down the discussions held during the training in the tutor's exercise book or the tutoring plan.</a:t>
            </a:r>
          </a:p>
          <a:p>
            <a:endParaRPr lang="en" i="0" dirty="0"/>
          </a:p>
          <a:p>
            <a:pPr algn="l" rtl="0"/>
            <a:r>
              <a:rPr lang="en" b="0" i="0" u="none" baseline="0" dirty="0"/>
              <a:t>Explain that before each pair/group assignment, the tutors introduce themselves to each other by the name they want to call themselves. This way they will get to know each other.</a:t>
            </a:r>
          </a:p>
          <a:p>
            <a:endParaRPr lang="en"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a:t>
            </a:r>
            <a:r>
              <a:rPr lang="en" b="1" i="0" u="none" baseline="0" dirty="0"/>
              <a:t>In this section you will need</a:t>
            </a:r>
            <a:br>
              <a:rPr lang="en" b="1" i="0" dirty="0"/>
            </a:br>
            <a:r>
              <a:rPr lang="en" b="0" i="0" u="none" baseline="0" dirty="0"/>
              <a:t>A remote control to change the slides of your presentation (better flow)</a:t>
            </a:r>
            <a:br>
              <a:rPr lang="en" i="0" u="none" dirty="0"/>
            </a:br>
            <a:r>
              <a:rPr lang="en" b="0" i="0" u="none" baseline="0" dirty="0"/>
              <a:t>​Clock</a:t>
            </a:r>
            <a:br>
              <a:rPr lang="en" i="0" dirty="0"/>
            </a:br>
            <a:r>
              <a:rPr lang="en" b="0" i="0" u="none" baseline="0" dirty="0"/>
              <a:t>​Pens and paper</a:t>
            </a:r>
            <a:br>
              <a:rPr lang="en" i="0" dirty="0"/>
            </a:br>
            <a:endParaRPr lang="en" i="0" dirty="0"/>
          </a:p>
          <a:p>
            <a:pPr algn="l" rtl="0"/>
            <a:r>
              <a:rPr lang="en" b="1" i="0" u="none" baseline="0" dirty="0">
                <a:cs typeface="Calibri"/>
              </a:rPr>
              <a:t>Explanations of the symbols used in the slides</a:t>
            </a:r>
          </a:p>
          <a:p>
            <a:pPr algn="l" rtl="0"/>
            <a:r>
              <a:rPr lang="en" sz="1200" b="0" i="0" u="none" kern="1200" baseline="0" dirty="0">
                <a:solidFill>
                  <a:schemeClr val="tx1"/>
                </a:solidFill>
                <a:effectLst/>
                <a:latin typeface="+mn-lt"/>
                <a:ea typeface="+mn-ea"/>
                <a:cs typeface="+mn-cs"/>
              </a:rPr>
              <a:t>The nut symbol indicates a task. </a:t>
            </a:r>
          </a:p>
          <a:p>
            <a:pPr algn="l" rtl="0"/>
            <a:r>
              <a:rPr lang="en" sz="1200" b="0" i="0" u="none" strike="noStrike" kern="1200" baseline="0" dirty="0">
                <a:solidFill>
                  <a:schemeClr val="tx1"/>
                </a:solidFill>
                <a:effectLst/>
                <a:latin typeface="+mn-lt"/>
                <a:ea typeface="+mn-ea"/>
                <a:cs typeface="+mn-cs"/>
              </a:rPr>
              <a:t>​F = You can do this exercise with freshers.</a:t>
            </a:r>
            <a:endParaRPr lang="en" sz="1200" kern="1200" dirty="0">
              <a:solidFill>
                <a:schemeClr val="tx1"/>
              </a:solidFill>
              <a:effectLst/>
              <a:latin typeface="+mn-lt"/>
              <a:ea typeface="+mn-ea"/>
              <a:cs typeface="+mn-cs"/>
            </a:endParaRPr>
          </a:p>
          <a:p>
            <a:endParaRPr lang="e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sz="1200" b="1" i="0" u="none" strike="noStrike" kern="1200" baseline="0" dirty="0">
                <a:solidFill>
                  <a:schemeClr val="tx1"/>
                </a:solidFill>
                <a:effectLst/>
                <a:latin typeface="+mn-lt"/>
                <a:ea typeface="+mn-ea"/>
                <a:cs typeface="+mn-cs"/>
              </a:rPr>
              <a:t>Training frame</a:t>
            </a:r>
          </a:p>
          <a:p>
            <a:pPr algn="l" rtl="0" fontAlgn="base"/>
            <a:r>
              <a:rPr lang="en" sz="1200" b="0" i="0" u="none" strike="noStrike" kern="1200" baseline="0" dirty="0">
                <a:solidFill>
                  <a:schemeClr val="tx1"/>
                </a:solidFill>
                <a:effectLst/>
                <a:latin typeface="+mn-lt"/>
                <a:ea typeface="+mn-ea"/>
                <a:cs typeface="+mn-cs"/>
              </a:rPr>
              <a:t>Start, 10 min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Student diversity, prejudices, and inclusion, incl. exercise, 20 min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Exercises, 40 min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Summary, 5 min </a:t>
            </a:r>
            <a:endParaRPr lang="e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 sz="1200" b="1" i="0" u="none" strike="noStrike" kern="1200" dirty="0">
              <a:solidFill>
                <a:schemeClr val="tx1"/>
              </a:solidFill>
              <a:effectLst/>
              <a:latin typeface="+mn-lt"/>
              <a:ea typeface="+mn-ea"/>
              <a:cs typeface="+mn-cs"/>
            </a:endParaRP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2</a:t>
            </a:fld>
            <a:endParaRPr lang="en"/>
          </a:p>
        </p:txBody>
      </p:sp>
    </p:spTree>
    <p:extLst>
      <p:ext uri="{BB962C8B-B14F-4D97-AF65-F5344CB8AC3E}">
        <p14:creationId xmlns:p14="http://schemas.microsoft.com/office/powerpoint/2010/main" val="3008929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dirty="0"/>
              <a:t>What might a fresher be thinking in the beginning of their studies? Here are some examples. How would you address the concerns and fears of freshers in the beginning of their studies?</a:t>
            </a:r>
          </a:p>
        </p:txBody>
      </p:sp>
      <p:sp>
        <p:nvSpPr>
          <p:cNvPr id="4" name="Dian numeron paikkamerkki 3"/>
          <p:cNvSpPr>
            <a:spLocks noGrp="1"/>
          </p:cNvSpPr>
          <p:nvPr>
            <p:ph type="sldNum" sz="quarter" idx="5"/>
          </p:nvPr>
        </p:nvSpPr>
        <p:spPr/>
        <p:txBody>
          <a:bodyPr/>
          <a:lstStyle/>
          <a:p>
            <a:pPr algn="l" rtl="0"/>
            <a:fld id="{19B1DBEE-2529-47DF-8872-751B125E255C}" type="slidenum">
              <a:rPr/>
              <a:t>3</a:t>
            </a:fld>
            <a:endParaRPr lang="en"/>
          </a:p>
        </p:txBody>
      </p:sp>
    </p:spTree>
    <p:extLst>
      <p:ext uri="{BB962C8B-B14F-4D97-AF65-F5344CB8AC3E}">
        <p14:creationId xmlns:p14="http://schemas.microsoft.com/office/powerpoint/2010/main" val="13326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Everyone has prejudices, preconceptions and stereotypes about other people and groups of people. They make complex phenomena simple.</a:t>
            </a:r>
          </a:p>
          <a:p>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Stereotype: All students are young and attend a lot of student parties.</a:t>
            </a:r>
            <a:br>
              <a:rPr lang="en" dirty="0"/>
            </a:br>
            <a:r>
              <a:rPr lang="en" b="0" i="0" u="none" baseline="0" dirty="0"/>
              <a:t>Prejudice: A student who does not use alcohol is boring. (So we’re a really boring bunch most of our time, if that were the case. Here, too, quite a tiringly boring gang, all of us.)</a:t>
            </a:r>
            <a:br>
              <a:rPr lang="en" dirty="0"/>
            </a:br>
            <a:r>
              <a:rPr lang="en" b="0" i="0" u="none" baseline="0" dirty="0"/>
              <a:t>Prejudice: A student who uses alcohol is fun to be with. (This is not true all the time and in all cases. Sometimes it might be, but quite often being too drunk is anything but fun to watch.) How often have you actually been less fun to hang out with when drunk?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Source: </a:t>
            </a:r>
            <a:r>
              <a:rPr lang="en" b="0" i="0" u="none" baseline="0" dirty="0">
                <a:hlinkClick r:id="rId3"/>
              </a:rPr>
              <a:t>https://peda.net/kol/foorumi/m/mkk/t2kk/ejs</a:t>
            </a:r>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7</a:t>
            </a:fld>
            <a:endParaRPr lang="en"/>
          </a:p>
        </p:txBody>
      </p:sp>
    </p:spTree>
    <p:extLst>
      <p:ext uri="{BB962C8B-B14F-4D97-AF65-F5344CB8AC3E}">
        <p14:creationId xmlns:p14="http://schemas.microsoft.com/office/powerpoint/2010/main" val="2598735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dirty="0"/>
              <a:t>The reasons for opting out may be the same as the reasons for opting out of tutoring (activities organised for freshers).</a:t>
            </a:r>
          </a:p>
          <a:p>
            <a:endParaRPr lang="en" dirty="0"/>
          </a:p>
          <a:p>
            <a:pPr algn="l" rtl="0"/>
            <a:r>
              <a:rPr lang="en" b="0" i="0" u="none" baseline="0" dirty="0"/>
              <a:t>Tutors often organise events (and meetings), so it is a good idea for the tutor to think in advance about how the diversity of freshers is taken into account.</a:t>
            </a:r>
          </a:p>
          <a:p>
            <a:pPr algn="l" rtl="0"/>
            <a:r>
              <a:rPr lang="en" b="0" i="0" u="none" baseline="0" dirty="0"/>
              <a:t>Not everyone is interested in the same things and for many, meeting new people is a cause of anxiety.</a:t>
            </a:r>
          </a:p>
        </p:txBody>
      </p:sp>
      <p:sp>
        <p:nvSpPr>
          <p:cNvPr id="4" name="Dian numeron paikkamerkki 3"/>
          <p:cNvSpPr>
            <a:spLocks noGrp="1"/>
          </p:cNvSpPr>
          <p:nvPr>
            <p:ph type="sldNum" sz="quarter" idx="5"/>
          </p:nvPr>
        </p:nvSpPr>
        <p:spPr/>
        <p:txBody>
          <a:bodyPr/>
          <a:lstStyle/>
          <a:p>
            <a:pPr algn="l" rtl="0"/>
            <a:fld id="{A1B2A19A-6255-4143-B0CB-433DBAD21B55}" type="slidenum">
              <a:rPr/>
              <a:t>8</a:t>
            </a:fld>
            <a:endParaRPr lang="en"/>
          </a:p>
        </p:txBody>
      </p:sp>
    </p:spTree>
    <p:extLst>
      <p:ext uri="{BB962C8B-B14F-4D97-AF65-F5344CB8AC3E}">
        <p14:creationId xmlns:p14="http://schemas.microsoft.com/office/powerpoint/2010/main" val="45629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Here’s an example of one common prejudice, the remark that someone is boring if they don’t use alcohol.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The example day divides the activity into non-alcoholic and alcoholic activities. The image can be used to reflect the prejudice.</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9</a:t>
            </a:fld>
            <a:endParaRPr lang="en"/>
          </a:p>
        </p:txBody>
      </p:sp>
    </p:spTree>
    <p:extLst>
      <p:ext uri="{BB962C8B-B14F-4D97-AF65-F5344CB8AC3E}">
        <p14:creationId xmlns:p14="http://schemas.microsoft.com/office/powerpoint/2010/main" val="3162375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Exercise: </a:t>
            </a:r>
            <a:r>
              <a:rPr lang="en" sz="1200" b="0" i="0" u="none" baseline="0" dirty="0">
                <a:solidFill>
                  <a:prstClr val="black"/>
                </a:solidFill>
                <a:cs typeface="Calibri Light"/>
              </a:rPr>
              <a:t>A discussion in pairs/small groups. </a:t>
            </a:r>
            <a:r>
              <a:rPr lang="en" b="0" i="0" u="none" baseline="0" dirty="0"/>
              <a:t>The purpose of the exercise is to make prejudices and expectations related to people’s characteristics visible.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Instruct participants to divide into groups of four. Give instructions and an example if necessary: "When I tell I love computer games, people always assume that I am a quirky super geek".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Can be processed quickly by asking groups their feelings and thoughts with the following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 What assumptions have you encountered?</a:t>
            </a:r>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 How do you feel when people assume things that may not be true?</a:t>
            </a:r>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 Has it ever felt like a person characterises you as a person with only one characteristic?</a:t>
            </a:r>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 How did it feel to do the exercise?</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10</a:t>
            </a:fld>
            <a:endParaRPr lang="en"/>
          </a:p>
        </p:txBody>
      </p:sp>
    </p:spTree>
    <p:extLst>
      <p:ext uri="{BB962C8B-B14F-4D97-AF65-F5344CB8AC3E}">
        <p14:creationId xmlns:p14="http://schemas.microsoft.com/office/powerpoint/2010/main" val="2486033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dirty="0"/>
              <a:t>Sources: Huomioi helposti, inklusiivisempaa larppausta, </a:t>
            </a:r>
            <a:r>
              <a:rPr lang="en" b="0" i="0" u="none" baseline="0" dirty="0">
                <a:hlinkClick r:id="rId3"/>
              </a:rPr>
              <a:t>https://turvallisempaa.files.wordpress.com/2018/07/inklusiivisempaa-larppausta_v1-0.pdf</a:t>
            </a:r>
            <a:endParaRPr lang="en" dirty="0"/>
          </a:p>
          <a:p>
            <a:pPr algn="l" rtl="0"/>
            <a:r>
              <a:rPr lang="en" b="0" i="0" u="none" baseline="0" dirty="0"/>
              <a:t>Wiktionary: </a:t>
            </a:r>
            <a:r>
              <a:rPr lang="en" b="0" i="0" u="none" baseline="0" dirty="0">
                <a:hlinkClick r:id="rId4"/>
              </a:rPr>
              <a:t>https://fi.wiktionary.org/wiki/inklusiivinen</a:t>
            </a:r>
            <a:r>
              <a:rPr lang="en" b="0" i="0" u="none" baseline="0" dirty="0"/>
              <a:t> </a:t>
            </a:r>
          </a:p>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11</a:t>
            </a:fld>
            <a:endParaRPr lang="en"/>
          </a:p>
        </p:txBody>
      </p:sp>
    </p:spTree>
    <p:extLst>
      <p:ext uri="{BB962C8B-B14F-4D97-AF65-F5344CB8AC3E}">
        <p14:creationId xmlns:p14="http://schemas.microsoft.com/office/powerpoint/2010/main" val="1846426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200" b="0" i="0" u="none" baseline="0" dirty="0"/>
              <a:t>Inclusiveness also means </a:t>
            </a:r>
            <a:r>
              <a:rPr lang="en" sz="1200" b="1" i="0" u="none" baseline="0" dirty="0"/>
              <a:t>promoting equality</a:t>
            </a:r>
            <a:r>
              <a:rPr lang="en" sz="1200" b="0" i="0" u="none"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sz="1200" b="1" dirty="0"/>
          </a:p>
          <a:p>
            <a:pPr algn="l" rtl="0">
              <a:defRPr/>
            </a:pPr>
            <a:r>
              <a:rPr lang="en" b="0" i="0" u="none" baseline="0" dirty="0"/>
              <a:t>Diversity is related to age, gender, sexual orientation, socioeconomic status, physical and mental characteristics, disability, health status, skin colour, appearance, religion, language, culture, ethnicity, nationality, political views, and different ideologies and beliefs.</a:t>
            </a:r>
            <a:endParaRPr lang="en" dirty="0">
              <a:cs typeface="Calibri"/>
            </a:endParaRPr>
          </a:p>
          <a:p>
            <a:endParaRPr lang="en" dirty="0"/>
          </a:p>
          <a:p>
            <a:pPr algn="l" rtl="0"/>
            <a:r>
              <a:rPr lang="en" b="0" i="0" u="none" baseline="0" dirty="0"/>
              <a:t>Source: Culture for All service, Avaus moninaisuustietopaketti, </a:t>
            </a:r>
            <a:r>
              <a:rPr lang="en" b="0" i="0" u="none" baseline="0" dirty="0">
                <a:hlinkClick r:id="rId3"/>
              </a:rPr>
              <a:t>http://www.kulttuuriakaikille.fi/doc/Avaus/Avaus_Suomi_Online.pdf</a:t>
            </a:r>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12</a:t>
            </a:fld>
            <a:endParaRPr lang="en"/>
          </a:p>
        </p:txBody>
      </p:sp>
    </p:spTree>
    <p:extLst>
      <p:ext uri="{BB962C8B-B14F-4D97-AF65-F5344CB8AC3E}">
        <p14:creationId xmlns:p14="http://schemas.microsoft.com/office/powerpoint/2010/main" val="4234974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7433" y="7240"/>
            <a:ext cx="4040900" cy="405782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810714" y="1243054"/>
            <a:ext cx="4040901" cy="2095053"/>
          </a:xfrm>
        </p:spPr>
        <p:txBody>
          <a:bodyPr anchor="ctr">
            <a:normAutofit/>
          </a:bodyPr>
          <a:lstStyle>
            <a:lvl1pPr algn="ctr">
              <a:defRPr sz="4500" b="1">
                <a:solidFill>
                  <a:srgbClr val="39A1B1"/>
                </a:solidFill>
                <a:latin typeface="+mn-lt"/>
              </a:defRPr>
            </a:lvl1pPr>
          </a:lstStyle>
          <a:p>
            <a:r>
              <a:rPr lang="fi-FI" dirty="0"/>
              <a:t>Muokkaa ots. perustyyl. napsautt.</a:t>
            </a:r>
          </a:p>
        </p:txBody>
      </p:sp>
      <p:sp>
        <p:nvSpPr>
          <p:cNvPr id="8" name="Otsikko 1">
            <a:extLst>
              <a:ext uri="{FF2B5EF4-FFF2-40B4-BE49-F238E27FC236}">
                <a16:creationId xmlns:a16="http://schemas.microsoft.com/office/drawing/2014/main" id="{8B1E04D6-383D-4B93-BA9D-F06D143E1A2B}"/>
              </a:ext>
            </a:extLst>
          </p:cNvPr>
          <p:cNvSpPr txBox="1">
            <a:spLocks/>
          </p:cNvSpPr>
          <p:nvPr userDrawn="1"/>
        </p:nvSpPr>
        <p:spPr>
          <a:xfrm>
            <a:off x="8417954" y="840583"/>
            <a:ext cx="3821595" cy="419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rtl="0"/>
            <a:r>
              <a:rPr lang="en" sz="2800" b="1" i="0" u="none" baseline="0" dirty="0">
                <a:solidFill>
                  <a:schemeClr val="bg1"/>
                </a:solidFill>
              </a:rPr>
              <a:t>TUTOR TRAINING</a:t>
            </a:r>
          </a:p>
        </p:txBody>
      </p:sp>
      <p:pic>
        <p:nvPicPr>
          <p:cNvPr id="10" name="Picture 9" descr="A picture containing clock, drawing&#10;&#10;Description automatically generated">
            <a:extLst>
              <a:ext uri="{FF2B5EF4-FFF2-40B4-BE49-F238E27FC236}">
                <a16:creationId xmlns:a16="http://schemas.microsoft.com/office/drawing/2014/main" id="{AA58C10D-AAD6-472A-87AC-9919B8B543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pic>
        <p:nvPicPr>
          <p:cNvPr id="12" name="Picture 11">
            <a:extLst>
              <a:ext uri="{FF2B5EF4-FFF2-40B4-BE49-F238E27FC236}">
                <a16:creationId xmlns:a16="http://schemas.microsoft.com/office/drawing/2014/main" id="{EC2907B0-32CA-429E-B2CD-6B53B5FE05E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5198892" y="2844800"/>
            <a:ext cx="6283478" cy="3255661"/>
          </a:xfrm>
          <a:prstGeom prst="rect">
            <a:avLst/>
          </a:prstGeom>
        </p:spPr>
      </p:pic>
    </p:spTree>
    <p:extLst>
      <p:ext uri="{BB962C8B-B14F-4D97-AF65-F5344CB8AC3E}">
        <p14:creationId xmlns:p14="http://schemas.microsoft.com/office/powerpoint/2010/main" val="112632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userDrawn="1"/>
        </p:nvSpPr>
        <p:spPr>
          <a:xfrm>
            <a:off x="0" y="0"/>
            <a:ext cx="12192000" cy="6858000"/>
          </a:xfrm>
          <a:prstGeom prst="rect">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accent4"/>
              </a:solidFill>
            </a:endParaRPr>
          </a:p>
        </p:txBody>
      </p:sp>
      <p:sp>
        <p:nvSpPr>
          <p:cNvPr id="14" name="Rectangle 13">
            <a:extLst>
              <a:ext uri="{FF2B5EF4-FFF2-40B4-BE49-F238E27FC236}">
                <a16:creationId xmlns:a16="http://schemas.microsoft.com/office/drawing/2014/main" id="{8A0A3CEB-93FA-4E33-9CC3-761E52F4C0E2}"/>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tx2"/>
              </a:buClr>
              <a:buSzPct val="120000"/>
              <a:defRPr/>
            </a:lvl1pPr>
            <a:lvl2pPr marL="685800" indent="-288000">
              <a:buClr>
                <a:schemeClr val="tx2"/>
              </a:buClr>
              <a:buSzPct val="120000"/>
              <a:buFont typeface="Arial" panose="020B0604020202020204" pitchFamily="34" charset="0"/>
              <a:buChar char="•"/>
              <a:defRPr/>
            </a:lvl2pPr>
          </a:lstStyle>
          <a:p>
            <a:pPr lvl="0"/>
            <a:r>
              <a:rPr lang="fi-FI" dirty="0"/>
              <a:t>Muokkaa tekstin perustyylejä napsauttamalla</a:t>
            </a:r>
          </a:p>
          <a:p>
            <a:pPr lvl="1"/>
            <a:r>
              <a:rPr lang="fi-FI" dirty="0"/>
              <a:t>toinen taso</a:t>
            </a:r>
          </a:p>
        </p:txBody>
      </p:sp>
    </p:spTree>
    <p:extLst>
      <p:ext uri="{BB962C8B-B14F-4D97-AF65-F5344CB8AC3E}">
        <p14:creationId xmlns:p14="http://schemas.microsoft.com/office/powerpoint/2010/main" val="197428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850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rgbClr val="7ECAD5"/>
              </a:solidFill>
            </a:endParaRPr>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pic>
        <p:nvPicPr>
          <p:cNvPr id="4" name="Picture 3">
            <a:extLst>
              <a:ext uri="{FF2B5EF4-FFF2-40B4-BE49-F238E27FC236}">
                <a16:creationId xmlns:a16="http://schemas.microsoft.com/office/drawing/2014/main" id="{CB594F26-AEE7-4F78-8041-28B11A843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280898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Tree>
    <p:extLst>
      <p:ext uri="{BB962C8B-B14F-4D97-AF65-F5344CB8AC3E}">
        <p14:creationId xmlns:p14="http://schemas.microsoft.com/office/powerpoint/2010/main" val="16976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35334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Tree>
    <p:extLst>
      <p:ext uri="{BB962C8B-B14F-4D97-AF65-F5344CB8AC3E}">
        <p14:creationId xmlns:p14="http://schemas.microsoft.com/office/powerpoint/2010/main" val="341849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Otsikko ja sisältö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349347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
        <p:nvSpPr>
          <p:cNvPr id="6" name="Otsikko 1">
            <a:extLst>
              <a:ext uri="{FF2B5EF4-FFF2-40B4-BE49-F238E27FC236}">
                <a16:creationId xmlns:a16="http://schemas.microsoft.com/office/drawing/2014/main" id="{3F9C25DC-D7DE-4BE1-8169-B6264035875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132136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DCFEF-6123-43F7-A16B-E0B0950DF819}" type="datetimeFigureOut">
              <a:rPr lang="fi-FI" smtClean="0"/>
              <a:t>30.06.2021</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F085E-3A8E-4055-BB30-45B5673F5341}" type="slidenum">
              <a:rPr lang="fi-FI" smtClean="0"/>
              <a:t>‹#›</a:t>
            </a:fld>
            <a:endParaRPr lang="fi-FI"/>
          </a:p>
        </p:txBody>
      </p:sp>
    </p:spTree>
    <p:extLst>
      <p:ext uri="{BB962C8B-B14F-4D97-AF65-F5344CB8AC3E}">
        <p14:creationId xmlns:p14="http://schemas.microsoft.com/office/powerpoint/2010/main" val="208223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ct val="90000"/>
        </a:lnSpc>
        <a:spcBef>
          <a:spcPct val="0"/>
        </a:spcBef>
        <a:buNone/>
        <a:defRPr sz="4500" b="1" kern="1200">
          <a:solidFill>
            <a:srgbClr val="7ECAD5"/>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hyt.fi/en/product/the-skillful-tutor-exercise-book-for-student-tutor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ehyt.fi/kupla" TargetMode="External"/><Relationship Id="rId4" Type="http://schemas.openxmlformats.org/officeDocument/2006/relationships/hyperlink" Target="http://www.ehyt.fi/universiti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7.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8.png"/><Relationship Id="rId7" Type="http://schemas.openxmlformats.org/officeDocument/2006/relationships/image" Target="../media/image21.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hyperlink" Target="http://creativecommons.org/licenses/by/4.0/" TargetMode="External"/><Relationship Id="rId9"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45E08A-BF50-4A93-A360-E5FB7A658357}"/>
              </a:ext>
            </a:extLst>
          </p:cNvPr>
          <p:cNvSpPr>
            <a:spLocks noGrp="1"/>
          </p:cNvSpPr>
          <p:nvPr>
            <p:ph type="title"/>
          </p:nvPr>
        </p:nvSpPr>
        <p:spPr/>
        <p:txBody>
          <a:bodyPr/>
          <a:lstStyle/>
          <a:p>
            <a:r>
              <a:rPr lang="en-GB" dirty="0"/>
              <a:t>Instructions for the instructor</a:t>
            </a:r>
          </a:p>
        </p:txBody>
      </p:sp>
      <p:sp>
        <p:nvSpPr>
          <p:cNvPr id="3" name="Sisällön paikkamerkki 2">
            <a:extLst>
              <a:ext uri="{FF2B5EF4-FFF2-40B4-BE49-F238E27FC236}">
                <a16:creationId xmlns:a16="http://schemas.microsoft.com/office/drawing/2014/main" id="{53272301-D81B-408E-9146-62EDE0470887}"/>
              </a:ext>
            </a:extLst>
          </p:cNvPr>
          <p:cNvSpPr>
            <a:spLocks noGrp="1"/>
          </p:cNvSpPr>
          <p:nvPr>
            <p:ph idx="1"/>
          </p:nvPr>
        </p:nvSpPr>
        <p:spPr/>
        <p:txBody>
          <a:bodyPr/>
          <a:lstStyle/>
          <a:p>
            <a:r>
              <a:rPr lang="en-GB" dirty="0"/>
              <a:t>KUPLA tutor training 4/6. Version 2.1, published 30.6.2021, improvements to the accessibility of the presentation. </a:t>
            </a:r>
          </a:p>
          <a:p>
            <a:r>
              <a:rPr lang="en-GB" dirty="0"/>
              <a:t>The instructions for the instructor can be found in the notes of the slides (speaker notes). You can share the presentation in PDF format with the tutors in the training.</a:t>
            </a:r>
          </a:p>
          <a:p>
            <a:r>
              <a:rPr lang="en-GB" dirty="0"/>
              <a:t>The material is not intended as self-learning material for tutors, although as a tutor you can certainly browse and find inspiration from the material. The exercise book for student tutors can be found </a:t>
            </a:r>
            <a:r>
              <a:rPr lang="en-GB" dirty="0">
                <a:hlinkClick r:id="rId3"/>
              </a:rPr>
              <a:t>here</a:t>
            </a:r>
            <a:r>
              <a:rPr lang="en-GB" dirty="0"/>
              <a:t>.</a:t>
            </a:r>
          </a:p>
          <a:p>
            <a:r>
              <a:rPr lang="en-GB"/>
              <a:t>Other KUPLA materials can be found at </a:t>
            </a:r>
            <a:r>
              <a:rPr lang="en-GB">
                <a:hlinkClick r:id="rId4"/>
              </a:rPr>
              <a:t>www.ehyt.fi/universities</a:t>
            </a:r>
            <a:endParaRPr lang="en-GB">
              <a:hlinkClick r:id="rId5"/>
            </a:endParaRPr>
          </a:p>
          <a:p>
            <a:pPr marL="0" indent="0">
              <a:buNone/>
            </a:pPr>
            <a:endParaRPr lang="fi-FI" dirty="0"/>
          </a:p>
        </p:txBody>
      </p:sp>
    </p:spTree>
    <p:extLst>
      <p:ext uri="{BB962C8B-B14F-4D97-AF65-F5344CB8AC3E}">
        <p14:creationId xmlns:p14="http://schemas.microsoft.com/office/powerpoint/2010/main" val="140647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0A771030-AAD7-456F-BB12-FA1FC6AC5A1F}"/>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4" name="Otsikko 3">
            <a:extLst>
              <a:ext uri="{FF2B5EF4-FFF2-40B4-BE49-F238E27FC236}">
                <a16:creationId xmlns:a16="http://schemas.microsoft.com/office/drawing/2014/main" id="{B1797D21-B5BE-4383-B655-CFE499F7DC70}"/>
              </a:ext>
            </a:extLst>
          </p:cNvPr>
          <p:cNvSpPr>
            <a:spLocks noGrp="1"/>
          </p:cNvSpPr>
          <p:nvPr>
            <p:ph type="title"/>
          </p:nvPr>
        </p:nvSpPr>
        <p:spPr/>
        <p:txBody>
          <a:bodyPr/>
          <a:lstStyle/>
          <a:p>
            <a:pPr algn="l" rtl="0"/>
            <a:r>
              <a:rPr lang="en" b="1" i="0" u="none" baseline="0" dirty="0"/>
              <a:t>Diversity and prejudices</a:t>
            </a:r>
          </a:p>
        </p:txBody>
      </p:sp>
      <p:sp>
        <p:nvSpPr>
          <p:cNvPr id="5" name="Sisällön paikkamerkki 4">
            <a:extLst>
              <a:ext uri="{FF2B5EF4-FFF2-40B4-BE49-F238E27FC236}">
                <a16:creationId xmlns:a16="http://schemas.microsoft.com/office/drawing/2014/main" id="{9799896B-B77B-489D-BCF9-423C81E88C4B}"/>
              </a:ext>
            </a:extLst>
          </p:cNvPr>
          <p:cNvSpPr>
            <a:spLocks noGrp="1"/>
          </p:cNvSpPr>
          <p:nvPr>
            <p:ph idx="1"/>
          </p:nvPr>
        </p:nvSpPr>
        <p:spPr/>
        <p:txBody>
          <a:bodyPr/>
          <a:lstStyle/>
          <a:p>
            <a:pPr algn="l" rtl="0" fontAlgn="base"/>
            <a:r>
              <a:rPr lang="en" b="0" i="0" u="none" baseline="0" dirty="0"/>
              <a:t> Which things cause prejudices when you tell about yourself?</a:t>
            </a:r>
            <a:br>
              <a:rPr lang="en" dirty="0"/>
            </a:br>
            <a:endParaRPr lang="en" dirty="0"/>
          </a:p>
          <a:p>
            <a:pPr marL="457200" indent="-457200" algn="l" rtl="0" fontAlgn="base">
              <a:buFontTx/>
              <a:buChar char="-"/>
            </a:pPr>
            <a:r>
              <a:rPr lang="en" sz="3200" b="1" i="0" u="none" baseline="0" dirty="0"/>
              <a:t>Every time I tell X, people assume that...</a:t>
            </a:r>
          </a:p>
          <a:p>
            <a:pPr marL="457200" indent="-457200" algn="l" rtl="0" fontAlgn="base">
              <a:buFontTx/>
              <a:buChar char="-"/>
            </a:pPr>
            <a:r>
              <a:rPr lang="en" sz="3200" b="0" i="1" u="none" baseline="0" dirty="0"/>
              <a:t>E.g. “every time I tell that I am </a:t>
            </a:r>
            <a:br>
              <a:rPr lang="en" sz="3200" b="0" i="1" u="none" baseline="0" dirty="0"/>
            </a:br>
            <a:r>
              <a:rPr lang="en" sz="3200" b="0" i="1" u="none" baseline="0" dirty="0"/>
              <a:t>a teetotaller (I don´t drink) people </a:t>
            </a:r>
            <a:br>
              <a:rPr lang="en" sz="3200" b="0" i="1" u="none" baseline="0" dirty="0"/>
            </a:br>
            <a:r>
              <a:rPr lang="en" sz="3200" b="0" i="1" u="none" baseline="0" dirty="0"/>
              <a:t>assume that I am an athlete”</a:t>
            </a:r>
          </a:p>
          <a:p>
            <a:pPr marL="0" indent="0" algn="l" rtl="0">
              <a:buNone/>
            </a:pPr>
            <a:endParaRPr lang="en" dirty="0"/>
          </a:p>
        </p:txBody>
      </p:sp>
      <p:pic>
        <p:nvPicPr>
          <p:cNvPr id="6" name="Graphic 3" descr="Three students with drinks.">
            <a:extLst>
              <a:ext uri="{FF2B5EF4-FFF2-40B4-BE49-F238E27FC236}">
                <a16:creationId xmlns:a16="http://schemas.microsoft.com/office/drawing/2014/main" id="{859E87CD-4912-4AD2-90D3-12DADEE336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7362952" y="3079630"/>
            <a:ext cx="3860013" cy="3058878"/>
          </a:xfrm>
          <a:prstGeom prst="rect">
            <a:avLst/>
          </a:prstGeom>
        </p:spPr>
      </p:pic>
    </p:spTree>
    <p:extLst>
      <p:ext uri="{BB962C8B-B14F-4D97-AF65-F5344CB8AC3E}">
        <p14:creationId xmlns:p14="http://schemas.microsoft.com/office/powerpoint/2010/main" val="257571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8D3EF6-F128-4DAC-B3FC-156C23398F80}"/>
              </a:ext>
            </a:extLst>
          </p:cNvPr>
          <p:cNvSpPr>
            <a:spLocks noGrp="1"/>
          </p:cNvSpPr>
          <p:nvPr>
            <p:ph type="title"/>
          </p:nvPr>
        </p:nvSpPr>
        <p:spPr/>
        <p:txBody>
          <a:bodyPr/>
          <a:lstStyle/>
          <a:p>
            <a:pPr algn="l" rtl="0"/>
            <a:r>
              <a:rPr lang="fi-FI" dirty="0" err="1"/>
              <a:t>Inclusivity</a:t>
            </a:r>
            <a:endParaRPr lang="en" b="1" i="0" u="none" baseline="0" dirty="0">
              <a:latin typeface="+mn-lt"/>
            </a:endParaRPr>
          </a:p>
        </p:txBody>
      </p:sp>
      <p:sp>
        <p:nvSpPr>
          <p:cNvPr id="3" name="Sisällön paikkamerkki 2">
            <a:extLst>
              <a:ext uri="{FF2B5EF4-FFF2-40B4-BE49-F238E27FC236}">
                <a16:creationId xmlns:a16="http://schemas.microsoft.com/office/drawing/2014/main" id="{EF2A0059-4E43-43F2-9E17-CE789C71FEA5}"/>
              </a:ext>
            </a:extLst>
          </p:cNvPr>
          <p:cNvSpPr>
            <a:spLocks noGrp="1"/>
          </p:cNvSpPr>
          <p:nvPr>
            <p:ph idx="1"/>
          </p:nvPr>
        </p:nvSpPr>
        <p:spPr/>
        <p:txBody>
          <a:bodyPr>
            <a:normAutofit/>
          </a:bodyPr>
          <a:lstStyle/>
          <a:p>
            <a:pPr marL="457200" indent="-457200" algn="l" rtl="0" fontAlgn="base">
              <a:buFont typeface="Arial" panose="020B0604020202020204" pitchFamily="34" charset="0"/>
              <a:buChar char="•"/>
            </a:pPr>
            <a:r>
              <a:rPr lang="en" dirty="0"/>
              <a:t>Inclusiv</a:t>
            </a:r>
            <a:r>
              <a:rPr lang="fi-FI" dirty="0" err="1"/>
              <a:t>ity</a:t>
            </a:r>
            <a:r>
              <a:rPr lang="en" b="0" i="0" u="none" baseline="0" dirty="0"/>
              <a:t> means getting people involved and including them. In this training, i</a:t>
            </a:r>
            <a:r>
              <a:rPr lang="en" dirty="0"/>
              <a:t>nclusiv</a:t>
            </a:r>
            <a:r>
              <a:rPr lang="fi-FI" dirty="0" err="1"/>
              <a:t>ity</a:t>
            </a:r>
            <a:r>
              <a:rPr lang="en" b="0" i="0" u="none" baseline="0" dirty="0"/>
              <a:t> also means enabling involvement and participation. ​</a:t>
            </a:r>
          </a:p>
          <a:p>
            <a:pPr marL="457200" indent="-457200" algn="l" rtl="0" fontAlgn="base">
              <a:buFont typeface="Arial" panose="020B0604020202020204" pitchFamily="34" charset="0"/>
              <a:buChar char="•"/>
            </a:pPr>
            <a:r>
              <a:rPr lang="en" b="0" i="0" u="none" baseline="0" dirty="0"/>
              <a:t>The idea of understanding diversity: no-one is a mistake or a disturbance. It is more socially sustainable to be inclusive than exclusive. All kinds of people are needed.</a:t>
            </a:r>
          </a:p>
          <a:p>
            <a:pPr marL="457200" indent="-457200" algn="l" rtl="0" fontAlgn="base">
              <a:buFont typeface="Arial" panose="020B0604020202020204" pitchFamily="34" charset="0"/>
              <a:buChar char="•"/>
            </a:pPr>
            <a:r>
              <a:rPr lang="en" b="0" i="0" u="none" baseline="0" dirty="0"/>
              <a:t>Everyone has an equal right to belong to a study community.</a:t>
            </a:r>
            <a:endParaRPr lang="en" dirty="0"/>
          </a:p>
          <a:p>
            <a:pPr algn="l" rtl="0" fontAlgn="base">
              <a:buClr>
                <a:schemeClr val="accent1"/>
              </a:buClr>
            </a:pPr>
            <a:endParaRPr lang="en" dirty="0"/>
          </a:p>
          <a:p>
            <a:endParaRPr lang="en" dirty="0"/>
          </a:p>
        </p:txBody>
      </p:sp>
      <p:pic>
        <p:nvPicPr>
          <p:cNvPr id="4" name="Graphic 4" descr="A person on a paper plane.">
            <a:extLst>
              <a:ext uri="{FF2B5EF4-FFF2-40B4-BE49-F238E27FC236}">
                <a16:creationId xmlns:a16="http://schemas.microsoft.com/office/drawing/2014/main" id="{7C47C95B-A66E-4365-9E19-D881FDF9B1D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68907" y="4153993"/>
            <a:ext cx="3503762" cy="3013235"/>
          </a:xfrm>
          <a:prstGeom prst="rect">
            <a:avLst/>
          </a:prstGeom>
        </p:spPr>
      </p:pic>
    </p:spTree>
    <p:extLst>
      <p:ext uri="{BB962C8B-B14F-4D97-AF65-F5344CB8AC3E}">
        <p14:creationId xmlns:p14="http://schemas.microsoft.com/office/powerpoint/2010/main" val="3808722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5F69A3-FB4A-428F-B73F-4F81D8B3F6FC}"/>
              </a:ext>
            </a:extLst>
          </p:cNvPr>
          <p:cNvSpPr>
            <a:spLocks noGrp="1"/>
          </p:cNvSpPr>
          <p:nvPr>
            <p:ph type="title"/>
          </p:nvPr>
        </p:nvSpPr>
        <p:spPr>
          <a:xfrm>
            <a:off x="838200" y="365125"/>
            <a:ext cx="10469138" cy="1325563"/>
          </a:xfrm>
        </p:spPr>
        <p:txBody>
          <a:bodyPr>
            <a:normAutofit/>
          </a:bodyPr>
          <a:lstStyle/>
          <a:p>
            <a:pPr algn="l" rtl="0"/>
            <a:r>
              <a:rPr lang="fi-FI" dirty="0" err="1"/>
              <a:t>Inclusivity</a:t>
            </a:r>
            <a:r>
              <a:rPr lang="en" b="1" i="0" u="none" baseline="0" dirty="0">
                <a:latin typeface="+mn-lt"/>
              </a:rPr>
              <a:t> means acknowledging diversity</a:t>
            </a:r>
          </a:p>
        </p:txBody>
      </p:sp>
      <p:sp>
        <p:nvSpPr>
          <p:cNvPr id="3" name="Sisällön paikkamerkki 2">
            <a:extLst>
              <a:ext uri="{FF2B5EF4-FFF2-40B4-BE49-F238E27FC236}">
                <a16:creationId xmlns:a16="http://schemas.microsoft.com/office/drawing/2014/main" id="{466311DA-6ABF-4F91-BBE2-EB988C371BBA}"/>
              </a:ext>
            </a:extLst>
          </p:cNvPr>
          <p:cNvSpPr>
            <a:spLocks noGrp="1"/>
          </p:cNvSpPr>
          <p:nvPr>
            <p:ph idx="1"/>
          </p:nvPr>
        </p:nvSpPr>
        <p:spPr>
          <a:xfrm>
            <a:off x="758283" y="2018371"/>
            <a:ext cx="10837087" cy="4158592"/>
          </a:xfrm>
        </p:spPr>
        <p:txBody>
          <a:bodyPr>
            <a:normAutofit/>
          </a:bodyPr>
          <a:lstStyle/>
          <a:p>
            <a:pPr marL="360000" lvl="1" algn="l" rtl="0">
              <a:buFont typeface="Arial" panose="020B0604020202020204" pitchFamily="34" charset="0"/>
              <a:buChar char="•"/>
            </a:pPr>
            <a:r>
              <a:rPr lang="en" sz="2800" b="0" i="0" u="none" baseline="0" dirty="0"/>
              <a:t>Each person has a different identity and characteristics. Diversity is in all of us.</a:t>
            </a:r>
          </a:p>
          <a:p>
            <a:pPr marL="360000" lvl="1" algn="l" rtl="0">
              <a:buFont typeface="Arial" panose="020B0604020202020204" pitchFamily="34" charset="0"/>
              <a:buChar char="•"/>
            </a:pPr>
            <a:r>
              <a:rPr lang="en" sz="2800" b="1" i="0" u="none" baseline="0" dirty="0"/>
              <a:t>Acknowledging diversity</a:t>
            </a:r>
            <a:r>
              <a:rPr lang="en" sz="2800" b="0" i="0" u="none" baseline="0" dirty="0"/>
              <a:t> means respecting everyone's identity and characteristics in a positive sense and in a safe environment so that everyone feels welcome as they are without fear of discrimination. </a:t>
            </a:r>
          </a:p>
          <a:p>
            <a:pPr marL="360000" lvl="1" algn="l" rtl="0">
              <a:buFont typeface="Arial" panose="020B0604020202020204" pitchFamily="34" charset="0"/>
              <a:buChar char="•"/>
            </a:pPr>
            <a:r>
              <a:rPr lang="en" sz="2800" b="0" i="0" u="none" baseline="0" dirty="0"/>
              <a:t>Processing and identifying your own prejudices/stereotypes can help you plan tutoring. </a:t>
            </a:r>
          </a:p>
        </p:txBody>
      </p:sp>
      <p:sp>
        <p:nvSpPr>
          <p:cNvPr id="4" name="Tekstiruutu 3">
            <a:extLst>
              <a:ext uri="{FF2B5EF4-FFF2-40B4-BE49-F238E27FC236}">
                <a16:creationId xmlns:a16="http://schemas.microsoft.com/office/drawing/2014/main" id="{AD3E192B-F708-427E-9F4B-BFB9684C3735}"/>
              </a:ext>
            </a:extLst>
          </p:cNvPr>
          <p:cNvSpPr txBox="1"/>
          <p:nvPr/>
        </p:nvSpPr>
        <p:spPr>
          <a:xfrm>
            <a:off x="1116106" y="5992297"/>
            <a:ext cx="4343399" cy="369332"/>
          </a:xfrm>
          <a:prstGeom prst="rect">
            <a:avLst/>
          </a:prstGeom>
          <a:noFill/>
        </p:spPr>
        <p:txBody>
          <a:bodyPr wrap="square" rtlCol="0">
            <a:spAutoFit/>
          </a:bodyPr>
          <a:lstStyle/>
          <a:p>
            <a:pPr algn="l" rtl="0"/>
            <a:r>
              <a:rPr lang="en" b="0" i="0" u="none" baseline="0" dirty="0"/>
              <a:t>Source: Culture for All service</a:t>
            </a:r>
          </a:p>
        </p:txBody>
      </p:sp>
    </p:spTree>
    <p:extLst>
      <p:ext uri="{BB962C8B-B14F-4D97-AF65-F5344CB8AC3E}">
        <p14:creationId xmlns:p14="http://schemas.microsoft.com/office/powerpoint/2010/main" val="1535848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19AB58A-306C-47C6-B21C-886E415918BF}"/>
              </a:ext>
            </a:extLst>
          </p:cNvPr>
          <p:cNvSpPr>
            <a:spLocks noGrp="1"/>
          </p:cNvSpPr>
          <p:nvPr>
            <p:ph type="title"/>
          </p:nvPr>
        </p:nvSpPr>
        <p:spPr/>
        <p:txBody>
          <a:bodyPr/>
          <a:lstStyle/>
          <a:p>
            <a:pPr rtl="0"/>
            <a:r>
              <a:rPr lang="en" b="1" i="0" u="none" baseline="0"/>
              <a:t>Planning inclusive activities</a:t>
            </a:r>
          </a:p>
        </p:txBody>
      </p:sp>
    </p:spTree>
    <p:extLst>
      <p:ext uri="{BB962C8B-B14F-4D97-AF65-F5344CB8AC3E}">
        <p14:creationId xmlns:p14="http://schemas.microsoft.com/office/powerpoint/2010/main" val="2115053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DC8CC5E7-9DF2-4BE5-8B42-BBA6EC3AC283}"/>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6" name="Otsikko 5">
            <a:extLst>
              <a:ext uri="{FF2B5EF4-FFF2-40B4-BE49-F238E27FC236}">
                <a16:creationId xmlns:a16="http://schemas.microsoft.com/office/drawing/2014/main" id="{C55C25E7-3702-4D83-B55F-4ABF11411B0F}"/>
              </a:ext>
            </a:extLst>
          </p:cNvPr>
          <p:cNvSpPr>
            <a:spLocks noGrp="1"/>
          </p:cNvSpPr>
          <p:nvPr>
            <p:ph type="title"/>
          </p:nvPr>
        </p:nvSpPr>
        <p:spPr/>
        <p:txBody>
          <a:bodyPr/>
          <a:lstStyle/>
          <a:p>
            <a:pPr algn="l" rtl="0"/>
            <a:r>
              <a:rPr lang="en" b="1" i="0" u="none" baseline="0"/>
              <a:t>Case Vilkka</a:t>
            </a:r>
            <a:endParaRPr lang="en" dirty="0"/>
          </a:p>
        </p:txBody>
      </p:sp>
      <p:sp>
        <p:nvSpPr>
          <p:cNvPr id="7" name="Sisällön paikkamerkki 6">
            <a:extLst>
              <a:ext uri="{FF2B5EF4-FFF2-40B4-BE49-F238E27FC236}">
                <a16:creationId xmlns:a16="http://schemas.microsoft.com/office/drawing/2014/main" id="{7D812B03-C81F-4BED-A91A-E852F93BA4A7}"/>
              </a:ext>
            </a:extLst>
          </p:cNvPr>
          <p:cNvSpPr>
            <a:spLocks noGrp="1"/>
          </p:cNvSpPr>
          <p:nvPr>
            <p:ph idx="1"/>
          </p:nvPr>
        </p:nvSpPr>
        <p:spPr>
          <a:xfrm>
            <a:off x="853225" y="1753360"/>
            <a:ext cx="10722690" cy="4801267"/>
          </a:xfrm>
        </p:spPr>
        <p:txBody>
          <a:bodyPr>
            <a:normAutofit/>
          </a:bodyPr>
          <a:lstStyle/>
          <a:p>
            <a:pPr algn="l" rtl="0" fontAlgn="base"/>
            <a:r>
              <a:rPr lang="en" b="0" i="0" u="none" baseline="0" dirty="0"/>
              <a:t>Consider the following situation with a partner:</a:t>
            </a:r>
          </a:p>
          <a:p>
            <a:pPr algn="l" rtl="0" fontAlgn="base"/>
            <a:r>
              <a:rPr lang="en" b="0" i="0" u="none" baseline="0" dirty="0"/>
              <a:t>As a tutor, you would like the freshers to play the </a:t>
            </a:r>
            <a:r>
              <a:rPr lang="en" b="0" i="1" u="none" baseline="0" dirty="0"/>
              <a:t>Pony game </a:t>
            </a:r>
            <a:r>
              <a:rPr lang="en" b="0" i="0" u="none" baseline="0" dirty="0"/>
              <a:t>on the first day. In this game, the participants sing and move around “rubbing” first their cheeks, then their sides and then their bottoms together with another group member. After the game Vilkka, one of the freshers, tells you that the idea of not participating felt embarrassing even though they did not want to want to participate because the physicality of the game felt uncomfortable.</a:t>
            </a:r>
            <a:endParaRPr lang="en" dirty="0"/>
          </a:p>
          <a:p>
            <a:pPr marL="457200" indent="-457200" algn="l" rtl="0" fontAlgn="base">
              <a:buFontTx/>
              <a:buChar char="-"/>
            </a:pPr>
            <a:r>
              <a:rPr lang="en" b="0" i="0" u="none" baseline="0" dirty="0"/>
              <a:t>How do you discuss this with Vilkka? How do you receive feedback?</a:t>
            </a:r>
          </a:p>
          <a:p>
            <a:pPr marL="457200" indent="-457200" algn="l" rtl="0" fontAlgn="base">
              <a:buFontTx/>
              <a:buChar char="-"/>
            </a:pPr>
            <a:r>
              <a:rPr lang="en" b="0" i="0" u="none" baseline="0" dirty="0"/>
              <a:t>How can you tailor your activity to your target group? Which exercise would you do instead of the Pony game?</a:t>
            </a:r>
          </a:p>
        </p:txBody>
      </p:sp>
    </p:spTree>
    <p:extLst>
      <p:ext uri="{BB962C8B-B14F-4D97-AF65-F5344CB8AC3E}">
        <p14:creationId xmlns:p14="http://schemas.microsoft.com/office/powerpoint/2010/main" val="418177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D01815-B83A-41EB-B6ED-51E124DDA86B}"/>
              </a:ext>
            </a:extLst>
          </p:cNvPr>
          <p:cNvSpPr>
            <a:spLocks noGrp="1"/>
          </p:cNvSpPr>
          <p:nvPr>
            <p:ph type="title"/>
          </p:nvPr>
        </p:nvSpPr>
        <p:spPr/>
        <p:txBody>
          <a:bodyPr/>
          <a:lstStyle/>
          <a:p>
            <a:pPr algn="l" rtl="0"/>
            <a:r>
              <a:rPr lang="en" b="1" i="0" u="none" baseline="0">
                <a:latin typeface="+mn-lt"/>
              </a:rPr>
              <a:t>Prepare in advance</a:t>
            </a:r>
          </a:p>
        </p:txBody>
      </p:sp>
      <p:sp>
        <p:nvSpPr>
          <p:cNvPr id="3" name="Sisällön paikkamerkki 2">
            <a:extLst>
              <a:ext uri="{FF2B5EF4-FFF2-40B4-BE49-F238E27FC236}">
                <a16:creationId xmlns:a16="http://schemas.microsoft.com/office/drawing/2014/main" id="{8D9CD04D-9715-4E58-9F15-9FF5A2B4C90D}"/>
              </a:ext>
            </a:extLst>
          </p:cNvPr>
          <p:cNvSpPr>
            <a:spLocks noGrp="1"/>
          </p:cNvSpPr>
          <p:nvPr>
            <p:ph idx="1"/>
          </p:nvPr>
        </p:nvSpPr>
        <p:spPr>
          <a:xfrm>
            <a:off x="806335" y="1690688"/>
            <a:ext cx="10727939" cy="5174166"/>
          </a:xfrm>
        </p:spPr>
        <p:txBody>
          <a:bodyPr>
            <a:normAutofit/>
          </a:bodyPr>
          <a:lstStyle/>
          <a:p>
            <a:pPr marL="457200" indent="-457200" algn="l" rtl="0">
              <a:buFont typeface="Arial" panose="020B0604020202020204" pitchFamily="34" charset="0"/>
              <a:buChar char="•"/>
            </a:pPr>
            <a:r>
              <a:rPr lang="en" sz="2400" b="0" i="0" u="none" baseline="0" dirty="0"/>
              <a:t>Consider in advance </a:t>
            </a:r>
          </a:p>
          <a:p>
            <a:pPr marL="1143000" lvl="1" indent="-457200" algn="l" rtl="0">
              <a:buFont typeface="Arial" panose="020B0604020202020204" pitchFamily="34" charset="0"/>
              <a:buChar char="•"/>
            </a:pPr>
            <a:r>
              <a:rPr lang="en" sz="2000" b="0" i="0" u="none" baseline="0" dirty="0"/>
              <a:t>activities with a goal.</a:t>
            </a:r>
          </a:p>
          <a:p>
            <a:pPr marL="1143000" lvl="1" indent="-457200" algn="l" rtl="0">
              <a:buFont typeface="Arial" panose="020B0604020202020204" pitchFamily="34" charset="0"/>
              <a:buChar char="•"/>
            </a:pPr>
            <a:r>
              <a:rPr lang="en" sz="2000" b="0" i="0" u="none" baseline="0" dirty="0"/>
              <a:t>different ways of carrying out the activity.</a:t>
            </a:r>
          </a:p>
          <a:p>
            <a:pPr marL="1143000" lvl="1" indent="-457200" algn="l" rtl="0">
              <a:buFont typeface="Arial" panose="020B0604020202020204" pitchFamily="34" charset="0"/>
              <a:buChar char="•"/>
            </a:pPr>
            <a:r>
              <a:rPr lang="en" sz="2000" b="0" i="0" u="none" baseline="0" dirty="0"/>
              <a:t>how to adapt the activity when necessary.</a:t>
            </a:r>
            <a:endParaRPr lang="en" sz="2400" dirty="0"/>
          </a:p>
          <a:p>
            <a:pPr marL="457200" indent="-457200" algn="l" rtl="0">
              <a:buFont typeface="Arial" panose="020B0604020202020204" pitchFamily="34" charset="0"/>
              <a:buChar char="•"/>
            </a:pPr>
            <a:r>
              <a:rPr lang="en" sz="2400" b="0" i="0" u="none" baseline="0" dirty="0"/>
              <a:t>If you have the time and the opportunity, read feedback given about tutoring in previous years. What were things that people hoped would be considered/improved?</a:t>
            </a:r>
          </a:p>
          <a:p>
            <a:pPr marL="457200" indent="-457200" algn="l" rtl="0">
              <a:buFont typeface="Arial" panose="020B0604020202020204" pitchFamily="34" charset="0"/>
              <a:buChar char="•"/>
            </a:pPr>
            <a:r>
              <a:rPr lang="en" sz="2400" b="0" i="0" u="none" baseline="0" dirty="0"/>
              <a:t>What tips can previous tutors give you? Which situations came as a surprise and how did they alter the planned activities?</a:t>
            </a:r>
            <a:endParaRPr lang="en" dirty="0"/>
          </a:p>
          <a:p>
            <a:pPr marL="457200" indent="-457200" algn="l" rtl="0">
              <a:buFont typeface="Arial" panose="020B0604020202020204" pitchFamily="34" charset="0"/>
              <a:buChar char="•"/>
            </a:pPr>
            <a:r>
              <a:rPr lang="en" sz="2400" b="0" i="0" u="none" baseline="0" dirty="0"/>
              <a:t>Even though every fresher is a unique individual it pays off to consider in advance what kind of wishes different people might have for tutoring. E.g. what might a fresher with some bad group experiences expect from you as </a:t>
            </a:r>
            <a:r>
              <a:rPr lang="en" sz="2400" dirty="0"/>
              <a:t>tutor</a:t>
            </a:r>
            <a:r>
              <a:rPr lang="en" sz="2400" b="0" i="0" u="none" baseline="0" dirty="0"/>
              <a:t>?</a:t>
            </a:r>
          </a:p>
        </p:txBody>
      </p:sp>
      <p:pic>
        <p:nvPicPr>
          <p:cNvPr id="4" name="Graphic 3" descr="Thumbs up">
            <a:extLst>
              <a:ext uri="{FF2B5EF4-FFF2-40B4-BE49-F238E27FC236}">
                <a16:creationId xmlns:a16="http://schemas.microsoft.com/office/drawing/2014/main" id="{C35BA58C-5EF6-4044-991B-F63E54A0E4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9445020" y="1537072"/>
            <a:ext cx="2518911" cy="1231467"/>
          </a:xfrm>
          <a:prstGeom prst="rect">
            <a:avLst/>
          </a:prstGeom>
        </p:spPr>
      </p:pic>
    </p:spTree>
    <p:extLst>
      <p:ext uri="{BB962C8B-B14F-4D97-AF65-F5344CB8AC3E}">
        <p14:creationId xmlns:p14="http://schemas.microsoft.com/office/powerpoint/2010/main" val="1133384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3DFF3E05-F1D2-4590-B93F-4CCDC3599C17}"/>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4" name="Otsikko 3">
            <a:extLst>
              <a:ext uri="{FF2B5EF4-FFF2-40B4-BE49-F238E27FC236}">
                <a16:creationId xmlns:a16="http://schemas.microsoft.com/office/drawing/2014/main" id="{1648617F-3AB9-4BC4-9AF7-E8B8ED34B140}"/>
              </a:ext>
            </a:extLst>
          </p:cNvPr>
          <p:cNvSpPr>
            <a:spLocks noGrp="1"/>
          </p:cNvSpPr>
          <p:nvPr>
            <p:ph type="title"/>
          </p:nvPr>
        </p:nvSpPr>
        <p:spPr/>
        <p:txBody>
          <a:bodyPr/>
          <a:lstStyle/>
          <a:p>
            <a:pPr algn="l" rtl="0"/>
            <a:r>
              <a:rPr lang="en" b="1" i="0" u="none" baseline="0"/>
              <a:t>Activities for a diverse group</a:t>
            </a:r>
          </a:p>
        </p:txBody>
      </p:sp>
      <p:sp>
        <p:nvSpPr>
          <p:cNvPr id="5" name="Sisällön paikkamerkki 4">
            <a:extLst>
              <a:ext uri="{FF2B5EF4-FFF2-40B4-BE49-F238E27FC236}">
                <a16:creationId xmlns:a16="http://schemas.microsoft.com/office/drawing/2014/main" id="{DF2C58BD-EDF0-4DF4-B805-5170A103B6B6}"/>
              </a:ext>
            </a:extLst>
          </p:cNvPr>
          <p:cNvSpPr>
            <a:spLocks noGrp="1"/>
          </p:cNvSpPr>
          <p:nvPr>
            <p:ph idx="1"/>
          </p:nvPr>
        </p:nvSpPr>
        <p:spPr/>
        <p:txBody>
          <a:bodyPr>
            <a:normAutofit/>
          </a:bodyPr>
          <a:lstStyle/>
          <a:p>
            <a:pPr fontAlgn="base"/>
            <a:r>
              <a:rPr lang="en" b="0" i="0" u="none" baseline="0" dirty="0"/>
              <a:t>Find online/brainstorm 1–3 </a:t>
            </a:r>
            <a:r>
              <a:rPr lang="en-US" dirty="0">
                <a:cs typeface="Calibri"/>
              </a:rPr>
              <a:t>familiarization</a:t>
            </a:r>
            <a:r>
              <a:rPr lang="en" b="0" i="0" u="none" baseline="0" dirty="0"/>
              <a:t> exercises. </a:t>
            </a:r>
            <a:br>
              <a:rPr lang="en" dirty="0"/>
            </a:br>
            <a:r>
              <a:rPr lang="en" b="0" i="0" u="none" baseline="0" dirty="0"/>
              <a:t>Assess how they fit the fictional student characters:</a:t>
            </a:r>
            <a:br>
              <a:rPr lang="en" dirty="0"/>
            </a:br>
            <a:endParaRPr lang="en" dirty="0"/>
          </a:p>
          <a:p>
            <a:pPr marL="457200" lvl="1" indent="0" algn="l" rtl="0" fontAlgn="base">
              <a:buNone/>
            </a:pPr>
            <a:r>
              <a:rPr lang="en" b="0" i="0" u="none" baseline="0" dirty="0"/>
              <a:t>A. a student in a wheelchair </a:t>
            </a:r>
          </a:p>
          <a:p>
            <a:pPr marL="457200" lvl="1" indent="0" algn="l" rtl="0" fontAlgn="base">
              <a:buNone/>
            </a:pPr>
            <a:r>
              <a:rPr lang="en" b="0" i="0" u="none" baseline="0" dirty="0"/>
              <a:t>B. a 45-year-old student</a:t>
            </a:r>
          </a:p>
          <a:p>
            <a:pPr marL="457200" lvl="1" indent="0" algn="l" rtl="0" fontAlgn="base">
              <a:buNone/>
            </a:pPr>
            <a:r>
              <a:rPr lang="en" b="0" i="0" u="none" baseline="0" dirty="0"/>
              <a:t>C. a student who feels anxious about social situations</a:t>
            </a:r>
          </a:p>
          <a:p>
            <a:pPr marL="457200" lvl="1" indent="0" algn="l" rtl="0" fontAlgn="base">
              <a:buNone/>
            </a:pPr>
            <a:r>
              <a:rPr lang="en" b="0" i="0" u="none" baseline="0" dirty="0"/>
              <a:t>D. a student who does not want to perform or speak</a:t>
            </a:r>
          </a:p>
          <a:p>
            <a:pPr marL="457200" lvl="1" indent="0" algn="l" rtl="0" fontAlgn="base">
              <a:buNone/>
            </a:pPr>
            <a:r>
              <a:rPr lang="en" b="0" i="0" u="none" baseline="0" dirty="0"/>
              <a:t>E. a student who has bad experiences about groups</a:t>
            </a:r>
          </a:p>
          <a:p>
            <a:pPr marL="457200" lvl="1" indent="0" algn="l" rtl="0" fontAlgn="base">
              <a:buNone/>
            </a:pPr>
            <a:r>
              <a:rPr lang="en" b="0" i="0" u="none" baseline="0" dirty="0"/>
              <a:t>F. a student whose native language is not Finnish</a:t>
            </a:r>
          </a:p>
          <a:p>
            <a:pPr marL="457200" lvl="1" indent="0" algn="l" rtl="0" fontAlgn="base">
              <a:buNone/>
            </a:pPr>
            <a:r>
              <a:rPr lang="en" b="0" i="0" u="none" baseline="0" dirty="0"/>
              <a:t>G. a student who would like to maintain physical distance</a:t>
            </a:r>
          </a:p>
          <a:p>
            <a:pPr marL="457200" lvl="1" indent="0" algn="l" rtl="0" fontAlgn="base">
              <a:buNone/>
            </a:pPr>
            <a:br>
              <a:rPr lang="en" dirty="0"/>
            </a:br>
            <a:r>
              <a:rPr lang="en" b="0" i="0" u="none" baseline="0" dirty="0"/>
              <a:t>Only use exercises that can be adapted for everyone to take part easily.</a:t>
            </a:r>
          </a:p>
        </p:txBody>
      </p:sp>
      <p:pic>
        <p:nvPicPr>
          <p:cNvPr id="6" name="Graphic 3" descr="Four students">
            <a:extLst>
              <a:ext uri="{FF2B5EF4-FFF2-40B4-BE49-F238E27FC236}">
                <a16:creationId xmlns:a16="http://schemas.microsoft.com/office/drawing/2014/main" id="{BE929199-0478-452C-85C8-6AC65F74EC9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02554" y="2772165"/>
            <a:ext cx="2832100" cy="2935763"/>
          </a:xfrm>
          <a:prstGeom prst="rect">
            <a:avLst/>
          </a:prstGeom>
        </p:spPr>
      </p:pic>
    </p:spTree>
    <p:extLst>
      <p:ext uri="{BB962C8B-B14F-4D97-AF65-F5344CB8AC3E}">
        <p14:creationId xmlns:p14="http://schemas.microsoft.com/office/powerpoint/2010/main" val="415526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DFE63EE7-49B2-4FF4-88F6-B5065F01CB0C}"/>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2" name="Otsikko 1">
            <a:extLst>
              <a:ext uri="{FF2B5EF4-FFF2-40B4-BE49-F238E27FC236}">
                <a16:creationId xmlns:a16="http://schemas.microsoft.com/office/drawing/2014/main" id="{C7A9A91C-2249-4DAD-A1F9-FE67181B1752}"/>
              </a:ext>
            </a:extLst>
          </p:cNvPr>
          <p:cNvSpPr>
            <a:spLocks noGrp="1"/>
          </p:cNvSpPr>
          <p:nvPr>
            <p:ph type="title"/>
          </p:nvPr>
        </p:nvSpPr>
        <p:spPr/>
        <p:txBody>
          <a:bodyPr>
            <a:normAutofit fontScale="90000"/>
          </a:bodyPr>
          <a:lstStyle/>
          <a:p>
            <a:pPr algn="l" rtl="0"/>
            <a:r>
              <a:rPr lang="en" sz="4400" dirty="0">
                <a:cs typeface="Calibri Light"/>
              </a:rPr>
              <a:t>Spending an evening together with the fresh</a:t>
            </a:r>
            <a:r>
              <a:rPr lang="fi-FI" sz="4400" dirty="0" err="1">
                <a:cs typeface="Calibri Light"/>
              </a:rPr>
              <a:t>ers</a:t>
            </a:r>
            <a:r>
              <a:rPr lang="fi-FI" sz="4400" dirty="0">
                <a:cs typeface="Calibri Light"/>
              </a:rPr>
              <a:t> </a:t>
            </a:r>
            <a:r>
              <a:rPr lang="en" sz="3600" dirty="0">
                <a:cs typeface="Calibri Light"/>
              </a:rPr>
              <a:t>– </a:t>
            </a:r>
            <a:r>
              <a:rPr lang="en" sz="4400" dirty="0"/>
              <a:t>checklist</a:t>
            </a:r>
            <a:endParaRPr lang="en" dirty="0"/>
          </a:p>
        </p:txBody>
      </p:sp>
      <p:sp>
        <p:nvSpPr>
          <p:cNvPr id="3" name="Sisällön paikkamerkki 2">
            <a:extLst>
              <a:ext uri="{FF2B5EF4-FFF2-40B4-BE49-F238E27FC236}">
                <a16:creationId xmlns:a16="http://schemas.microsoft.com/office/drawing/2014/main" id="{0918DF01-8DE3-4997-9B85-C7F093F8FBB7}"/>
              </a:ext>
            </a:extLst>
          </p:cNvPr>
          <p:cNvSpPr>
            <a:spLocks noGrp="1"/>
          </p:cNvSpPr>
          <p:nvPr>
            <p:ph idx="1"/>
          </p:nvPr>
        </p:nvSpPr>
        <p:spPr>
          <a:xfrm>
            <a:off x="838200" y="1939672"/>
            <a:ext cx="10975609" cy="4692776"/>
          </a:xfrm>
        </p:spPr>
        <p:txBody>
          <a:bodyPr/>
          <a:lstStyle/>
          <a:p>
            <a:pPr marL="0" indent="0" algn="l" rtl="0" fontAlgn="base">
              <a:buNone/>
            </a:pPr>
            <a:r>
              <a:rPr lang="en" b="0" i="0" u="none" baseline="0" dirty="0"/>
              <a:t>When you plan the meetings/activities with the group of fresher, note if the ideas fulfil at least some of the following conditions: </a:t>
            </a:r>
            <a:br>
              <a:rPr lang="en" b="1" dirty="0"/>
            </a:br>
            <a:br>
              <a:rPr lang="en" b="1" dirty="0"/>
            </a:br>
            <a:r>
              <a:rPr lang="en" b="0" i="0" u="none" baseline="0" dirty="0"/>
              <a:t>[ ] People get to know each other​</a:t>
            </a:r>
          </a:p>
          <a:p>
            <a:pPr marL="0" indent="0" algn="l" rtl="0" fontAlgn="base">
              <a:buNone/>
            </a:pPr>
            <a:r>
              <a:rPr lang="en" b="0" i="0" u="none" baseline="0" dirty="0"/>
              <a:t>[ ] You would participate yourself</a:t>
            </a:r>
            <a:endParaRPr lang="en" dirty="0"/>
          </a:p>
          <a:p>
            <a:pPr marL="0" indent="0" algn="l" rtl="0" fontAlgn="base">
              <a:buNone/>
            </a:pPr>
            <a:r>
              <a:rPr lang="en" b="0" i="0" u="none" baseline="0" dirty="0"/>
              <a:t>[ ] Everyone feels welcome as they are</a:t>
            </a:r>
            <a:endParaRPr lang="en" dirty="0"/>
          </a:p>
          <a:p>
            <a:pPr marL="0" indent="0" algn="l" rtl="0" fontAlgn="base">
              <a:buNone/>
            </a:pPr>
            <a:r>
              <a:rPr lang="en" b="0" i="0" u="none" baseline="0" dirty="0"/>
              <a:t>[ ] Alcohol does not further participation/drinking alcohol is not assumed​</a:t>
            </a:r>
          </a:p>
          <a:p>
            <a:pPr marL="0" indent="0" algn="l" rtl="0" fontAlgn="base">
              <a:buNone/>
            </a:pPr>
            <a:r>
              <a:rPr lang="en" b="0" i="0" u="none" baseline="0" dirty="0"/>
              <a:t>[ ] Touching other people is not assumed</a:t>
            </a:r>
          </a:p>
          <a:p>
            <a:pPr marL="0" indent="0" algn="l" rtl="0" fontAlgn="base">
              <a:buNone/>
            </a:pPr>
            <a:r>
              <a:rPr lang="en" b="0" i="0" u="none" baseline="0" dirty="0"/>
              <a:t>[ ] There is a clear idea of what the activity includes and what its goal is</a:t>
            </a:r>
          </a:p>
        </p:txBody>
      </p:sp>
    </p:spTree>
    <p:extLst>
      <p:ext uri="{BB962C8B-B14F-4D97-AF65-F5344CB8AC3E}">
        <p14:creationId xmlns:p14="http://schemas.microsoft.com/office/powerpoint/2010/main" val="5438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D01815-B83A-41EB-B6ED-51E124DDA86B}"/>
              </a:ext>
            </a:extLst>
          </p:cNvPr>
          <p:cNvSpPr>
            <a:spLocks noGrp="1"/>
          </p:cNvSpPr>
          <p:nvPr>
            <p:ph type="title"/>
          </p:nvPr>
        </p:nvSpPr>
        <p:spPr/>
        <p:txBody>
          <a:bodyPr/>
          <a:lstStyle/>
          <a:p>
            <a:pPr algn="l" rtl="0"/>
            <a:r>
              <a:rPr lang="en" b="1" i="0" u="none" baseline="0">
                <a:latin typeface="+mn-lt"/>
              </a:rPr>
              <a:t>Summary</a:t>
            </a:r>
          </a:p>
        </p:txBody>
      </p:sp>
      <p:sp>
        <p:nvSpPr>
          <p:cNvPr id="3" name="Sisällön paikkamerkki 2">
            <a:extLst>
              <a:ext uri="{FF2B5EF4-FFF2-40B4-BE49-F238E27FC236}">
                <a16:creationId xmlns:a16="http://schemas.microsoft.com/office/drawing/2014/main" id="{8D9CD04D-9715-4E58-9F15-9FF5A2B4C90D}"/>
              </a:ext>
            </a:extLst>
          </p:cNvPr>
          <p:cNvSpPr>
            <a:spLocks noGrp="1"/>
          </p:cNvSpPr>
          <p:nvPr>
            <p:ph idx="1"/>
          </p:nvPr>
        </p:nvSpPr>
        <p:spPr>
          <a:xfrm>
            <a:off x="806335" y="1690688"/>
            <a:ext cx="10547465" cy="5174166"/>
          </a:xfrm>
        </p:spPr>
        <p:txBody>
          <a:bodyPr>
            <a:normAutofit/>
          </a:bodyPr>
          <a:lstStyle/>
          <a:p>
            <a:pPr marL="457200" indent="-457200" algn="l" rtl="0">
              <a:buFont typeface="Arial" panose="020B0604020202020204" pitchFamily="34" charset="0"/>
              <a:buChar char="•"/>
            </a:pPr>
            <a:r>
              <a:rPr lang="en" sz="2400" b="0" i="0" u="none" baseline="0" dirty="0"/>
              <a:t>Everyone has prejudices about other people. Recognize your own prejudices and use the activities to process prejudices the freshers have regarding studying and the study community.</a:t>
            </a:r>
          </a:p>
          <a:p>
            <a:pPr marL="457200" indent="-457200" algn="l" rtl="0">
              <a:buFont typeface="Arial" panose="020B0604020202020204" pitchFamily="34" charset="0"/>
              <a:buChar char="•"/>
            </a:pPr>
            <a:r>
              <a:rPr lang="en" sz="2400" b="0" i="0" u="none" baseline="0" dirty="0"/>
              <a:t>Be careful not to convey to the freshers that there is only one way of being a student.</a:t>
            </a:r>
          </a:p>
          <a:p>
            <a:pPr marL="457200" indent="-457200" algn="l" rtl="0">
              <a:buFont typeface="Arial" panose="020B0604020202020204" pitchFamily="34" charset="0"/>
              <a:buChar char="•"/>
            </a:pPr>
            <a:r>
              <a:rPr lang="en" sz="2400" b="0" i="0" u="none" baseline="0" dirty="0"/>
              <a:t>Do not force, pressure or coerce anyone to participate for any reason (“traditions” or “everyone else does it” etc.)</a:t>
            </a:r>
          </a:p>
          <a:p>
            <a:pPr marL="457200" indent="-457200" algn="l" rtl="0">
              <a:buFont typeface="Arial" panose="020B0604020202020204" pitchFamily="34" charset="0"/>
              <a:buChar char="•"/>
            </a:pPr>
            <a:r>
              <a:rPr lang="en" sz="2400" b="0" i="0" u="none" baseline="0" dirty="0"/>
              <a:t>Diversity is in all of us: ask how will the activities be the easiest for everyone to participate.</a:t>
            </a:r>
          </a:p>
          <a:p>
            <a:pPr marL="457200" indent="-457200" algn="l" rtl="0">
              <a:buFont typeface="Arial" panose="020B0604020202020204" pitchFamily="34" charset="0"/>
              <a:buChar char="•"/>
            </a:pPr>
            <a:r>
              <a:rPr lang="en" sz="2400" b="0" i="0" u="none" baseline="0" dirty="0"/>
              <a:t>Intervene and remind the freshers to always intervene in inappropriate and disruptive behaviour and treatment.</a:t>
            </a:r>
          </a:p>
          <a:p>
            <a:pPr marL="457200" indent="-457200" algn="l" rtl="0">
              <a:buFont typeface="Arial" panose="020B0604020202020204" pitchFamily="34" charset="0"/>
              <a:buChar char="•"/>
            </a:pPr>
            <a:r>
              <a:rPr lang="en" sz="2400" b="0" i="0" u="none" baseline="0" dirty="0"/>
              <a:t>Make sure the freshers feel welcome.</a:t>
            </a:r>
          </a:p>
          <a:p>
            <a:endParaRPr lang="en" dirty="0"/>
          </a:p>
        </p:txBody>
      </p:sp>
    </p:spTree>
    <p:extLst>
      <p:ext uri="{BB962C8B-B14F-4D97-AF65-F5344CB8AC3E}">
        <p14:creationId xmlns:p14="http://schemas.microsoft.com/office/powerpoint/2010/main" val="1316620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pPr algn="l" rtl="0"/>
            <a:r>
              <a:rPr lang="en" b="1" i="0" u="none" baseline="0" dirty="0"/>
              <a:t>KUPLA – Students reforming </a:t>
            </a:r>
            <a:br>
              <a:rPr lang="en" dirty="0"/>
            </a:br>
            <a:r>
              <a:rPr lang="en" b="1" i="0" u="none" baseline="0" dirty="0"/>
              <a:t>substance use culture</a:t>
            </a:r>
          </a:p>
        </p:txBody>
      </p:sp>
      <p:pic>
        <p:nvPicPr>
          <p:cNvPr id="6" name="Picture 5" descr="Kupla project´s logo">
            <a:extLst>
              <a:ext uri="{FF2B5EF4-FFF2-40B4-BE49-F238E27FC236}">
                <a16:creationId xmlns:a16="http://schemas.microsoft.com/office/drawing/2014/main" id="{419A59F9-C15E-444C-9520-99669E8AF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53225" y="1753361"/>
            <a:ext cx="10547465" cy="3850054"/>
          </a:xfrm>
        </p:spPr>
        <p:txBody>
          <a:bodyPr vert="horz" lIns="91440" tIns="45720" rIns="91440" bIns="45720" rtlCol="0" anchor="t">
            <a:noAutofit/>
          </a:bodyPr>
          <a:lstStyle/>
          <a:p>
            <a:pPr algn="l" rtl="0" fontAlgn="base"/>
            <a:r>
              <a:rPr lang="en" sz="2200" b="0" i="0" u="none" baseline="0" dirty="0"/>
              <a:t>The training has been developed by KUPLA – “Students reforming substance use culture”, a joint project by EHYT ry and Nyyti ry. The project was ongoing from 2018 to 2020. </a:t>
            </a:r>
          </a:p>
          <a:p>
            <a:pPr algn="l" rtl="0" fontAlgn="base"/>
            <a:r>
              <a:rPr lang="en" sz="2200" b="0" i="0" u="none" baseline="0" dirty="0"/>
              <a:t>National partners in the programme included the National Union of University Students in Finland (SYL), University of Applied Sciences Students in Finland (SAMOK), Finnish Student Sports Federation (OLL) and the Finnish Student Health Service (FSHS). </a:t>
            </a:r>
          </a:p>
          <a:p>
            <a:pPr algn="l" rtl="0" fontAlgn="base"/>
            <a:r>
              <a:rPr lang="en" sz="2200" b="0" i="0" u="none" baseline="0" dirty="0"/>
              <a:t>This work is licensed under a Creative Commons Attribution 4.0 International License. Read more about the license on </a:t>
            </a:r>
            <a:r>
              <a:rPr lang="en" sz="2200" b="0" i="0" u="none" baseline="0" dirty="0">
                <a:hlinkClick r:id="rId4"/>
              </a:rPr>
              <a:t>Creative Commons website</a:t>
            </a:r>
            <a:r>
              <a:rPr lang="en" sz="2200" b="0" i="0" u="none" baseline="0" dirty="0"/>
              <a:t>.  </a:t>
            </a:r>
            <a:endParaRPr lang="en" sz="2200" dirty="0">
              <a:cs typeface="Calibri"/>
            </a:endParaRPr>
          </a:p>
          <a:p>
            <a:pPr algn="l" rtl="0" fontAlgn="base"/>
            <a:r>
              <a:rPr lang="en" sz="2200" b="0" i="0" u="none" baseline="0" dirty="0"/>
              <a:t>This training may be used, shared and modified freely with a reference to KUPLA as the original author. </a:t>
            </a:r>
          </a:p>
          <a:p>
            <a:pPr algn="l" rtl="0" fontAlgn="base"/>
            <a:r>
              <a:rPr lang="en" sz="2200" b="0" i="0" u="none" baseline="0" dirty="0"/>
              <a:t>Other materials for the KUPLA project can be found on EHYT's website, www.ehyt.fi</a:t>
            </a:r>
          </a:p>
          <a:p>
            <a:endParaRPr lang="en" sz="2000" dirty="0"/>
          </a:p>
        </p:txBody>
      </p:sp>
      <p:pic>
        <p:nvPicPr>
          <p:cNvPr id="12" name="Picture 2" descr="EHYT's logo">
            <a:extLst>
              <a:ext uri="{FF2B5EF4-FFF2-40B4-BE49-F238E27FC236}">
                <a16:creationId xmlns:a16="http://schemas.microsoft.com/office/drawing/2014/main" id="{E3B9D998-775A-4357-A0FB-23A015D0C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s logo">
            <a:extLst>
              <a:ext uri="{FF2B5EF4-FFF2-40B4-BE49-F238E27FC236}">
                <a16:creationId xmlns:a16="http://schemas.microsoft.com/office/drawing/2014/main" id="{49FD2069-73BB-4CC7-A9F1-78C93D07354A}"/>
              </a:ext>
              <a:ext uri="{C183D7F6-B498-43B3-948B-1728B52AA6E4}">
                <adec:decorative xmlns:adec="http://schemas.microsoft.com/office/drawing/2017/decorative" val="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YL's logo">
            <a:extLst>
              <a:ext uri="{FF2B5EF4-FFF2-40B4-BE49-F238E27FC236}">
                <a16:creationId xmlns:a16="http://schemas.microsoft.com/office/drawing/2014/main" id="{8ECAD4DD-70D0-4895-B38A-BEAD801583DD}"/>
              </a:ext>
              <a:ext uri="{C183D7F6-B498-43B3-948B-1728B52AA6E4}">
                <adec:decorative xmlns:adec="http://schemas.microsoft.com/office/drawing/2017/decorative" val="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SAMOK's logo">
            <a:extLst>
              <a:ext uri="{FF2B5EF4-FFF2-40B4-BE49-F238E27FC236}">
                <a16:creationId xmlns:a16="http://schemas.microsoft.com/office/drawing/2014/main" id="{A943D4DA-7DF4-491E-93A6-A2DA285F7319}"/>
              </a:ext>
              <a:ext uri="{C183D7F6-B498-43B3-948B-1728B52AA6E4}">
                <adec:decorative xmlns:adec="http://schemas.microsoft.com/office/drawing/2017/decorative" val="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Finnish Student Sports Federation’s logo">
            <a:extLst>
              <a:ext uri="{FF2B5EF4-FFF2-40B4-BE49-F238E27FC236}">
                <a16:creationId xmlns:a16="http://schemas.microsoft.com/office/drawing/2014/main" id="{962A8CC4-F16B-4BDF-B2AC-C361D12ED1A6}"/>
              </a:ext>
              <a:ext uri="{C183D7F6-B498-43B3-948B-1728B52AA6E4}">
                <adec:decorative xmlns:adec="http://schemas.microsoft.com/office/drawing/2017/decorative" val="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FSHS’s logo">
            <a:extLst>
              <a:ext uri="{FF2B5EF4-FFF2-40B4-BE49-F238E27FC236}">
                <a16:creationId xmlns:a16="http://schemas.microsoft.com/office/drawing/2014/main" id="{978B9F9B-30B9-4766-86A3-1E15738398CD}"/>
              </a:ext>
              <a:ext uri="{C183D7F6-B498-43B3-948B-1728B52AA6E4}">
                <adec:decorative xmlns:adec="http://schemas.microsoft.com/office/drawing/2017/decorative" val="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18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Kupla project´s tutor training.&#10;">
            <a:extLst>
              <a:ext uri="{FF2B5EF4-FFF2-40B4-BE49-F238E27FC236}">
                <a16:creationId xmlns:a16="http://schemas.microsoft.com/office/drawing/2014/main" id="{8DD9CDFA-4618-4BBD-BF22-8124229DF7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sp>
        <p:nvSpPr>
          <p:cNvPr id="2" name="Title 1">
            <a:extLst>
              <a:ext uri="{FF2B5EF4-FFF2-40B4-BE49-F238E27FC236}">
                <a16:creationId xmlns:a16="http://schemas.microsoft.com/office/drawing/2014/main" id="{5F93761A-0ACA-443D-A1D3-203B89D2770B}"/>
              </a:ext>
            </a:extLst>
          </p:cNvPr>
          <p:cNvSpPr>
            <a:spLocks noGrp="1"/>
          </p:cNvSpPr>
          <p:nvPr>
            <p:ph type="ctrTitle"/>
          </p:nvPr>
        </p:nvSpPr>
        <p:spPr/>
        <p:txBody>
          <a:bodyPr>
            <a:normAutofit fontScale="90000"/>
          </a:bodyPr>
          <a:lstStyle/>
          <a:p>
            <a:pPr rtl="0"/>
            <a:r>
              <a:rPr lang="en" b="1" i="0" u="none" baseline="0" dirty="0"/>
              <a:t>Acknowledging diversity and inclusiveness in tutoring</a:t>
            </a:r>
            <a:br>
              <a:rPr lang="en" dirty="0"/>
            </a:br>
            <a:endParaRPr lang="en" dirty="0"/>
          </a:p>
        </p:txBody>
      </p:sp>
    </p:spTree>
    <p:extLst>
      <p:ext uri="{BB962C8B-B14F-4D97-AF65-F5344CB8AC3E}">
        <p14:creationId xmlns:p14="http://schemas.microsoft.com/office/powerpoint/2010/main" val="297161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iruutu 10">
            <a:extLst>
              <a:ext uri="{FF2B5EF4-FFF2-40B4-BE49-F238E27FC236}">
                <a16:creationId xmlns:a16="http://schemas.microsoft.com/office/drawing/2014/main" id="{90651845-EC44-4536-9973-D789B7D7A167}"/>
              </a:ext>
            </a:extLst>
          </p:cNvPr>
          <p:cNvSpPr txBox="1"/>
          <p:nvPr/>
        </p:nvSpPr>
        <p:spPr>
          <a:xfrm>
            <a:off x="475488" y="510458"/>
            <a:ext cx="3346704" cy="646331"/>
          </a:xfrm>
          <a:prstGeom prst="rect">
            <a:avLst/>
          </a:prstGeom>
          <a:noFill/>
        </p:spPr>
        <p:txBody>
          <a:bodyPr wrap="square" rtlCol="0">
            <a:spAutoFit/>
          </a:bodyPr>
          <a:lstStyle/>
          <a:p>
            <a:pPr algn="l" rtl="0"/>
            <a:r>
              <a:rPr lang="en" b="0" i="0" u="none" baseline="0" dirty="0">
                <a:solidFill>
                  <a:schemeClr val="bg1"/>
                </a:solidFill>
              </a:rPr>
              <a:t>What might a fresher be thinking in the beginning of their studies? </a:t>
            </a:r>
          </a:p>
        </p:txBody>
      </p:sp>
      <p:pic>
        <p:nvPicPr>
          <p:cNvPr id="9" name="Picture 8" descr="Two students">
            <a:extLst>
              <a:ext uri="{FF2B5EF4-FFF2-40B4-BE49-F238E27FC236}">
                <a16:creationId xmlns:a16="http://schemas.microsoft.com/office/drawing/2014/main" id="{B4AE0812-A868-44F2-AA94-926ACF0CA6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9026" y="2313346"/>
            <a:ext cx="3525352" cy="2140105"/>
          </a:xfrm>
          <a:prstGeom prst="rect">
            <a:avLst/>
          </a:prstGeom>
        </p:spPr>
      </p:pic>
      <p:sp>
        <p:nvSpPr>
          <p:cNvPr id="20" name="Ajatuskupla: Pilvi 7">
            <a:extLst>
              <a:ext uri="{FF2B5EF4-FFF2-40B4-BE49-F238E27FC236}">
                <a16:creationId xmlns:a16="http://schemas.microsoft.com/office/drawing/2014/main" id="{511BC7E0-230C-472F-A940-42427DD9CAE3}"/>
              </a:ext>
            </a:extLst>
          </p:cNvPr>
          <p:cNvSpPr/>
          <p:nvPr/>
        </p:nvSpPr>
        <p:spPr>
          <a:xfrm>
            <a:off x="5961806" y="510458"/>
            <a:ext cx="2612277" cy="1301717"/>
          </a:xfrm>
          <a:prstGeom prst="cloudCallout">
            <a:avLst>
              <a:gd name="adj1" fmla="val -37108"/>
              <a:gd name="adj2" fmla="val 11019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I fear that my gender will be assumed</a:t>
            </a:r>
          </a:p>
        </p:txBody>
      </p:sp>
      <p:sp>
        <p:nvSpPr>
          <p:cNvPr id="19" name="Ajatuskupla: Pilvi 6">
            <a:extLst>
              <a:ext uri="{FF2B5EF4-FFF2-40B4-BE49-F238E27FC236}">
                <a16:creationId xmlns:a16="http://schemas.microsoft.com/office/drawing/2014/main" id="{0FC89E77-F0B5-4619-8F90-6C13AE12BCBC}"/>
              </a:ext>
            </a:extLst>
          </p:cNvPr>
          <p:cNvSpPr/>
          <p:nvPr/>
        </p:nvSpPr>
        <p:spPr>
          <a:xfrm>
            <a:off x="2038483" y="4717182"/>
            <a:ext cx="3251915" cy="1541700"/>
          </a:xfrm>
          <a:prstGeom prst="cloudCallout">
            <a:avLst>
              <a:gd name="adj1" fmla="val 56378"/>
              <a:gd name="adj2" fmla="val -8058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I am not always invited because I don’t use alcohol</a:t>
            </a:r>
          </a:p>
        </p:txBody>
      </p:sp>
      <p:sp>
        <p:nvSpPr>
          <p:cNvPr id="23" name="Ajatuskupla: Pilvi 10">
            <a:extLst>
              <a:ext uri="{FF2B5EF4-FFF2-40B4-BE49-F238E27FC236}">
                <a16:creationId xmlns:a16="http://schemas.microsoft.com/office/drawing/2014/main" id="{019F2096-8C89-4B0D-9715-BE210A3A430C}"/>
              </a:ext>
            </a:extLst>
          </p:cNvPr>
          <p:cNvSpPr/>
          <p:nvPr/>
        </p:nvSpPr>
        <p:spPr>
          <a:xfrm>
            <a:off x="8416883" y="3160444"/>
            <a:ext cx="3251915" cy="1556737"/>
          </a:xfrm>
          <a:prstGeom prst="cloudCallout">
            <a:avLst>
              <a:gd name="adj1" fmla="val -92403"/>
              <a:gd name="adj2" fmla="val -141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No-one intervened with the n-word used at the lecture</a:t>
            </a:r>
          </a:p>
        </p:txBody>
      </p:sp>
      <p:sp>
        <p:nvSpPr>
          <p:cNvPr id="17" name="Ajatuskupla: Pilvi 4">
            <a:extLst>
              <a:ext uri="{FF2B5EF4-FFF2-40B4-BE49-F238E27FC236}">
                <a16:creationId xmlns:a16="http://schemas.microsoft.com/office/drawing/2014/main" id="{E1F5FEA9-1BBE-4B88-B3E0-CC358EDE5B15}"/>
              </a:ext>
            </a:extLst>
          </p:cNvPr>
          <p:cNvSpPr/>
          <p:nvPr/>
        </p:nvSpPr>
        <p:spPr>
          <a:xfrm>
            <a:off x="622056" y="1161316"/>
            <a:ext cx="2462011" cy="1225827"/>
          </a:xfrm>
          <a:prstGeom prst="cloudCallout">
            <a:avLst>
              <a:gd name="adj1" fmla="val 94064"/>
              <a:gd name="adj2" fmla="val 7021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I want to participate but not speak</a:t>
            </a:r>
          </a:p>
        </p:txBody>
      </p:sp>
      <p:sp>
        <p:nvSpPr>
          <p:cNvPr id="22" name="Ajatuskupla: Pilvi 9">
            <a:extLst>
              <a:ext uri="{FF2B5EF4-FFF2-40B4-BE49-F238E27FC236}">
                <a16:creationId xmlns:a16="http://schemas.microsoft.com/office/drawing/2014/main" id="{CA61A633-040E-4560-940D-CBF9C2959FF5}"/>
              </a:ext>
            </a:extLst>
          </p:cNvPr>
          <p:cNvSpPr/>
          <p:nvPr/>
        </p:nvSpPr>
        <p:spPr>
          <a:xfrm>
            <a:off x="7581897" y="1456926"/>
            <a:ext cx="3663277" cy="1541700"/>
          </a:xfrm>
          <a:prstGeom prst="cloudCallout">
            <a:avLst>
              <a:gd name="adj1" fmla="val -50307"/>
              <a:gd name="adj2" fmla="val 6269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Unlike with others, people only speak English to me even though I am Finnish</a:t>
            </a:r>
          </a:p>
        </p:txBody>
      </p:sp>
      <p:sp>
        <p:nvSpPr>
          <p:cNvPr id="21" name="Ajatuskupla: Pilvi 8">
            <a:extLst>
              <a:ext uri="{FF2B5EF4-FFF2-40B4-BE49-F238E27FC236}">
                <a16:creationId xmlns:a16="http://schemas.microsoft.com/office/drawing/2014/main" id="{3D2478DE-1B2A-4469-A55B-4232F5E72CAF}"/>
              </a:ext>
            </a:extLst>
          </p:cNvPr>
          <p:cNvSpPr/>
          <p:nvPr/>
        </p:nvSpPr>
        <p:spPr>
          <a:xfrm>
            <a:off x="6264191" y="4845437"/>
            <a:ext cx="3251915" cy="1541700"/>
          </a:xfrm>
          <a:prstGeom prst="cloudCallout">
            <a:avLst>
              <a:gd name="adj1" fmla="val -25292"/>
              <a:gd name="adj2" fmla="val -87523"/>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I cannot participate because the get-together is in a non-accessible space</a:t>
            </a:r>
          </a:p>
        </p:txBody>
      </p:sp>
      <p:sp>
        <p:nvSpPr>
          <p:cNvPr id="18" name="Ajatuskupla: Pilvi 5">
            <a:extLst>
              <a:ext uri="{FF2B5EF4-FFF2-40B4-BE49-F238E27FC236}">
                <a16:creationId xmlns:a16="http://schemas.microsoft.com/office/drawing/2014/main" id="{B9EFB9F7-F4AC-47C3-8954-C9A465C45BEC}"/>
              </a:ext>
            </a:extLst>
          </p:cNvPr>
          <p:cNvSpPr/>
          <p:nvPr/>
        </p:nvSpPr>
        <p:spPr>
          <a:xfrm>
            <a:off x="3084067" y="629520"/>
            <a:ext cx="2600588" cy="1225826"/>
          </a:xfrm>
          <a:prstGeom prst="cloudCallout">
            <a:avLst>
              <a:gd name="adj1" fmla="val 19059"/>
              <a:gd name="adj2" fmla="val 10745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There is a lot of competition here!</a:t>
            </a:r>
          </a:p>
        </p:txBody>
      </p:sp>
      <p:sp>
        <p:nvSpPr>
          <p:cNvPr id="24" name="Ajatuskupla: Pilvi 11">
            <a:extLst>
              <a:ext uri="{FF2B5EF4-FFF2-40B4-BE49-F238E27FC236}">
                <a16:creationId xmlns:a16="http://schemas.microsoft.com/office/drawing/2014/main" id="{6C4861C3-03C2-4321-A5AB-69AE01EFC772}"/>
              </a:ext>
            </a:extLst>
          </p:cNvPr>
          <p:cNvSpPr/>
          <p:nvPr/>
        </p:nvSpPr>
        <p:spPr>
          <a:xfrm>
            <a:off x="655613" y="2814616"/>
            <a:ext cx="3327990" cy="1541700"/>
          </a:xfrm>
          <a:prstGeom prst="cloudCallout">
            <a:avLst>
              <a:gd name="adj1" fmla="val 81395"/>
              <a:gd name="adj2" fmla="val 4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 b="0" i="0" u="none" baseline="0">
                <a:solidFill>
                  <a:schemeClr val="tx1"/>
                </a:solidFill>
              </a:rPr>
              <a:t>I want to get to know others even though I am older</a:t>
            </a:r>
          </a:p>
        </p:txBody>
      </p:sp>
    </p:spTree>
    <p:extLst>
      <p:ext uri="{BB962C8B-B14F-4D97-AF65-F5344CB8AC3E}">
        <p14:creationId xmlns:p14="http://schemas.microsoft.com/office/powerpoint/2010/main" val="287085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3" grpId="0" animBg="1"/>
      <p:bldP spid="17" grpId="0" animBg="1"/>
      <p:bldP spid="22" grpId="0" animBg="1"/>
      <p:bldP spid="21" grpId="0" animBg="1"/>
      <p:bldP spid="18"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7C7DE2-B8F8-4C0D-9886-25C63B4021C9}"/>
              </a:ext>
            </a:extLst>
          </p:cNvPr>
          <p:cNvSpPr>
            <a:spLocks noGrp="1"/>
          </p:cNvSpPr>
          <p:nvPr>
            <p:ph type="title"/>
          </p:nvPr>
        </p:nvSpPr>
        <p:spPr/>
        <p:txBody>
          <a:bodyPr/>
          <a:lstStyle/>
          <a:p>
            <a:pPr algn="l" rtl="0"/>
            <a:r>
              <a:rPr lang="en" b="1" i="0" u="none" baseline="0">
                <a:cs typeface="Calibri"/>
              </a:rPr>
              <a:t>Training objective</a:t>
            </a:r>
            <a:endParaRPr lang="en" dirty="0"/>
          </a:p>
        </p:txBody>
      </p:sp>
      <p:sp>
        <p:nvSpPr>
          <p:cNvPr id="3" name="Sisällön paikkamerkki 2">
            <a:extLst>
              <a:ext uri="{FF2B5EF4-FFF2-40B4-BE49-F238E27FC236}">
                <a16:creationId xmlns:a16="http://schemas.microsoft.com/office/drawing/2014/main" id="{5A9C27A3-B038-4C52-8062-550025900354}"/>
              </a:ext>
            </a:extLst>
          </p:cNvPr>
          <p:cNvSpPr>
            <a:spLocks noGrp="1"/>
          </p:cNvSpPr>
          <p:nvPr>
            <p:ph idx="1"/>
          </p:nvPr>
        </p:nvSpPr>
        <p:spPr/>
        <p:txBody>
          <a:bodyPr/>
          <a:lstStyle/>
          <a:p>
            <a:pPr algn="l" rtl="0"/>
            <a:r>
              <a:rPr lang="en" b="0" i="0" u="none" baseline="0" dirty="0"/>
              <a:t>Get to know stereotypes and our own prejudices.</a:t>
            </a:r>
          </a:p>
          <a:p>
            <a:pPr algn="l" rtl="0"/>
            <a:r>
              <a:rPr lang="en" b="0" i="0" u="none" baseline="0" dirty="0"/>
              <a:t>Learn how to plan tutoring to be inclusive ( = to include everyone and acknowledge diversity).</a:t>
            </a:r>
          </a:p>
          <a:p>
            <a:r>
              <a:rPr lang="en" b="0" i="0" u="none" baseline="0" dirty="0"/>
              <a:t>Learn how to plan </a:t>
            </a:r>
            <a:r>
              <a:rPr lang="en-US" dirty="0">
                <a:cs typeface="Calibri"/>
              </a:rPr>
              <a:t>familiarization</a:t>
            </a:r>
            <a:r>
              <a:rPr lang="en" b="0" i="0" u="none" baseline="0" dirty="0"/>
              <a:t> activities that fit all freshers.</a:t>
            </a:r>
            <a:br>
              <a:rPr lang="en" dirty="0"/>
            </a:br>
            <a:endParaRPr lang="en" dirty="0"/>
          </a:p>
          <a:p>
            <a:pPr lvl="0" algn="ctr" rtl="0" fontAlgn="base">
              <a:buClr>
                <a:srgbClr val="7ECAD5"/>
              </a:buClr>
              <a:buFont typeface="Wingdings,Sans-Serif" panose="020B0604020202020204" pitchFamily="34" charset="0"/>
              <a:buChar char="à"/>
            </a:pPr>
            <a:r>
              <a:rPr lang="en" sz="2600" b="0" i="0" u="none" baseline="0" dirty="0">
                <a:solidFill>
                  <a:prstClr val="black"/>
                </a:solidFill>
                <a:cs typeface="Calibri Light"/>
              </a:rPr>
              <a:t> </a:t>
            </a:r>
            <a:r>
              <a:rPr lang="en" sz="4400" b="0" i="0" u="none" baseline="0" dirty="0">
                <a:solidFill>
                  <a:prstClr val="black"/>
                </a:solidFill>
                <a:cs typeface="Calibri Light"/>
              </a:rPr>
              <a:t>The fresher feels welcome</a:t>
            </a:r>
          </a:p>
          <a:p>
            <a:endParaRPr lang="en" dirty="0"/>
          </a:p>
          <a:p>
            <a:pPr marL="0" indent="0" algn="l" rtl="0">
              <a:buNone/>
            </a:pPr>
            <a:endParaRPr lang="en" dirty="0"/>
          </a:p>
          <a:p>
            <a:pPr marL="0" indent="0" algn="l" rtl="0">
              <a:buNone/>
            </a:pPr>
            <a:endParaRPr lang="en" dirty="0"/>
          </a:p>
        </p:txBody>
      </p:sp>
    </p:spTree>
    <p:extLst>
      <p:ext uri="{BB962C8B-B14F-4D97-AF65-F5344CB8AC3E}">
        <p14:creationId xmlns:p14="http://schemas.microsoft.com/office/powerpoint/2010/main" val="238217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F7C-3D99-4CD2-8816-4963898A5D96}"/>
              </a:ext>
            </a:extLst>
          </p:cNvPr>
          <p:cNvSpPr>
            <a:spLocks noGrp="1"/>
          </p:cNvSpPr>
          <p:nvPr>
            <p:ph type="title"/>
          </p:nvPr>
        </p:nvSpPr>
        <p:spPr>
          <a:xfrm>
            <a:off x="238432" y="1403965"/>
            <a:ext cx="11710220" cy="907435"/>
          </a:xfrm>
        </p:spPr>
        <p:txBody>
          <a:bodyPr>
            <a:normAutofit/>
          </a:bodyPr>
          <a:lstStyle/>
          <a:p>
            <a:pPr rtl="0"/>
            <a:r>
              <a:rPr lang="en" sz="4500" b="1" i="0" u="none" baseline="0"/>
              <a:t>Training topics</a:t>
            </a:r>
            <a:endParaRPr lang="en" sz="4500" dirty="0"/>
          </a:p>
        </p:txBody>
      </p:sp>
      <p:grpSp>
        <p:nvGrpSpPr>
          <p:cNvPr id="3" name="Group 2" descr="Prejudices and stereotypes.">
            <a:extLst>
              <a:ext uri="{FF2B5EF4-FFF2-40B4-BE49-F238E27FC236}">
                <a16:creationId xmlns:a16="http://schemas.microsoft.com/office/drawing/2014/main" id="{662B627E-2A85-4556-8F4E-157C5847893F}"/>
              </a:ext>
              <a:ext uri="{C183D7F6-B498-43B3-948B-1728B52AA6E4}">
                <adec:decorative xmlns:adec="http://schemas.microsoft.com/office/drawing/2017/decorative" val="0"/>
              </a:ext>
            </a:extLst>
          </p:cNvPr>
          <p:cNvGrpSpPr/>
          <p:nvPr/>
        </p:nvGrpSpPr>
        <p:grpSpPr>
          <a:xfrm>
            <a:off x="1821542" y="2487874"/>
            <a:ext cx="8561676" cy="801426"/>
            <a:chOff x="0" y="2548862"/>
            <a:chExt cx="4746173" cy="1113840"/>
          </a:xfrm>
        </p:grpSpPr>
        <p:sp>
          <p:nvSpPr>
            <p:cNvPr id="4" name="Rectangle: Rounded Corners 3">
              <a:extLst>
                <a:ext uri="{FF2B5EF4-FFF2-40B4-BE49-F238E27FC236}">
                  <a16:creationId xmlns:a16="http://schemas.microsoft.com/office/drawing/2014/main" id="{C9BF6518-4D42-4E8F-BB0B-7597CB7C774A}"/>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id="{EE07DBF7-EF3C-4E91-BC3A-CE6B0299CB5A}"/>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 sz="3000" b="1" i="0" u="none" baseline="0" dirty="0">
                  <a:solidFill>
                    <a:srgbClr val="39A1B1"/>
                  </a:solidFill>
                </a:rPr>
                <a:t>Prejudices and stereotypes</a:t>
              </a:r>
              <a:endParaRPr lang="en" sz="3000" b="1" dirty="0">
                <a:solidFill>
                  <a:srgbClr val="39A1B1"/>
                </a:solidFill>
              </a:endParaRPr>
            </a:p>
          </p:txBody>
        </p:sp>
      </p:grpSp>
      <p:grpSp>
        <p:nvGrpSpPr>
          <p:cNvPr id="6" name="Group 5" descr="Planning inclusive activities.">
            <a:extLst>
              <a:ext uri="{FF2B5EF4-FFF2-40B4-BE49-F238E27FC236}">
                <a16:creationId xmlns:a16="http://schemas.microsoft.com/office/drawing/2014/main" id="{2F424F7D-A90D-45E3-81BA-D655D39DB0BD}"/>
              </a:ext>
              <a:ext uri="{C183D7F6-B498-43B3-948B-1728B52AA6E4}">
                <adec:decorative xmlns:adec="http://schemas.microsoft.com/office/drawing/2017/decorative" val="0"/>
              </a:ext>
            </a:extLst>
          </p:cNvPr>
          <p:cNvGrpSpPr/>
          <p:nvPr/>
        </p:nvGrpSpPr>
        <p:grpSpPr>
          <a:xfrm>
            <a:off x="1821542" y="3502549"/>
            <a:ext cx="8561676" cy="801426"/>
            <a:chOff x="0" y="2548862"/>
            <a:chExt cx="4746173" cy="1113840"/>
          </a:xfrm>
        </p:grpSpPr>
        <p:sp>
          <p:nvSpPr>
            <p:cNvPr id="7" name="Rectangle: Rounded Corners 6">
              <a:extLst>
                <a:ext uri="{FF2B5EF4-FFF2-40B4-BE49-F238E27FC236}">
                  <a16:creationId xmlns:a16="http://schemas.microsoft.com/office/drawing/2014/main" id="{934F6020-59A7-4142-80DF-BA0FB01B03A8}"/>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FB3AB5CF-81BB-48FA-AA91-6729C208EBCF}"/>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 sz="3000" b="1" i="0" u="none" baseline="0" dirty="0">
                  <a:solidFill>
                    <a:srgbClr val="39A1B1"/>
                  </a:solidFill>
                </a:rPr>
                <a:t>Planning inclusive activities</a:t>
              </a:r>
            </a:p>
          </p:txBody>
        </p:sp>
      </p:grpSp>
    </p:spTree>
    <p:extLst>
      <p:ext uri="{BB962C8B-B14F-4D97-AF65-F5344CB8AC3E}">
        <p14:creationId xmlns:p14="http://schemas.microsoft.com/office/powerpoint/2010/main" val="3698588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19AB58A-306C-47C6-B21C-886E415918BF}"/>
              </a:ext>
            </a:extLst>
          </p:cNvPr>
          <p:cNvSpPr>
            <a:spLocks noGrp="1"/>
          </p:cNvSpPr>
          <p:nvPr>
            <p:ph type="title"/>
          </p:nvPr>
        </p:nvSpPr>
        <p:spPr/>
        <p:txBody>
          <a:bodyPr/>
          <a:lstStyle/>
          <a:p>
            <a:pPr rtl="0"/>
            <a:r>
              <a:rPr lang="en" b="1" i="0" u="none" baseline="0" dirty="0"/>
              <a:t>Prejudices and stereotypes</a:t>
            </a:r>
          </a:p>
        </p:txBody>
      </p:sp>
    </p:spTree>
    <p:extLst>
      <p:ext uri="{BB962C8B-B14F-4D97-AF65-F5344CB8AC3E}">
        <p14:creationId xmlns:p14="http://schemas.microsoft.com/office/powerpoint/2010/main" val="4181571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7CA9F640-95A8-4191-965F-54B821676E47}"/>
              </a:ext>
            </a:extLst>
          </p:cNvPr>
          <p:cNvSpPr>
            <a:spLocks noGrp="1"/>
          </p:cNvSpPr>
          <p:nvPr>
            <p:ph type="title"/>
          </p:nvPr>
        </p:nvSpPr>
        <p:spPr/>
        <p:txBody>
          <a:bodyPr/>
          <a:lstStyle/>
          <a:p>
            <a:pPr algn="l" rtl="0"/>
            <a:r>
              <a:rPr lang="en" b="1" i="0" u="none" baseline="0" dirty="0">
                <a:latin typeface="+mn-lt"/>
              </a:rPr>
              <a:t>Prejudices and stereotypes</a:t>
            </a:r>
          </a:p>
        </p:txBody>
      </p:sp>
      <p:sp>
        <p:nvSpPr>
          <p:cNvPr id="6" name="Sisällön paikkamerkki 5">
            <a:extLst>
              <a:ext uri="{FF2B5EF4-FFF2-40B4-BE49-F238E27FC236}">
                <a16:creationId xmlns:a16="http://schemas.microsoft.com/office/drawing/2014/main" id="{76B71073-1274-47F2-8906-BD6952A3E04E}"/>
              </a:ext>
            </a:extLst>
          </p:cNvPr>
          <p:cNvSpPr>
            <a:spLocks noGrp="1"/>
          </p:cNvSpPr>
          <p:nvPr>
            <p:ph idx="1"/>
          </p:nvPr>
        </p:nvSpPr>
        <p:spPr/>
        <p:txBody>
          <a:bodyPr>
            <a:normAutofit/>
          </a:bodyPr>
          <a:lstStyle/>
          <a:p>
            <a:pPr marL="457200" indent="-457200" algn="l" rtl="0">
              <a:buFont typeface="Arial" panose="020B0604020202020204" pitchFamily="34" charset="0"/>
              <a:buChar char="•"/>
            </a:pPr>
            <a:r>
              <a:rPr lang="en" b="0" i="0" u="none" baseline="0" dirty="0"/>
              <a:t>Prejudice refers to an unfounded (favourable or unfavourable) preconceived idea.</a:t>
            </a:r>
          </a:p>
          <a:p>
            <a:pPr marL="457200" indent="-457200" algn="l" rtl="0">
              <a:buFont typeface="Arial" panose="020B0604020202020204" pitchFamily="34" charset="0"/>
              <a:buChar char="•"/>
            </a:pPr>
            <a:r>
              <a:rPr lang="en" b="0" i="0" u="none" baseline="0" dirty="0"/>
              <a:t>Becoming free of prejudices requires first recognising them and becoming aware of them. An open conversation can help: it makes generalisations visible and their necessity and accuracy can be examined and questioned</a:t>
            </a:r>
          </a:p>
          <a:p>
            <a:pPr marL="457200" indent="-457200" algn="l" rtl="0"/>
            <a:r>
              <a:rPr lang="en" b="0" i="0" u="none" baseline="0" dirty="0"/>
              <a:t>Stereotypes are simplified and generalizing conceptions that are often unconscious. Stereotypes are linked to expectations and assumptions about different characteristics or behaviour.</a:t>
            </a:r>
          </a:p>
          <a:p>
            <a:pPr marL="457200" indent="-457200" algn="l" rtl="0">
              <a:buClr>
                <a:schemeClr val="accent1"/>
              </a:buClr>
              <a:buFont typeface="Arial" panose="020B0604020202020204" pitchFamily="34" charset="0"/>
              <a:buChar char="•"/>
            </a:pPr>
            <a:endParaRPr lang="en" dirty="0"/>
          </a:p>
          <a:p>
            <a:endParaRPr lang="en" dirty="0"/>
          </a:p>
        </p:txBody>
      </p:sp>
      <p:sp>
        <p:nvSpPr>
          <p:cNvPr id="2" name="Tekstiruutu 1">
            <a:extLst>
              <a:ext uri="{FF2B5EF4-FFF2-40B4-BE49-F238E27FC236}">
                <a16:creationId xmlns:a16="http://schemas.microsoft.com/office/drawing/2014/main" id="{D95D2CD7-FF9F-4FD8-934F-4FAF5390A06B}"/>
              </a:ext>
            </a:extLst>
          </p:cNvPr>
          <p:cNvSpPr txBox="1"/>
          <p:nvPr/>
        </p:nvSpPr>
        <p:spPr>
          <a:xfrm>
            <a:off x="838200" y="5953958"/>
            <a:ext cx="3449149" cy="369332"/>
          </a:xfrm>
          <a:prstGeom prst="rect">
            <a:avLst/>
          </a:prstGeom>
          <a:noFill/>
        </p:spPr>
        <p:txBody>
          <a:bodyPr wrap="none" rtlCol="0">
            <a:spAutoFit/>
          </a:bodyPr>
          <a:lstStyle/>
          <a:p>
            <a:pPr algn="l" rtl="0"/>
            <a:r>
              <a:rPr lang="en" b="0" i="0" u="none" baseline="0"/>
              <a:t>Source: The Finnish Association of Adult Education Centres</a:t>
            </a:r>
            <a:endParaRPr lang="en" dirty="0"/>
          </a:p>
        </p:txBody>
      </p:sp>
    </p:spTree>
    <p:extLst>
      <p:ext uri="{BB962C8B-B14F-4D97-AF65-F5344CB8AC3E}">
        <p14:creationId xmlns:p14="http://schemas.microsoft.com/office/powerpoint/2010/main" val="302932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45FA2A-62A0-4CDF-A8EF-FC32D2186779}"/>
              </a:ext>
            </a:extLst>
          </p:cNvPr>
          <p:cNvSpPr>
            <a:spLocks noGrp="1"/>
          </p:cNvSpPr>
          <p:nvPr>
            <p:ph type="title"/>
          </p:nvPr>
        </p:nvSpPr>
        <p:spPr>
          <a:xfrm>
            <a:off x="838199" y="578495"/>
            <a:ext cx="10987007" cy="958577"/>
          </a:xfrm>
        </p:spPr>
        <p:txBody>
          <a:bodyPr>
            <a:noAutofit/>
          </a:bodyPr>
          <a:lstStyle/>
          <a:p>
            <a:pPr algn="l" rtl="0"/>
            <a:r>
              <a:rPr lang="en" sz="4200" b="1" i="0" u="none" baseline="0" dirty="0"/>
              <a:t>Stereotype</a:t>
            </a:r>
            <a:r>
              <a:rPr lang="en" sz="4200" b="1" i="0" u="none" baseline="0" dirty="0">
                <a:latin typeface="+mn-lt"/>
              </a:rPr>
              <a:t>: All </a:t>
            </a:r>
            <a:r>
              <a:rPr lang="en" sz="4200" b="1" i="0" u="none" baseline="0" dirty="0"/>
              <a:t>students go to student parties</a:t>
            </a:r>
            <a:endParaRPr lang="en" sz="4200" dirty="0">
              <a:latin typeface="+mn-lt"/>
            </a:endParaRPr>
          </a:p>
        </p:txBody>
      </p:sp>
      <p:sp>
        <p:nvSpPr>
          <p:cNvPr id="4" name="Sisällön paikkamerkki 3">
            <a:extLst>
              <a:ext uri="{FF2B5EF4-FFF2-40B4-BE49-F238E27FC236}">
                <a16:creationId xmlns:a16="http://schemas.microsoft.com/office/drawing/2014/main" id="{14A71790-BCDF-40FF-8582-FFC05DD2894D}"/>
              </a:ext>
            </a:extLst>
          </p:cNvPr>
          <p:cNvSpPr>
            <a:spLocks noGrp="1"/>
          </p:cNvSpPr>
          <p:nvPr>
            <p:ph idx="1"/>
          </p:nvPr>
        </p:nvSpPr>
        <p:spPr/>
        <p:txBody>
          <a:bodyPr vert="horz" lIns="91440" tIns="45720" rIns="91440" bIns="45720" rtlCol="0" anchor="t">
            <a:normAutofit/>
          </a:bodyPr>
          <a:lstStyle/>
          <a:p>
            <a:pPr algn="l" rtl="0"/>
            <a:r>
              <a:rPr lang="en" b="0" i="0" u="none" baseline="0" dirty="0"/>
              <a:t>Out of first-year students, 17% did not participate in any student events. Most common reasons:</a:t>
            </a:r>
          </a:p>
          <a:p>
            <a:pPr marL="971550" lvl="1" indent="-514350" algn="l" rtl="0">
              <a:buAutoNum type="arabicParenR"/>
            </a:pPr>
            <a:r>
              <a:rPr lang="en" b="0" i="0" u="none" baseline="0" dirty="0"/>
              <a:t>lack of time (mainly due to working)</a:t>
            </a:r>
          </a:p>
          <a:p>
            <a:pPr marL="971550" lvl="1" indent="-514350" algn="l" rtl="0">
              <a:buAutoNum type="arabicParenR"/>
            </a:pPr>
            <a:r>
              <a:rPr lang="en" b="0" i="0" u="none" baseline="0" dirty="0"/>
              <a:t>“not interested (in partying)”</a:t>
            </a:r>
          </a:p>
          <a:p>
            <a:pPr marL="971550" lvl="1" indent="-514350" algn="l" rtl="0">
              <a:spcAft>
                <a:spcPts val="600"/>
              </a:spcAft>
              <a:buAutoNum type="arabicParenR"/>
            </a:pPr>
            <a:r>
              <a:rPr lang="en" b="0" i="0" u="none" baseline="0" dirty="0"/>
              <a:t>alcohol usage plays an overly dominant role.</a:t>
            </a:r>
          </a:p>
          <a:p>
            <a:pPr algn="l" rtl="0">
              <a:spcAft>
                <a:spcPts val="600"/>
              </a:spcAft>
            </a:pPr>
            <a:r>
              <a:rPr lang="en" b="0" i="0" u="none" baseline="0" dirty="0"/>
              <a:t>Other reasons: (social) anxiety, not having anyone to go with, fear of humiliation, not having been informed about the event, too expensive, children/family...</a:t>
            </a:r>
            <a:endParaRPr lang="fi-FI" dirty="0"/>
          </a:p>
          <a:p>
            <a:pPr>
              <a:buClr>
                <a:srgbClr val="FFFFFF"/>
              </a:buClr>
            </a:pPr>
            <a:r>
              <a:rPr lang="fi-FI" b="1" dirty="0">
                <a:sym typeface="Wingdings" panose="05000000000000000000" pitchFamily="2" charset="2"/>
              </a:rPr>
              <a:t> </a:t>
            </a:r>
            <a:r>
              <a:rPr lang="en-US" dirty="0"/>
              <a:t>Student events can be exclusive</a:t>
            </a:r>
            <a:endParaRPr lang="en" dirty="0"/>
          </a:p>
        </p:txBody>
      </p:sp>
      <p:sp>
        <p:nvSpPr>
          <p:cNvPr id="5" name="Tekstiruutu 4">
            <a:extLst>
              <a:ext uri="{FF2B5EF4-FFF2-40B4-BE49-F238E27FC236}">
                <a16:creationId xmlns:a16="http://schemas.microsoft.com/office/drawing/2014/main" id="{C810FA57-4FB3-4510-A0DF-A321DF2F5A08}"/>
              </a:ext>
            </a:extLst>
          </p:cNvPr>
          <p:cNvSpPr txBox="1"/>
          <p:nvPr/>
        </p:nvSpPr>
        <p:spPr>
          <a:xfrm>
            <a:off x="838200" y="5975284"/>
            <a:ext cx="3565003" cy="646331"/>
          </a:xfrm>
          <a:prstGeom prst="rect">
            <a:avLst/>
          </a:prstGeom>
          <a:noFill/>
        </p:spPr>
        <p:txBody>
          <a:bodyPr wrap="square" rtlCol="0">
            <a:spAutoFit/>
          </a:bodyPr>
          <a:lstStyle/>
          <a:p>
            <a:pPr algn="l" rtl="0"/>
            <a:r>
              <a:rPr lang="en" b="0" i="0" u="none" baseline="0"/>
              <a:t>Source: Nyyti ry, 2016</a:t>
            </a:r>
          </a:p>
          <a:p>
            <a:endParaRPr lang="en" dirty="0"/>
          </a:p>
        </p:txBody>
      </p:sp>
    </p:spTree>
    <p:extLst>
      <p:ext uri="{BB962C8B-B14F-4D97-AF65-F5344CB8AC3E}">
        <p14:creationId xmlns:p14="http://schemas.microsoft.com/office/powerpoint/2010/main" val="1908975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2D23F9-9105-469F-9CB3-5BFCD444464C}"/>
              </a:ext>
            </a:extLst>
          </p:cNvPr>
          <p:cNvSpPr>
            <a:spLocks noGrp="1"/>
          </p:cNvSpPr>
          <p:nvPr>
            <p:ph type="title"/>
          </p:nvPr>
        </p:nvSpPr>
        <p:spPr>
          <a:xfrm>
            <a:off x="838199" y="578495"/>
            <a:ext cx="10893357" cy="958577"/>
          </a:xfrm>
        </p:spPr>
        <p:txBody>
          <a:bodyPr>
            <a:normAutofit fontScale="90000"/>
          </a:bodyPr>
          <a:lstStyle/>
          <a:p>
            <a:pPr algn="l" rtl="0"/>
            <a:r>
              <a:rPr lang="en" b="1" i="0" u="none" baseline="0" dirty="0"/>
              <a:t>Prejudice: “You are boring when you don’t drink”</a:t>
            </a:r>
          </a:p>
        </p:txBody>
      </p:sp>
      <p:pic>
        <p:nvPicPr>
          <p:cNvPr id="3" name="Kuva 2" descr="There are 24 hours in a day, most of which we are boring because we don’t use alcohol.&#10;Boring at lectures, 8h&#10;Boring at meal times, 2h&#10;Boring at gym, 2h&#10;Boring in the library, 2h&#10;I can get a drink at a party and then I am fun to be with, 5h&#10;I am a fun even in my sleep, 5h.">
            <a:extLst>
              <a:ext uri="{FF2B5EF4-FFF2-40B4-BE49-F238E27FC236}">
                <a16:creationId xmlns:a16="http://schemas.microsoft.com/office/drawing/2014/main" id="{3491BF2A-0E4E-4346-88DA-8E51C2944C56}"/>
              </a:ext>
              <a:ext uri="{C183D7F6-B498-43B3-948B-1728B52AA6E4}">
                <adec:decorative xmlns:adec="http://schemas.microsoft.com/office/drawing/2017/decorative" val="0"/>
              </a:ext>
            </a:extLst>
          </p:cNvPr>
          <p:cNvPicPr>
            <a:picLocks noChangeAspect="1"/>
          </p:cNvPicPr>
          <p:nvPr/>
        </p:nvPicPr>
        <p:blipFill rotWithShape="1">
          <a:blip r:embed="rId3">
            <a:extLst>
              <a:ext uri="{28A0092B-C50C-407E-A947-70E740481C1C}">
                <a14:useLocalDpi xmlns:a14="http://schemas.microsoft.com/office/drawing/2010/main" val="0"/>
              </a:ext>
            </a:extLst>
          </a:blip>
          <a:srcRect l="6875" t="22399" r="13479" b="8415"/>
          <a:stretch/>
        </p:blipFill>
        <p:spPr>
          <a:xfrm>
            <a:off x="838199" y="1322962"/>
            <a:ext cx="10611920" cy="5182654"/>
          </a:xfrm>
          <a:prstGeom prst="rect">
            <a:avLst/>
          </a:prstGeom>
        </p:spPr>
      </p:pic>
    </p:spTree>
    <p:extLst>
      <p:ext uri="{BB962C8B-B14F-4D97-AF65-F5344CB8AC3E}">
        <p14:creationId xmlns:p14="http://schemas.microsoft.com/office/powerpoint/2010/main" val="2667232664"/>
      </p:ext>
    </p:extLst>
  </p:cSld>
  <p:clrMapOvr>
    <a:masterClrMapping/>
  </p:clrMapOvr>
</p:sld>
</file>

<file path=ppt/theme/theme1.xml><?xml version="1.0" encoding="utf-8"?>
<a:theme xmlns:a="http://schemas.openxmlformats.org/drawingml/2006/main" name="kuplateema">
  <a:themeElements>
    <a:clrScheme name="Custom 2">
      <a:dk1>
        <a:sysClr val="windowText" lastClr="000000"/>
      </a:dk1>
      <a:lt1>
        <a:sysClr val="window" lastClr="FFFFFF"/>
      </a:lt1>
      <a:dk2>
        <a:srgbClr val="7ECAD5"/>
      </a:dk2>
      <a:lt2>
        <a:srgbClr val="F7E07E"/>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Tuutorin rooli_MUOK_SALLA" id="{269FA201-3CED-4318-9C7E-1CC1369377FF}" vid="{A8A35058-B8C9-4D4B-B3EA-7D9FA1B91A3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3" ma:contentTypeDescription="" ma:contentTypeScope="" ma:versionID="fd2e558a3359445cc8d12d9570b0c54f">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516d05da777c38298111529042a22e9"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162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Diaesitys</TermName>
          <TermId xmlns="http://schemas.microsoft.com/office/infopath/2007/PartnerControls">a316c037-4c47-4567-8dbb-830f4690f5dd</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Props1.xml><?xml version="1.0" encoding="utf-8"?>
<ds:datastoreItem xmlns:ds="http://schemas.openxmlformats.org/officeDocument/2006/customXml" ds:itemID="{7DFA5123-275F-49F6-8F8B-8398C23DF6AE}">
  <ds:schemaRefs>
    <ds:schemaRef ds:uri="http://schemas.microsoft.com/sharepoint/v3/contenttype/forms"/>
  </ds:schemaRefs>
</ds:datastoreItem>
</file>

<file path=customXml/itemProps2.xml><?xml version="1.0" encoding="utf-8"?>
<ds:datastoreItem xmlns:ds="http://schemas.openxmlformats.org/officeDocument/2006/customXml" ds:itemID="{DAFA34CB-EDF6-4D6E-A910-A0DE9C6E54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EC13285-47B9-478D-8F4D-254C43DBF31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bb9e5cd-3843-49f0-a1c3-d928feda9b6b"/>
    <ds:schemaRef ds:uri="http://purl.org/dc/elements/1.1/"/>
    <ds:schemaRef ds:uri="http://schemas.microsoft.com/office/2006/metadata/properties"/>
    <ds:schemaRef ds:uri="8b25a0eb-6aee-482d-9e36-463e4a62507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Tuutori_template – kopio</Template>
  <TotalTime>1131</TotalTime>
  <Words>2848</Words>
  <Application>Microsoft Office PowerPoint</Application>
  <PresentationFormat>Laajakuva</PresentationFormat>
  <Paragraphs>189</Paragraphs>
  <Slides>19</Slides>
  <Notes>15</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19</vt:i4>
      </vt:variant>
    </vt:vector>
  </HeadingPairs>
  <TitlesOfParts>
    <vt:vector size="23" baseType="lpstr">
      <vt:lpstr>Arial</vt:lpstr>
      <vt:lpstr>Calibri</vt:lpstr>
      <vt:lpstr>Wingdings,Sans-Serif</vt:lpstr>
      <vt:lpstr>kuplateema</vt:lpstr>
      <vt:lpstr>Instructions for the instructor</vt:lpstr>
      <vt:lpstr>Acknowledging diversity and inclusiveness in tutoring </vt:lpstr>
      <vt:lpstr>PowerPoint-esitys</vt:lpstr>
      <vt:lpstr>Training objective</vt:lpstr>
      <vt:lpstr>Training topics</vt:lpstr>
      <vt:lpstr>Prejudices and stereotypes</vt:lpstr>
      <vt:lpstr>Prejudices and stereotypes</vt:lpstr>
      <vt:lpstr>Stereotype: All students go to student parties</vt:lpstr>
      <vt:lpstr>Prejudice: “You are boring when you don’t drink”</vt:lpstr>
      <vt:lpstr>Diversity and prejudices</vt:lpstr>
      <vt:lpstr>Inclusivity</vt:lpstr>
      <vt:lpstr>Inclusivity means acknowledging diversity</vt:lpstr>
      <vt:lpstr>Planning inclusive activities</vt:lpstr>
      <vt:lpstr>Case Vilkka</vt:lpstr>
      <vt:lpstr>Prepare in advance</vt:lpstr>
      <vt:lpstr>Activities for a diverse group</vt:lpstr>
      <vt:lpstr>Spending an evening together with the freshers – checklist</vt:lpstr>
      <vt:lpstr>Summary</vt:lpstr>
      <vt:lpstr>KUPLA – Students reforming  substance use 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Moninaisuuden huomioiminen ja inklusiivisuus tuutori-toiminnassa</dc:title>
  <dc:creator>kupla@ehyt.fi</dc:creator>
  <cp:lastModifiedBy>Emmi Lehtinen</cp:lastModifiedBy>
  <cp:revision>75</cp:revision>
  <cp:lastPrinted>2018-11-12T09:45:11Z</cp:lastPrinted>
  <dcterms:created xsi:type="dcterms:W3CDTF">2020-03-04T06:55:33Z</dcterms:created>
  <dcterms:modified xsi:type="dcterms:W3CDTF">2021-06-30T13:52:05Z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Vapaat avainsanat">
    <vt:lpwstr/>
  </property>
  <property fmtid="{D5CDD505-2E9C-101B-9397-08002B2CF9AE}" pid="6" name="Sijainti">
    <vt:lpwstr>7;#Koulutyö|3a02af64-20ac-44fd-93e6-5ee59c14c5c5</vt:lpwstr>
  </property>
  <property fmtid="{D5CDD505-2E9C-101B-9397-08002B2CF9AE}" pid="7" name="EHYT Aihe">
    <vt:lpwstr/>
  </property>
  <property fmtid="{D5CDD505-2E9C-101B-9397-08002B2CF9AE}" pid="8" name="Dokumentin tyyppi">
    <vt:lpwstr>162;#Diaesitys|a316c037-4c47-4567-8dbb-830f4690f5dd</vt:lpwstr>
  </property>
</Properties>
</file>