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olors1.xml" ContentType="application/vnd.ms-office.chartcolorstyle+xml"/>
  <Override PartName="/ppt/charts/chart1.xml" ContentType="application/vnd.openxmlformats-officedocument.drawingml.chart+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4" r:id="rId3"/>
    <p:sldId id="257" r:id="rId4"/>
    <p:sldId id="264" r:id="rId5"/>
    <p:sldId id="258" r:id="rId6"/>
    <p:sldId id="271" r:id="rId7"/>
    <p:sldId id="259" r:id="rId8"/>
    <p:sldId id="261" r:id="rId9"/>
    <p:sldId id="262" r:id="rId10"/>
    <p:sldId id="265" r:id="rId11"/>
    <p:sldId id="268" r:id="rId12"/>
    <p:sldId id="260" r:id="rId13"/>
    <p:sldId id="273" r:id="rId14"/>
    <p:sldId id="263" r:id="rId15"/>
    <p:sldId id="266" r:id="rId16"/>
    <p:sldId id="269" r:id="rId17"/>
    <p:sldId id="270" r:id="rId18"/>
  </p:sldIdLst>
  <p:sldSz cx="12192000" cy="6858000"/>
  <p:notesSz cx="6797675" cy="9926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72741" autoAdjust="0"/>
  </p:normalViewPr>
  <p:slideViewPr>
    <p:cSldViewPr snapToGrid="0">
      <p:cViewPr>
        <p:scale>
          <a:sx n="40" d="100"/>
          <a:sy n="40" d="100"/>
        </p:scale>
        <p:origin x="1788" y="5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Percentage of the Conversation</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2-2D0B-43D6-8A28-3AA5F662E4C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2D0B-43D6-8A28-3AA5F662E4C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4-2D0B-43D6-8A28-3AA5F662E4C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1-2D0B-43D6-8A28-3AA5F662E4CB}"/>
              </c:ext>
            </c:extLst>
          </c:dPt>
          <c:dLbls>
            <c:dLbl>
              <c:idx val="0"/>
              <c:tx>
                <c:rich>
                  <a:bodyPr/>
                  <a:lstStyle/>
                  <a:p>
                    <a:r>
                      <a:rPr lang="en-US"/>
                      <a:t>Experience, </a:t>
                    </a:r>
                    <a:fld id="{497C25EA-82BD-49D4-B0D1-7C0E5ED94B9A}" type="VALUE">
                      <a:rPr lang="en-US" smtClean="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0B-43D6-8A28-3AA5F662E4CB}"/>
                </c:ext>
              </c:extLst>
            </c:dLbl>
            <c:dLbl>
              <c:idx val="1"/>
              <c:tx>
                <c:rich>
                  <a:bodyPr/>
                  <a:lstStyle/>
                  <a:p>
                    <a:r>
                      <a:rPr lang="en-US"/>
                      <a:t>Injustice,</a:t>
                    </a:r>
                    <a:r>
                      <a:rPr lang="en-US" baseline="0"/>
                      <a:t> </a:t>
                    </a:r>
                    <a:fld id="{F327FEAD-6D3B-4E40-BEDF-C0EBDCCED5FC}" type="VALUE">
                      <a:rPr lang="en-US" smtClean="0"/>
                      <a:pPr/>
                      <a:t>[VALUE]</a:t>
                    </a:fld>
                    <a:endParaRPr lang="en-US" baseline="0"/>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0B-43D6-8A28-3AA5F662E4CB}"/>
                </c:ext>
              </c:extLst>
            </c:dLbl>
            <c:dLbl>
              <c:idx val="2"/>
              <c:tx>
                <c:rich>
                  <a:bodyPr/>
                  <a:lstStyle/>
                  <a:p>
                    <a:r>
                      <a:rPr lang="en-US"/>
                      <a:t>Belief</a:t>
                    </a:r>
                    <a:r>
                      <a:rPr lang="en-US" baseline="0"/>
                      <a:t>, </a:t>
                    </a:r>
                    <a:fld id="{7D918678-F2F2-4B4B-A770-366B6B009E9A}" type="VALUE">
                      <a:rPr lang="en-US" smtClean="0"/>
                      <a:pPr/>
                      <a:t>[VALUE]</a:t>
                    </a:fld>
                    <a:endParaRPr lang="en-US" baseline="0"/>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D0B-43D6-8A28-3AA5F662E4CB}"/>
                </c:ext>
              </c:extLst>
            </c:dLbl>
            <c:dLbl>
              <c:idx val="3"/>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0B-43D6-8A28-3AA5F662E4C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Experience</c:v>
                </c:pt>
                <c:pt idx="1">
                  <c:v>Injustice</c:v>
                </c:pt>
                <c:pt idx="2">
                  <c:v>Belief</c:v>
                </c:pt>
                <c:pt idx="3">
                  <c:v>Action</c:v>
                </c:pt>
              </c:strCache>
            </c:strRef>
          </c:cat>
          <c:val>
            <c:numRef>
              <c:f>Sheet1!$B$2:$B$5</c:f>
              <c:numCache>
                <c:formatCode>0%</c:formatCode>
                <c:ptCount val="4"/>
                <c:pt idx="0">
                  <c:v>0.4</c:v>
                </c:pt>
                <c:pt idx="1">
                  <c:v>0.3</c:v>
                </c:pt>
                <c:pt idx="2">
                  <c:v>0.2</c:v>
                </c:pt>
                <c:pt idx="3">
                  <c:v>0.1</c:v>
                </c:pt>
              </c:numCache>
            </c:numRef>
          </c:val>
          <c:extLst>
            <c:ext xmlns:c16="http://schemas.microsoft.com/office/drawing/2014/chart" uri="{C3380CC4-5D6E-409C-BE32-E72D297353CC}">
              <c16:uniqueId val="{00000000-2D0B-43D6-8A28-3AA5F662E4C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CE320B7-3DCB-4EB4-A457-A32412E54205}" type="datetimeFigureOut">
              <a:rPr lang="en-GB" smtClean="0"/>
              <a:t>01/02/2021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86DDD98-2648-4E34-A855-B29DC2DAD366}" type="slidenum">
              <a:rPr lang="en-GB" smtClean="0"/>
              <a:t>‹#›</a:t>
            </a:fld>
            <a:endParaRPr lang="en-GB"/>
          </a:p>
        </p:txBody>
      </p:sp>
    </p:spTree>
    <p:extLst>
      <p:ext uri="{BB962C8B-B14F-4D97-AF65-F5344CB8AC3E}">
        <p14:creationId xmlns:p14="http://schemas.microsoft.com/office/powerpoint/2010/main" val="99041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6DDD98-2648-4E34-A855-B29DC2DAD366}" type="slidenum">
              <a:rPr lang="en-GB" smtClean="0"/>
              <a:t>1</a:t>
            </a:fld>
            <a:endParaRPr lang="en-GB"/>
          </a:p>
        </p:txBody>
      </p:sp>
    </p:spTree>
    <p:extLst>
      <p:ext uri="{BB962C8B-B14F-4D97-AF65-F5344CB8AC3E}">
        <p14:creationId xmlns:p14="http://schemas.microsoft.com/office/powerpoint/2010/main" val="751532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DDD98-2648-4E34-A855-B29DC2DAD366}" type="slidenum">
              <a:rPr lang="en-GB" smtClean="0"/>
              <a:t>11</a:t>
            </a:fld>
            <a:endParaRPr lang="en-GB"/>
          </a:p>
        </p:txBody>
      </p:sp>
    </p:spTree>
    <p:extLst>
      <p:ext uri="{BB962C8B-B14F-4D97-AF65-F5344CB8AC3E}">
        <p14:creationId xmlns:p14="http://schemas.microsoft.com/office/powerpoint/2010/main" val="403254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 minutes to find a university issue </a:t>
            </a:r>
          </a:p>
          <a:p>
            <a:endParaRPr lang="en-GB" dirty="0"/>
          </a:p>
          <a:p>
            <a:r>
              <a:rPr lang="en-GB" dirty="0"/>
              <a:t>Educate, Organise and Agitate using the apathy staircase </a:t>
            </a:r>
          </a:p>
        </p:txBody>
      </p:sp>
      <p:sp>
        <p:nvSpPr>
          <p:cNvPr id="4" name="Slide Number Placeholder 3"/>
          <p:cNvSpPr>
            <a:spLocks noGrp="1"/>
          </p:cNvSpPr>
          <p:nvPr>
            <p:ph type="sldNum" sz="quarter" idx="10"/>
          </p:nvPr>
        </p:nvSpPr>
        <p:spPr/>
        <p:txBody>
          <a:bodyPr/>
          <a:lstStyle/>
          <a:p>
            <a:fld id="{E86DDD98-2648-4E34-A855-B29DC2DAD366}" type="slidenum">
              <a:rPr lang="en-GB" smtClean="0"/>
              <a:t>12</a:t>
            </a:fld>
            <a:endParaRPr lang="en-GB"/>
          </a:p>
        </p:txBody>
      </p:sp>
    </p:spTree>
    <p:extLst>
      <p:ext uri="{BB962C8B-B14F-4D97-AF65-F5344CB8AC3E}">
        <p14:creationId xmlns:p14="http://schemas.microsoft.com/office/powerpoint/2010/main" val="1569966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6DDD98-2648-4E34-A855-B29DC2DAD366}" type="slidenum">
              <a:rPr lang="en-GB" smtClean="0"/>
              <a:t>13</a:t>
            </a:fld>
            <a:endParaRPr lang="en-GB"/>
          </a:p>
        </p:txBody>
      </p:sp>
    </p:spTree>
    <p:extLst>
      <p:ext uri="{BB962C8B-B14F-4D97-AF65-F5344CB8AC3E}">
        <p14:creationId xmlns:p14="http://schemas.microsoft.com/office/powerpoint/2010/main" val="1482699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6DDD98-2648-4E34-A855-B29DC2DAD366}" type="slidenum">
              <a:rPr lang="en-GB" smtClean="0"/>
              <a:t>14</a:t>
            </a:fld>
            <a:endParaRPr lang="en-GB"/>
          </a:p>
        </p:txBody>
      </p:sp>
    </p:spTree>
    <p:extLst>
      <p:ext uri="{BB962C8B-B14F-4D97-AF65-F5344CB8AC3E}">
        <p14:creationId xmlns:p14="http://schemas.microsoft.com/office/powerpoint/2010/main" val="134594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6DDD98-2648-4E34-A855-B29DC2DAD366}" type="slidenum">
              <a:rPr lang="en-GB" smtClean="0"/>
              <a:t>15</a:t>
            </a:fld>
            <a:endParaRPr lang="en-GB"/>
          </a:p>
        </p:txBody>
      </p:sp>
    </p:spTree>
    <p:extLst>
      <p:ext uri="{BB962C8B-B14F-4D97-AF65-F5344CB8AC3E}">
        <p14:creationId xmlns:p14="http://schemas.microsoft.com/office/powerpoint/2010/main" val="205260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6DDD98-2648-4E34-A855-B29DC2DAD366}" type="slidenum">
              <a:rPr lang="en-GB" smtClean="0"/>
              <a:t>16</a:t>
            </a:fld>
            <a:endParaRPr lang="en-GB"/>
          </a:p>
        </p:txBody>
      </p:sp>
    </p:spTree>
    <p:extLst>
      <p:ext uri="{BB962C8B-B14F-4D97-AF65-F5344CB8AC3E}">
        <p14:creationId xmlns:p14="http://schemas.microsoft.com/office/powerpoint/2010/main" val="1451326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86DDD98-2648-4E34-A855-B29DC2DAD366}" type="slidenum">
              <a:rPr lang="en-GB" smtClean="0"/>
              <a:t>17</a:t>
            </a:fld>
            <a:endParaRPr lang="en-GB"/>
          </a:p>
        </p:txBody>
      </p:sp>
    </p:spTree>
    <p:extLst>
      <p:ext uri="{BB962C8B-B14F-4D97-AF65-F5344CB8AC3E}">
        <p14:creationId xmlns:p14="http://schemas.microsoft.com/office/powerpoint/2010/main" val="2365245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policy or action of using vigorous campaigning to bring about political or social change.</a:t>
            </a:r>
          </a:p>
          <a:p>
            <a:endParaRPr lang="en-GB" dirty="0"/>
          </a:p>
          <a:p>
            <a:r>
              <a:rPr lang="en-GB" dirty="0"/>
              <a:t>Physical Activism – Going out there to Marches, Organising protests and compiling signatures for petition, signing a post card to send to your MP on a certain issue</a:t>
            </a:r>
          </a:p>
          <a:p>
            <a:endParaRPr lang="en-GB" dirty="0"/>
          </a:p>
          <a:p>
            <a:r>
              <a:rPr lang="en-GB" dirty="0"/>
              <a:t>Media Activism – Sharing posts, lobbying people in power over social media</a:t>
            </a:r>
          </a:p>
          <a:p>
            <a:endParaRPr lang="en-GB" dirty="0"/>
          </a:p>
          <a:p>
            <a:r>
              <a:rPr lang="en-GB" dirty="0"/>
              <a:t>Audio activism – taking part in phone lobbying – ringing up people to ask for their support, ringing in to tv/radio debates </a:t>
            </a:r>
          </a:p>
        </p:txBody>
      </p:sp>
      <p:sp>
        <p:nvSpPr>
          <p:cNvPr id="4" name="Slide Number Placeholder 3"/>
          <p:cNvSpPr>
            <a:spLocks noGrp="1"/>
          </p:cNvSpPr>
          <p:nvPr>
            <p:ph type="sldNum" sz="quarter" idx="10"/>
          </p:nvPr>
        </p:nvSpPr>
        <p:spPr/>
        <p:txBody>
          <a:bodyPr/>
          <a:lstStyle/>
          <a:p>
            <a:fld id="{E86DDD98-2648-4E34-A855-B29DC2DAD366}" type="slidenum">
              <a:rPr lang="en-GB" smtClean="0"/>
              <a:t>3</a:t>
            </a:fld>
            <a:endParaRPr lang="en-GB"/>
          </a:p>
        </p:txBody>
      </p:sp>
    </p:spTree>
    <p:extLst>
      <p:ext uri="{BB962C8B-B14F-4D97-AF65-F5344CB8AC3E}">
        <p14:creationId xmlns:p14="http://schemas.microsoft.com/office/powerpoint/2010/main" val="167043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5-10 minutes to draw the perfect activist</a:t>
            </a:r>
          </a:p>
        </p:txBody>
      </p:sp>
      <p:sp>
        <p:nvSpPr>
          <p:cNvPr id="4" name="Slide Number Placeholder 3"/>
          <p:cNvSpPr>
            <a:spLocks noGrp="1"/>
          </p:cNvSpPr>
          <p:nvPr>
            <p:ph type="sldNum" sz="quarter" idx="10"/>
          </p:nvPr>
        </p:nvSpPr>
        <p:spPr/>
        <p:txBody>
          <a:bodyPr/>
          <a:lstStyle/>
          <a:p>
            <a:fld id="{E86DDD98-2648-4E34-A855-B29DC2DAD366}" type="slidenum">
              <a:rPr lang="en-GB" smtClean="0"/>
              <a:t>4</a:t>
            </a:fld>
            <a:endParaRPr lang="en-GB"/>
          </a:p>
        </p:txBody>
      </p:sp>
    </p:spTree>
    <p:extLst>
      <p:ext uri="{BB962C8B-B14F-4D97-AF65-F5344CB8AC3E}">
        <p14:creationId xmlns:p14="http://schemas.microsoft.com/office/powerpoint/2010/main" val="343769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LGSM</a:t>
            </a:r>
          </a:p>
          <a:p>
            <a:r>
              <a:rPr lang="en-GB" dirty="0"/>
              <a:t>Montgomery Bus Boycott</a:t>
            </a:r>
          </a:p>
          <a:p>
            <a:r>
              <a:rPr lang="en-GB" dirty="0"/>
              <a:t>Repeal the 8</a:t>
            </a:r>
            <a:r>
              <a:rPr lang="en-GB" baseline="30000" dirty="0"/>
              <a:t>th</a:t>
            </a:r>
            <a:r>
              <a:rPr lang="en-GB" dirty="0"/>
              <a:t> </a:t>
            </a:r>
          </a:p>
        </p:txBody>
      </p:sp>
      <p:sp>
        <p:nvSpPr>
          <p:cNvPr id="4" name="Slide Number Placeholder 3"/>
          <p:cNvSpPr>
            <a:spLocks noGrp="1"/>
          </p:cNvSpPr>
          <p:nvPr>
            <p:ph type="sldNum" sz="quarter" idx="10"/>
          </p:nvPr>
        </p:nvSpPr>
        <p:spPr/>
        <p:txBody>
          <a:bodyPr/>
          <a:lstStyle/>
          <a:p>
            <a:fld id="{E86DDD98-2648-4E34-A855-B29DC2DAD366}" type="slidenum">
              <a:rPr lang="en-GB" smtClean="0"/>
              <a:t>5</a:t>
            </a:fld>
            <a:endParaRPr lang="en-GB"/>
          </a:p>
        </p:txBody>
      </p:sp>
    </p:spTree>
    <p:extLst>
      <p:ext uri="{BB962C8B-B14F-4D97-AF65-F5344CB8AC3E}">
        <p14:creationId xmlns:p14="http://schemas.microsoft.com/office/powerpoint/2010/main" val="285504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LGSM</a:t>
            </a:r>
          </a:p>
          <a:p>
            <a:r>
              <a:rPr lang="en-GB" dirty="0"/>
              <a:t>Montgomery Bus Boycott</a:t>
            </a:r>
          </a:p>
          <a:p>
            <a:r>
              <a:rPr lang="en-GB" dirty="0"/>
              <a:t>Suffragette Movement</a:t>
            </a:r>
          </a:p>
          <a:p>
            <a:r>
              <a:rPr lang="en-GB" dirty="0"/>
              <a:t>Anti Gun Protests</a:t>
            </a:r>
          </a:p>
        </p:txBody>
      </p:sp>
      <p:sp>
        <p:nvSpPr>
          <p:cNvPr id="4" name="Slide Number Placeholder 3"/>
          <p:cNvSpPr>
            <a:spLocks noGrp="1"/>
          </p:cNvSpPr>
          <p:nvPr>
            <p:ph type="sldNum" sz="quarter" idx="10"/>
          </p:nvPr>
        </p:nvSpPr>
        <p:spPr/>
        <p:txBody>
          <a:bodyPr/>
          <a:lstStyle/>
          <a:p>
            <a:fld id="{E86DDD98-2648-4E34-A855-B29DC2DAD366}" type="slidenum">
              <a:rPr lang="en-GB" smtClean="0"/>
              <a:t>6</a:t>
            </a:fld>
            <a:endParaRPr lang="en-GB"/>
          </a:p>
        </p:txBody>
      </p:sp>
    </p:spTree>
    <p:extLst>
      <p:ext uri="{BB962C8B-B14F-4D97-AF65-F5344CB8AC3E}">
        <p14:creationId xmlns:p14="http://schemas.microsoft.com/office/powerpoint/2010/main" val="319247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you need to question whether you know the ins and outs of this issue.</a:t>
            </a:r>
          </a:p>
          <a:p>
            <a:r>
              <a:rPr lang="en-GB" dirty="0"/>
              <a:t>It is no good simply knowing the side that is in your favour, in fact it is more important to know the arguments that will stand in your way and how you will respond to those. </a:t>
            </a:r>
          </a:p>
          <a:p>
            <a:endParaRPr lang="en-GB" dirty="0"/>
          </a:p>
          <a:p>
            <a:r>
              <a:rPr lang="en-GB" dirty="0"/>
              <a:t>As a Law Graduate – my priority in any campaign has been to find the arguments against me before I even look at the arguments in my favour. We need to be more of an expert on the against arguments then those on that side.</a:t>
            </a:r>
          </a:p>
          <a:p>
            <a:endParaRPr lang="en-GB" dirty="0"/>
          </a:p>
          <a:p>
            <a:r>
              <a:rPr lang="en-GB" dirty="0"/>
              <a:t>But then you need to educate those around you on the issue .</a:t>
            </a:r>
          </a:p>
          <a:p>
            <a:endParaRPr lang="en-GB" dirty="0"/>
          </a:p>
        </p:txBody>
      </p:sp>
      <p:sp>
        <p:nvSpPr>
          <p:cNvPr id="4" name="Slide Number Placeholder 3"/>
          <p:cNvSpPr>
            <a:spLocks noGrp="1"/>
          </p:cNvSpPr>
          <p:nvPr>
            <p:ph type="sldNum" sz="quarter" idx="10"/>
          </p:nvPr>
        </p:nvSpPr>
        <p:spPr/>
        <p:txBody>
          <a:bodyPr/>
          <a:lstStyle/>
          <a:p>
            <a:fld id="{E86DDD98-2648-4E34-A855-B29DC2DAD366}" type="slidenum">
              <a:rPr lang="en-GB" smtClean="0"/>
              <a:t>7</a:t>
            </a:fld>
            <a:endParaRPr lang="en-GB"/>
          </a:p>
        </p:txBody>
      </p:sp>
    </p:spTree>
    <p:extLst>
      <p:ext uri="{BB962C8B-B14F-4D97-AF65-F5344CB8AC3E}">
        <p14:creationId xmlns:p14="http://schemas.microsoft.com/office/powerpoint/2010/main" val="3493211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are the key players in this issue?</a:t>
            </a:r>
          </a:p>
          <a:p>
            <a:endParaRPr lang="en-GB" dirty="0"/>
          </a:p>
          <a:p>
            <a:r>
              <a:rPr lang="en-GB" dirty="0"/>
              <a:t>What skills are available in your campaign community?</a:t>
            </a:r>
          </a:p>
          <a:p>
            <a:endParaRPr lang="en-GB" dirty="0"/>
          </a:p>
          <a:p>
            <a:r>
              <a:rPr lang="en-GB" dirty="0"/>
              <a:t>What resources do you have at your disposal to use?</a:t>
            </a:r>
          </a:p>
        </p:txBody>
      </p:sp>
      <p:sp>
        <p:nvSpPr>
          <p:cNvPr id="4" name="Slide Number Placeholder 3"/>
          <p:cNvSpPr>
            <a:spLocks noGrp="1"/>
          </p:cNvSpPr>
          <p:nvPr>
            <p:ph type="sldNum" sz="quarter" idx="10"/>
          </p:nvPr>
        </p:nvSpPr>
        <p:spPr/>
        <p:txBody>
          <a:bodyPr/>
          <a:lstStyle/>
          <a:p>
            <a:fld id="{E86DDD98-2648-4E34-A855-B29DC2DAD366}" type="slidenum">
              <a:rPr lang="en-GB" smtClean="0"/>
              <a:t>8</a:t>
            </a:fld>
            <a:endParaRPr lang="en-GB"/>
          </a:p>
        </p:txBody>
      </p:sp>
    </p:spTree>
    <p:extLst>
      <p:ext uri="{BB962C8B-B14F-4D97-AF65-F5344CB8AC3E}">
        <p14:creationId xmlns:p14="http://schemas.microsoft.com/office/powerpoint/2010/main" val="2237651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talking and creating movement in the campaign – take people on the journey with you.</a:t>
            </a:r>
          </a:p>
          <a:p>
            <a:endParaRPr lang="en-GB" dirty="0"/>
          </a:p>
          <a:p>
            <a:r>
              <a:rPr lang="en-GB" dirty="0"/>
              <a:t>Use the apathy staircase</a:t>
            </a:r>
          </a:p>
        </p:txBody>
      </p:sp>
      <p:sp>
        <p:nvSpPr>
          <p:cNvPr id="4" name="Slide Number Placeholder 3"/>
          <p:cNvSpPr>
            <a:spLocks noGrp="1"/>
          </p:cNvSpPr>
          <p:nvPr>
            <p:ph type="sldNum" sz="quarter" idx="10"/>
          </p:nvPr>
        </p:nvSpPr>
        <p:spPr/>
        <p:txBody>
          <a:bodyPr/>
          <a:lstStyle/>
          <a:p>
            <a:fld id="{E86DDD98-2648-4E34-A855-B29DC2DAD366}" type="slidenum">
              <a:rPr lang="en-GB" smtClean="0"/>
              <a:t>9</a:t>
            </a:fld>
            <a:endParaRPr lang="en-GB"/>
          </a:p>
        </p:txBody>
      </p:sp>
    </p:spTree>
    <p:extLst>
      <p:ext uri="{BB962C8B-B14F-4D97-AF65-F5344CB8AC3E}">
        <p14:creationId xmlns:p14="http://schemas.microsoft.com/office/powerpoint/2010/main" val="1904971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people about their experience – people love to talk about their lived experiences and it helps you to shape your conversation.</a:t>
            </a:r>
          </a:p>
          <a:p>
            <a:endParaRPr lang="en-GB" dirty="0"/>
          </a:p>
          <a:p>
            <a:r>
              <a:rPr lang="en-GB" dirty="0"/>
              <a:t>Inject the injustice – get people to think about good standards, comparison is an effective tool – compare their handbook/prospectus to their lived experience.</a:t>
            </a:r>
          </a:p>
          <a:p>
            <a:endParaRPr lang="en-GB" dirty="0"/>
          </a:p>
          <a:p>
            <a:r>
              <a:rPr lang="en-GB" dirty="0"/>
              <a:t>Make the wrong a right – Look at the Student Charter, contract, handbook, other universities sometimes basic rights and make clear the standard.</a:t>
            </a:r>
          </a:p>
          <a:p>
            <a:endParaRPr lang="en-GB" dirty="0"/>
          </a:p>
          <a:p>
            <a:r>
              <a:rPr lang="en-GB" dirty="0"/>
              <a:t>Then ask them to act – sometimes we get so focused on this part that we forget about the other steps. </a:t>
            </a:r>
          </a:p>
          <a:p>
            <a:endParaRPr lang="en-GB" dirty="0"/>
          </a:p>
          <a:p>
            <a:r>
              <a:rPr lang="en-GB" dirty="0"/>
              <a:t>Example; Freezing Exam Halls – Speak to students about their exam experience, ask questions about the environment  - Inject the injustice ‘you mean you have to wear 3 jumpers and you are still cold in the exam hall despite paying at least 9,250 in fees? In other universities they bring in heaters or move the exams to another space with adequate heating . Make the wrong a right – wow the Health and Safety Executive would be less than impressed if they knew that was happening in a work place its even worse when you are paying for it. We have a right to adequate heating all the time especially when we have to concentrate in order to get amazing degrees which we are paying for. Then we bring in the action, sure if you could use the </a:t>
            </a:r>
            <a:r>
              <a:rPr lang="en-GB" dirty="0" err="1"/>
              <a:t>ipad</a:t>
            </a:r>
            <a:r>
              <a:rPr lang="en-GB" dirty="0"/>
              <a:t> I brought and vote yes on this big idea we can take this forward as a mandate to sort this.</a:t>
            </a:r>
          </a:p>
        </p:txBody>
      </p:sp>
      <p:sp>
        <p:nvSpPr>
          <p:cNvPr id="4" name="Slide Number Placeholder 3"/>
          <p:cNvSpPr>
            <a:spLocks noGrp="1"/>
          </p:cNvSpPr>
          <p:nvPr>
            <p:ph type="sldNum" sz="quarter" idx="10"/>
          </p:nvPr>
        </p:nvSpPr>
        <p:spPr/>
        <p:txBody>
          <a:bodyPr/>
          <a:lstStyle/>
          <a:p>
            <a:fld id="{E86DDD98-2648-4E34-A855-B29DC2DAD366}" type="slidenum">
              <a:rPr lang="en-GB" smtClean="0"/>
              <a:t>10</a:t>
            </a:fld>
            <a:endParaRPr lang="en-GB"/>
          </a:p>
        </p:txBody>
      </p:sp>
    </p:spTree>
    <p:extLst>
      <p:ext uri="{BB962C8B-B14F-4D97-AF65-F5344CB8AC3E}">
        <p14:creationId xmlns:p14="http://schemas.microsoft.com/office/powerpoint/2010/main" val="1633769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DA97-36B6-4B18-B5FD-D725DFF4FB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28F5C2A-8E55-4036-AEE7-BC91A545C3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7143DC-A3F5-48AB-A212-9F48D6AF302A}"/>
              </a:ext>
            </a:extLst>
          </p:cNvPr>
          <p:cNvSpPr>
            <a:spLocks noGrp="1"/>
          </p:cNvSpPr>
          <p:nvPr>
            <p:ph type="dt" sz="half" idx="10"/>
          </p:nvPr>
        </p:nvSpPr>
        <p:spPr/>
        <p:txBody>
          <a:bodyPr/>
          <a:lstStyle/>
          <a:p>
            <a:fld id="{CF9DBAD1-8615-4FAD-8333-D40385EA2A23}" type="datetimeFigureOut">
              <a:rPr lang="en-GB" smtClean="0"/>
              <a:t>01/02/2021</a:t>
            </a:fld>
            <a:endParaRPr lang="en-GB"/>
          </a:p>
        </p:txBody>
      </p:sp>
      <p:sp>
        <p:nvSpPr>
          <p:cNvPr id="5" name="Footer Placeholder 4">
            <a:extLst>
              <a:ext uri="{FF2B5EF4-FFF2-40B4-BE49-F238E27FC236}">
                <a16:creationId xmlns:a16="http://schemas.microsoft.com/office/drawing/2014/main" id="{1CC385DD-AD31-4635-93A0-10CCC98E8E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C196FB-AA10-4097-BE61-E86797378276}"/>
              </a:ext>
            </a:extLst>
          </p:cNvPr>
          <p:cNvSpPr>
            <a:spLocks noGrp="1"/>
          </p:cNvSpPr>
          <p:nvPr>
            <p:ph type="sldNum" sz="quarter" idx="12"/>
          </p:nvPr>
        </p:nvSpPr>
        <p:spPr/>
        <p:txBody>
          <a:bodyPr/>
          <a:lstStyle/>
          <a:p>
            <a:fld id="{CD2486A4-129E-4CE6-921C-7444BF15B8A2}" type="slidenum">
              <a:rPr lang="en-GB" smtClean="0"/>
              <a:t>‹#›</a:t>
            </a:fld>
            <a:endParaRPr lang="en-GB"/>
          </a:p>
        </p:txBody>
      </p:sp>
    </p:spTree>
    <p:extLst>
      <p:ext uri="{BB962C8B-B14F-4D97-AF65-F5344CB8AC3E}">
        <p14:creationId xmlns:p14="http://schemas.microsoft.com/office/powerpoint/2010/main" val="1547644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3381-FA7E-4659-AA35-EF5477C742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0ED0D3-5375-4E54-8267-A0CC8D527E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C882CC-16DC-4C35-81CC-DB6F6BE08409}"/>
              </a:ext>
            </a:extLst>
          </p:cNvPr>
          <p:cNvSpPr>
            <a:spLocks noGrp="1"/>
          </p:cNvSpPr>
          <p:nvPr>
            <p:ph type="dt" sz="half" idx="10"/>
          </p:nvPr>
        </p:nvSpPr>
        <p:spPr/>
        <p:txBody>
          <a:bodyPr/>
          <a:lstStyle/>
          <a:p>
            <a:fld id="{CF9DBAD1-8615-4FAD-8333-D40385EA2A23}" type="datetimeFigureOut">
              <a:rPr lang="en-GB" smtClean="0"/>
              <a:t>01/02/2021</a:t>
            </a:fld>
            <a:endParaRPr lang="en-GB"/>
          </a:p>
        </p:txBody>
      </p:sp>
      <p:sp>
        <p:nvSpPr>
          <p:cNvPr id="5" name="Footer Placeholder 4">
            <a:extLst>
              <a:ext uri="{FF2B5EF4-FFF2-40B4-BE49-F238E27FC236}">
                <a16:creationId xmlns:a16="http://schemas.microsoft.com/office/drawing/2014/main" id="{08E6F988-C614-452F-A2B2-119BBE991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93560-F94C-40C2-BFB3-DC214F50B630}"/>
              </a:ext>
            </a:extLst>
          </p:cNvPr>
          <p:cNvSpPr>
            <a:spLocks noGrp="1"/>
          </p:cNvSpPr>
          <p:nvPr>
            <p:ph type="sldNum" sz="quarter" idx="12"/>
          </p:nvPr>
        </p:nvSpPr>
        <p:spPr/>
        <p:txBody>
          <a:bodyPr/>
          <a:lstStyle/>
          <a:p>
            <a:fld id="{CD2486A4-129E-4CE6-921C-7444BF15B8A2}" type="slidenum">
              <a:rPr lang="en-GB" smtClean="0"/>
              <a:t>‹#›</a:t>
            </a:fld>
            <a:endParaRPr lang="en-GB"/>
          </a:p>
        </p:txBody>
      </p:sp>
    </p:spTree>
    <p:extLst>
      <p:ext uri="{BB962C8B-B14F-4D97-AF65-F5344CB8AC3E}">
        <p14:creationId xmlns:p14="http://schemas.microsoft.com/office/powerpoint/2010/main" val="52730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6E528C-C649-4ED2-A70A-BAFF6093F4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5A34E3-CBF1-4DD7-800F-5AB8BEA3FA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73EB76-0959-48FB-A734-895A1DE1D011}"/>
              </a:ext>
            </a:extLst>
          </p:cNvPr>
          <p:cNvSpPr>
            <a:spLocks noGrp="1"/>
          </p:cNvSpPr>
          <p:nvPr>
            <p:ph type="dt" sz="half" idx="10"/>
          </p:nvPr>
        </p:nvSpPr>
        <p:spPr/>
        <p:txBody>
          <a:bodyPr/>
          <a:lstStyle/>
          <a:p>
            <a:fld id="{CF9DBAD1-8615-4FAD-8333-D40385EA2A23}" type="datetimeFigureOut">
              <a:rPr lang="en-GB" smtClean="0"/>
              <a:t>01/02/2021</a:t>
            </a:fld>
            <a:endParaRPr lang="en-GB"/>
          </a:p>
        </p:txBody>
      </p:sp>
      <p:sp>
        <p:nvSpPr>
          <p:cNvPr id="5" name="Footer Placeholder 4">
            <a:extLst>
              <a:ext uri="{FF2B5EF4-FFF2-40B4-BE49-F238E27FC236}">
                <a16:creationId xmlns:a16="http://schemas.microsoft.com/office/drawing/2014/main" id="{17227644-C130-456B-8802-10BC8EA120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9C182-B602-410E-8A99-8A41FF23E96E}"/>
              </a:ext>
            </a:extLst>
          </p:cNvPr>
          <p:cNvSpPr>
            <a:spLocks noGrp="1"/>
          </p:cNvSpPr>
          <p:nvPr>
            <p:ph type="sldNum" sz="quarter" idx="12"/>
          </p:nvPr>
        </p:nvSpPr>
        <p:spPr/>
        <p:txBody>
          <a:bodyPr/>
          <a:lstStyle/>
          <a:p>
            <a:fld id="{CD2486A4-129E-4CE6-921C-7444BF15B8A2}" type="slidenum">
              <a:rPr lang="en-GB" smtClean="0"/>
              <a:t>‹#›</a:t>
            </a:fld>
            <a:endParaRPr lang="en-GB"/>
          </a:p>
        </p:txBody>
      </p:sp>
    </p:spTree>
    <p:extLst>
      <p:ext uri="{BB962C8B-B14F-4D97-AF65-F5344CB8AC3E}">
        <p14:creationId xmlns:p14="http://schemas.microsoft.com/office/powerpoint/2010/main" val="296102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37F9-4C4F-4FC0-93C4-FA4676BC7A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6A7CD0-262C-4D41-8FB7-33F105D711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54AA0-B0CF-432A-8C18-20BC4CD914D8}"/>
              </a:ext>
            </a:extLst>
          </p:cNvPr>
          <p:cNvSpPr>
            <a:spLocks noGrp="1"/>
          </p:cNvSpPr>
          <p:nvPr>
            <p:ph type="dt" sz="half" idx="10"/>
          </p:nvPr>
        </p:nvSpPr>
        <p:spPr/>
        <p:txBody>
          <a:bodyPr/>
          <a:lstStyle/>
          <a:p>
            <a:fld id="{CF9DBAD1-8615-4FAD-8333-D40385EA2A23}" type="datetimeFigureOut">
              <a:rPr lang="en-GB" smtClean="0"/>
              <a:t>01/02/2021</a:t>
            </a:fld>
            <a:endParaRPr lang="en-GB"/>
          </a:p>
        </p:txBody>
      </p:sp>
      <p:sp>
        <p:nvSpPr>
          <p:cNvPr id="5" name="Footer Placeholder 4">
            <a:extLst>
              <a:ext uri="{FF2B5EF4-FFF2-40B4-BE49-F238E27FC236}">
                <a16:creationId xmlns:a16="http://schemas.microsoft.com/office/drawing/2014/main" id="{B13A18B2-7EC9-4049-8FBA-995D29AB06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F88804-1D79-4D5C-AFBB-F6A86C206DBD}"/>
              </a:ext>
            </a:extLst>
          </p:cNvPr>
          <p:cNvSpPr>
            <a:spLocks noGrp="1"/>
          </p:cNvSpPr>
          <p:nvPr>
            <p:ph type="sldNum" sz="quarter" idx="12"/>
          </p:nvPr>
        </p:nvSpPr>
        <p:spPr/>
        <p:txBody>
          <a:bodyPr/>
          <a:lstStyle/>
          <a:p>
            <a:fld id="{CD2486A4-129E-4CE6-921C-7444BF15B8A2}" type="slidenum">
              <a:rPr lang="en-GB" smtClean="0"/>
              <a:t>‹#›</a:t>
            </a:fld>
            <a:endParaRPr lang="en-GB"/>
          </a:p>
        </p:txBody>
      </p:sp>
    </p:spTree>
    <p:extLst>
      <p:ext uri="{BB962C8B-B14F-4D97-AF65-F5344CB8AC3E}">
        <p14:creationId xmlns:p14="http://schemas.microsoft.com/office/powerpoint/2010/main" val="324731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1329-8410-427E-A69D-29E98A17B7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C23034-D84B-426D-B237-E3053DFA8A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F2A1C2-1206-4D87-8783-48CBE21B7556}"/>
              </a:ext>
            </a:extLst>
          </p:cNvPr>
          <p:cNvSpPr>
            <a:spLocks noGrp="1"/>
          </p:cNvSpPr>
          <p:nvPr>
            <p:ph type="dt" sz="half" idx="10"/>
          </p:nvPr>
        </p:nvSpPr>
        <p:spPr/>
        <p:txBody>
          <a:bodyPr/>
          <a:lstStyle/>
          <a:p>
            <a:fld id="{CF9DBAD1-8615-4FAD-8333-D40385EA2A23}" type="datetimeFigureOut">
              <a:rPr lang="en-GB" smtClean="0"/>
              <a:t>01/02/2021</a:t>
            </a:fld>
            <a:endParaRPr lang="en-GB"/>
          </a:p>
        </p:txBody>
      </p:sp>
      <p:sp>
        <p:nvSpPr>
          <p:cNvPr id="5" name="Footer Placeholder 4">
            <a:extLst>
              <a:ext uri="{FF2B5EF4-FFF2-40B4-BE49-F238E27FC236}">
                <a16:creationId xmlns:a16="http://schemas.microsoft.com/office/drawing/2014/main" id="{CEACD283-0A2D-47A5-88DD-6C347CBAD3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B22EB-D35A-47F5-8511-6D1D966592E8}"/>
              </a:ext>
            </a:extLst>
          </p:cNvPr>
          <p:cNvSpPr>
            <a:spLocks noGrp="1"/>
          </p:cNvSpPr>
          <p:nvPr>
            <p:ph type="sldNum" sz="quarter" idx="12"/>
          </p:nvPr>
        </p:nvSpPr>
        <p:spPr/>
        <p:txBody>
          <a:bodyPr/>
          <a:lstStyle/>
          <a:p>
            <a:fld id="{CD2486A4-129E-4CE6-921C-7444BF15B8A2}" type="slidenum">
              <a:rPr lang="en-GB" smtClean="0"/>
              <a:t>‹#›</a:t>
            </a:fld>
            <a:endParaRPr lang="en-GB"/>
          </a:p>
        </p:txBody>
      </p:sp>
    </p:spTree>
    <p:extLst>
      <p:ext uri="{BB962C8B-B14F-4D97-AF65-F5344CB8AC3E}">
        <p14:creationId xmlns:p14="http://schemas.microsoft.com/office/powerpoint/2010/main" val="269382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DDAE5-C9D3-4499-B982-C1083321BA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534037-2BB6-4D65-A8F0-82609ADCDB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585735-D36E-4A61-BA76-AF0642930B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DB10B0-1389-4334-A180-79958CFAECDD}"/>
              </a:ext>
            </a:extLst>
          </p:cNvPr>
          <p:cNvSpPr>
            <a:spLocks noGrp="1"/>
          </p:cNvSpPr>
          <p:nvPr>
            <p:ph type="dt" sz="half" idx="10"/>
          </p:nvPr>
        </p:nvSpPr>
        <p:spPr/>
        <p:txBody>
          <a:bodyPr/>
          <a:lstStyle/>
          <a:p>
            <a:fld id="{CF9DBAD1-8615-4FAD-8333-D40385EA2A23}" type="datetimeFigureOut">
              <a:rPr lang="en-GB" smtClean="0"/>
              <a:t>01/02/2021</a:t>
            </a:fld>
            <a:endParaRPr lang="en-GB"/>
          </a:p>
        </p:txBody>
      </p:sp>
      <p:sp>
        <p:nvSpPr>
          <p:cNvPr id="6" name="Footer Placeholder 5">
            <a:extLst>
              <a:ext uri="{FF2B5EF4-FFF2-40B4-BE49-F238E27FC236}">
                <a16:creationId xmlns:a16="http://schemas.microsoft.com/office/drawing/2014/main" id="{8408135B-A768-42DB-8862-DB3E470B72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0F81F4-A61E-4C24-93F2-0B56BBBBD0C7}"/>
              </a:ext>
            </a:extLst>
          </p:cNvPr>
          <p:cNvSpPr>
            <a:spLocks noGrp="1"/>
          </p:cNvSpPr>
          <p:nvPr>
            <p:ph type="sldNum" sz="quarter" idx="12"/>
          </p:nvPr>
        </p:nvSpPr>
        <p:spPr/>
        <p:txBody>
          <a:bodyPr/>
          <a:lstStyle/>
          <a:p>
            <a:fld id="{CD2486A4-129E-4CE6-921C-7444BF15B8A2}" type="slidenum">
              <a:rPr lang="en-GB" smtClean="0"/>
              <a:t>‹#›</a:t>
            </a:fld>
            <a:endParaRPr lang="en-GB"/>
          </a:p>
        </p:txBody>
      </p:sp>
    </p:spTree>
    <p:extLst>
      <p:ext uri="{BB962C8B-B14F-4D97-AF65-F5344CB8AC3E}">
        <p14:creationId xmlns:p14="http://schemas.microsoft.com/office/powerpoint/2010/main" val="193611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FBB9-4175-4A5C-9F2B-9B5BC862AAD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8D49C7-64AE-4891-AFA0-A2C42CD13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7947A9-C84B-4364-ABFB-51F6883EA0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04187C8-E5E0-459F-A883-559259329C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77D3A0-9EC6-478F-B79B-643011E0BF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46BAC6-A245-446C-8C0B-90E0F4D00389}"/>
              </a:ext>
            </a:extLst>
          </p:cNvPr>
          <p:cNvSpPr>
            <a:spLocks noGrp="1"/>
          </p:cNvSpPr>
          <p:nvPr>
            <p:ph type="dt" sz="half" idx="10"/>
          </p:nvPr>
        </p:nvSpPr>
        <p:spPr/>
        <p:txBody>
          <a:bodyPr/>
          <a:lstStyle/>
          <a:p>
            <a:fld id="{CF9DBAD1-8615-4FAD-8333-D40385EA2A23}" type="datetimeFigureOut">
              <a:rPr lang="en-GB" smtClean="0"/>
              <a:t>01/02/2021</a:t>
            </a:fld>
            <a:endParaRPr lang="en-GB"/>
          </a:p>
        </p:txBody>
      </p:sp>
      <p:sp>
        <p:nvSpPr>
          <p:cNvPr id="8" name="Footer Placeholder 7">
            <a:extLst>
              <a:ext uri="{FF2B5EF4-FFF2-40B4-BE49-F238E27FC236}">
                <a16:creationId xmlns:a16="http://schemas.microsoft.com/office/drawing/2014/main" id="{CC97CE88-0A5D-4F69-BA22-882DED296D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028A8C-ED88-4EBA-8B3F-FE72B7276617}"/>
              </a:ext>
            </a:extLst>
          </p:cNvPr>
          <p:cNvSpPr>
            <a:spLocks noGrp="1"/>
          </p:cNvSpPr>
          <p:nvPr>
            <p:ph type="sldNum" sz="quarter" idx="12"/>
          </p:nvPr>
        </p:nvSpPr>
        <p:spPr/>
        <p:txBody>
          <a:bodyPr/>
          <a:lstStyle/>
          <a:p>
            <a:fld id="{CD2486A4-129E-4CE6-921C-7444BF15B8A2}" type="slidenum">
              <a:rPr lang="en-GB" smtClean="0"/>
              <a:t>‹#›</a:t>
            </a:fld>
            <a:endParaRPr lang="en-GB"/>
          </a:p>
        </p:txBody>
      </p:sp>
    </p:spTree>
    <p:extLst>
      <p:ext uri="{BB962C8B-B14F-4D97-AF65-F5344CB8AC3E}">
        <p14:creationId xmlns:p14="http://schemas.microsoft.com/office/powerpoint/2010/main" val="384645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5958-9A1D-4312-B0EB-D93C168D8DE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C1C2C0-CF51-40F1-AEC2-878CF527305A}"/>
              </a:ext>
            </a:extLst>
          </p:cNvPr>
          <p:cNvSpPr>
            <a:spLocks noGrp="1"/>
          </p:cNvSpPr>
          <p:nvPr>
            <p:ph type="dt" sz="half" idx="10"/>
          </p:nvPr>
        </p:nvSpPr>
        <p:spPr/>
        <p:txBody>
          <a:bodyPr/>
          <a:lstStyle/>
          <a:p>
            <a:fld id="{CF9DBAD1-8615-4FAD-8333-D40385EA2A23}" type="datetimeFigureOut">
              <a:rPr lang="en-GB" smtClean="0"/>
              <a:t>01/02/2021</a:t>
            </a:fld>
            <a:endParaRPr lang="en-GB"/>
          </a:p>
        </p:txBody>
      </p:sp>
      <p:sp>
        <p:nvSpPr>
          <p:cNvPr id="4" name="Footer Placeholder 3">
            <a:extLst>
              <a:ext uri="{FF2B5EF4-FFF2-40B4-BE49-F238E27FC236}">
                <a16:creationId xmlns:a16="http://schemas.microsoft.com/office/drawing/2014/main" id="{E854DABA-27D1-433C-9275-81A9A86087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43DD53-0195-4870-B145-9C17863205A0}"/>
              </a:ext>
            </a:extLst>
          </p:cNvPr>
          <p:cNvSpPr>
            <a:spLocks noGrp="1"/>
          </p:cNvSpPr>
          <p:nvPr>
            <p:ph type="sldNum" sz="quarter" idx="12"/>
          </p:nvPr>
        </p:nvSpPr>
        <p:spPr/>
        <p:txBody>
          <a:bodyPr/>
          <a:lstStyle/>
          <a:p>
            <a:fld id="{CD2486A4-129E-4CE6-921C-7444BF15B8A2}" type="slidenum">
              <a:rPr lang="en-GB" smtClean="0"/>
              <a:t>‹#›</a:t>
            </a:fld>
            <a:endParaRPr lang="en-GB"/>
          </a:p>
        </p:txBody>
      </p:sp>
    </p:spTree>
    <p:extLst>
      <p:ext uri="{BB962C8B-B14F-4D97-AF65-F5344CB8AC3E}">
        <p14:creationId xmlns:p14="http://schemas.microsoft.com/office/powerpoint/2010/main" val="51652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B460F-E4EC-46FE-9ADA-75BB1EF48683}"/>
              </a:ext>
            </a:extLst>
          </p:cNvPr>
          <p:cNvSpPr>
            <a:spLocks noGrp="1"/>
          </p:cNvSpPr>
          <p:nvPr>
            <p:ph type="dt" sz="half" idx="10"/>
          </p:nvPr>
        </p:nvSpPr>
        <p:spPr/>
        <p:txBody>
          <a:bodyPr/>
          <a:lstStyle/>
          <a:p>
            <a:fld id="{CF9DBAD1-8615-4FAD-8333-D40385EA2A23}" type="datetimeFigureOut">
              <a:rPr lang="en-GB" smtClean="0"/>
              <a:t>01/02/2021</a:t>
            </a:fld>
            <a:endParaRPr lang="en-GB"/>
          </a:p>
        </p:txBody>
      </p:sp>
      <p:sp>
        <p:nvSpPr>
          <p:cNvPr id="3" name="Footer Placeholder 2">
            <a:extLst>
              <a:ext uri="{FF2B5EF4-FFF2-40B4-BE49-F238E27FC236}">
                <a16:creationId xmlns:a16="http://schemas.microsoft.com/office/drawing/2014/main" id="{504298C3-2890-463F-8522-BE746236CE8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3EC987-5FD7-4D39-96A0-5419FFCD0E3B}"/>
              </a:ext>
            </a:extLst>
          </p:cNvPr>
          <p:cNvSpPr>
            <a:spLocks noGrp="1"/>
          </p:cNvSpPr>
          <p:nvPr>
            <p:ph type="sldNum" sz="quarter" idx="12"/>
          </p:nvPr>
        </p:nvSpPr>
        <p:spPr/>
        <p:txBody>
          <a:bodyPr/>
          <a:lstStyle/>
          <a:p>
            <a:fld id="{CD2486A4-129E-4CE6-921C-7444BF15B8A2}" type="slidenum">
              <a:rPr lang="en-GB" smtClean="0"/>
              <a:t>‹#›</a:t>
            </a:fld>
            <a:endParaRPr lang="en-GB"/>
          </a:p>
        </p:txBody>
      </p:sp>
    </p:spTree>
    <p:extLst>
      <p:ext uri="{BB962C8B-B14F-4D97-AF65-F5344CB8AC3E}">
        <p14:creationId xmlns:p14="http://schemas.microsoft.com/office/powerpoint/2010/main" val="17304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0B39-7D39-4412-96CD-A8ADF357C0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C2AA02-0C78-4369-BBE3-CE0BC0F865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D49457-89A1-4087-A9D3-54750D5FB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8C2F6B-3B9E-467D-8437-83F1849BCBCA}"/>
              </a:ext>
            </a:extLst>
          </p:cNvPr>
          <p:cNvSpPr>
            <a:spLocks noGrp="1"/>
          </p:cNvSpPr>
          <p:nvPr>
            <p:ph type="dt" sz="half" idx="10"/>
          </p:nvPr>
        </p:nvSpPr>
        <p:spPr/>
        <p:txBody>
          <a:bodyPr/>
          <a:lstStyle/>
          <a:p>
            <a:fld id="{CF9DBAD1-8615-4FAD-8333-D40385EA2A23}" type="datetimeFigureOut">
              <a:rPr lang="en-GB" smtClean="0"/>
              <a:t>01/02/2021</a:t>
            </a:fld>
            <a:endParaRPr lang="en-GB"/>
          </a:p>
        </p:txBody>
      </p:sp>
      <p:sp>
        <p:nvSpPr>
          <p:cNvPr id="6" name="Footer Placeholder 5">
            <a:extLst>
              <a:ext uri="{FF2B5EF4-FFF2-40B4-BE49-F238E27FC236}">
                <a16:creationId xmlns:a16="http://schemas.microsoft.com/office/drawing/2014/main" id="{B29F4D85-04CA-4A5C-BC6D-C372EF5298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D10199-E34C-461E-BCBE-5F51F7CAFF66}"/>
              </a:ext>
            </a:extLst>
          </p:cNvPr>
          <p:cNvSpPr>
            <a:spLocks noGrp="1"/>
          </p:cNvSpPr>
          <p:nvPr>
            <p:ph type="sldNum" sz="quarter" idx="12"/>
          </p:nvPr>
        </p:nvSpPr>
        <p:spPr/>
        <p:txBody>
          <a:bodyPr/>
          <a:lstStyle/>
          <a:p>
            <a:fld id="{CD2486A4-129E-4CE6-921C-7444BF15B8A2}" type="slidenum">
              <a:rPr lang="en-GB" smtClean="0"/>
              <a:t>‹#›</a:t>
            </a:fld>
            <a:endParaRPr lang="en-GB"/>
          </a:p>
        </p:txBody>
      </p:sp>
    </p:spTree>
    <p:extLst>
      <p:ext uri="{BB962C8B-B14F-4D97-AF65-F5344CB8AC3E}">
        <p14:creationId xmlns:p14="http://schemas.microsoft.com/office/powerpoint/2010/main" val="102465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18DB-7442-4FA4-A0FC-80E7311EF4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BF6DB6-7EBF-497D-B0FF-9226296E8B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98E82B-DF3B-4972-9481-7324A72AE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679E1A-F463-46CE-8A91-C1CF7B820DA1}"/>
              </a:ext>
            </a:extLst>
          </p:cNvPr>
          <p:cNvSpPr>
            <a:spLocks noGrp="1"/>
          </p:cNvSpPr>
          <p:nvPr>
            <p:ph type="dt" sz="half" idx="10"/>
          </p:nvPr>
        </p:nvSpPr>
        <p:spPr/>
        <p:txBody>
          <a:bodyPr/>
          <a:lstStyle/>
          <a:p>
            <a:fld id="{CF9DBAD1-8615-4FAD-8333-D40385EA2A23}" type="datetimeFigureOut">
              <a:rPr lang="en-GB" smtClean="0"/>
              <a:t>01/02/2021</a:t>
            </a:fld>
            <a:endParaRPr lang="en-GB"/>
          </a:p>
        </p:txBody>
      </p:sp>
      <p:sp>
        <p:nvSpPr>
          <p:cNvPr id="6" name="Footer Placeholder 5">
            <a:extLst>
              <a:ext uri="{FF2B5EF4-FFF2-40B4-BE49-F238E27FC236}">
                <a16:creationId xmlns:a16="http://schemas.microsoft.com/office/drawing/2014/main" id="{6A16EA37-B0A7-4178-9AE8-C0312B7CD7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864B4D-CA25-45B0-B7CE-2EDFD9C5A39C}"/>
              </a:ext>
            </a:extLst>
          </p:cNvPr>
          <p:cNvSpPr>
            <a:spLocks noGrp="1"/>
          </p:cNvSpPr>
          <p:nvPr>
            <p:ph type="sldNum" sz="quarter" idx="12"/>
          </p:nvPr>
        </p:nvSpPr>
        <p:spPr/>
        <p:txBody>
          <a:bodyPr/>
          <a:lstStyle/>
          <a:p>
            <a:fld id="{CD2486A4-129E-4CE6-921C-7444BF15B8A2}" type="slidenum">
              <a:rPr lang="en-GB" smtClean="0"/>
              <a:t>‹#›</a:t>
            </a:fld>
            <a:endParaRPr lang="en-GB"/>
          </a:p>
        </p:txBody>
      </p:sp>
    </p:spTree>
    <p:extLst>
      <p:ext uri="{BB962C8B-B14F-4D97-AF65-F5344CB8AC3E}">
        <p14:creationId xmlns:p14="http://schemas.microsoft.com/office/powerpoint/2010/main" val="198315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FD1D88-EC90-4E32-ADCA-D9FE261175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D73D95-97E2-46F6-9901-C45500E7E1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ED560C-76C0-47BF-B4DB-9BE8118D5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DBAD1-8615-4FAD-8333-D40385EA2A23}" type="datetimeFigureOut">
              <a:rPr lang="en-GB" smtClean="0"/>
              <a:t>01/02/2021</a:t>
            </a:fld>
            <a:endParaRPr lang="en-GB"/>
          </a:p>
        </p:txBody>
      </p:sp>
      <p:sp>
        <p:nvSpPr>
          <p:cNvPr id="5" name="Footer Placeholder 4">
            <a:extLst>
              <a:ext uri="{FF2B5EF4-FFF2-40B4-BE49-F238E27FC236}">
                <a16:creationId xmlns:a16="http://schemas.microsoft.com/office/drawing/2014/main" id="{B7D12334-B9EA-4F4D-8B63-DB17CA104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5441C9-BB53-4721-835B-AA08C765F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486A4-129E-4CE6-921C-7444BF15B8A2}" type="slidenum">
              <a:rPr lang="en-GB" smtClean="0"/>
              <a:t>‹#›</a:t>
            </a:fld>
            <a:endParaRPr lang="en-GB"/>
          </a:p>
        </p:txBody>
      </p:sp>
    </p:spTree>
    <p:extLst>
      <p:ext uri="{BB962C8B-B14F-4D97-AF65-F5344CB8AC3E}">
        <p14:creationId xmlns:p14="http://schemas.microsoft.com/office/powerpoint/2010/main" val="114911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ommons.wikimedia.org/wiki/File:Steps.svg"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radiotimes.com/news/2017-09-26/former-apprentice-winners-make-surprise-boardroom-appearance-in-new-series-opener/"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clansu.co.uk/yourbigideas" TargetMode="External"/><Relationship Id="rId7" Type="http://schemas.openxmlformats.org/officeDocument/2006/relationships/hyperlink" Target="https://www.uclansu.co.uk/sa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uclansu.co.uk/studentmedia" TargetMode="External"/><Relationship Id="rId5" Type="http://schemas.openxmlformats.org/officeDocument/2006/relationships/hyperlink" Target="https://www.uclansu.co.uk/volunteering" TargetMode="External"/><Relationship Id="rId4" Type="http://schemas.openxmlformats.org/officeDocument/2006/relationships/hyperlink" Target="https://www.uclansu.co.uk/societies"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wVXFxARO04A"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mailto:sueducation@uclan.ac.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YourUnion@uclan.ac.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theguardian.com/film/2014/aug/31/pride-film-gay-activists-miners-strike-interview" TargetMode="External"/><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aldina.com/2012/04/26/african-american-students-at-florida-am-boycott-the-buses-a-proud-heritage-photos-from-the-civil-rights-movement/" TargetMode="External"/><Relationship Id="rId5" Type="http://schemas.openxmlformats.org/officeDocument/2006/relationships/image" Target="../media/image5.jpg"/><Relationship Id="rId4" Type="http://schemas.openxmlformats.org/officeDocument/2006/relationships/hyperlink" Target="http://www.itv.com/news/2018-01-30/ireland-abortion-referendum-may/"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D0QVQcqkPDs"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yourarticlelibrary.com/business-management/how-to-effectively-organise-your-organisation-5-steps/3465"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B999750B-1738-4745-A35C-B8657A50D18F}"/>
              </a:ext>
            </a:extLst>
          </p:cNvPr>
          <p:cNvSpPr>
            <a:spLocks noGrp="1"/>
          </p:cNvSpPr>
          <p:nvPr>
            <p:ph type="ctrTitle"/>
          </p:nvPr>
        </p:nvSpPr>
        <p:spPr>
          <a:xfrm>
            <a:off x="1620238" y="4173467"/>
            <a:ext cx="4805996" cy="1297115"/>
          </a:xfrm>
        </p:spPr>
        <p:txBody>
          <a:bodyPr anchor="t">
            <a:normAutofit/>
          </a:bodyPr>
          <a:lstStyle/>
          <a:p>
            <a:pPr algn="l"/>
            <a:r>
              <a:rPr lang="en-GB" sz="4100" b="1" dirty="0">
                <a:solidFill>
                  <a:schemeClr val="accent1">
                    <a:lumMod val="75000"/>
                  </a:schemeClr>
                </a:solidFill>
                <a:latin typeface="Arial Rounded MT Bold" panose="020F0704030504030204" pitchFamily="34" charset="0"/>
              </a:rPr>
              <a:t>ACTIVISM 101</a:t>
            </a:r>
            <a:br>
              <a:rPr lang="en-GB" sz="4100" dirty="0">
                <a:solidFill>
                  <a:srgbClr val="000000"/>
                </a:solidFill>
              </a:rPr>
            </a:br>
            <a:endParaRPr lang="en-GB" sz="4100" dirty="0">
              <a:solidFill>
                <a:srgbClr val="000000"/>
              </a:solidFill>
            </a:endParaRP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FC9DDE7-7E7D-4C55-A516-112230CD4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42936" cy="6912054"/>
          </a:xfrm>
          <a:prstGeom prst="rect">
            <a:avLst/>
          </a:prstGeom>
        </p:spPr>
      </p:pic>
    </p:spTree>
    <p:extLst>
      <p:ext uri="{BB962C8B-B14F-4D97-AF65-F5344CB8AC3E}">
        <p14:creationId xmlns:p14="http://schemas.microsoft.com/office/powerpoint/2010/main" val="2333136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FCBB6-F88C-4491-BCBA-5DC18791AB57}"/>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dirty="0">
                <a:solidFill>
                  <a:schemeClr val="bg1"/>
                </a:solidFill>
              </a:rPr>
              <a:t>The Apathy Staircase</a:t>
            </a:r>
          </a:p>
        </p:txBody>
      </p:sp>
      <p:pic>
        <p:nvPicPr>
          <p:cNvPr id="5" name="Picture 4" descr="A close up of a logo&#10;&#10;Description generated with very high confidence">
            <a:extLst>
              <a:ext uri="{FF2B5EF4-FFF2-40B4-BE49-F238E27FC236}">
                <a16:creationId xmlns:a16="http://schemas.microsoft.com/office/drawing/2014/main" id="{367967A6-4A82-405C-81A0-6BBF4CAF4AD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flipH="1">
            <a:off x="2710798" y="564506"/>
            <a:ext cx="10220793" cy="6858000"/>
          </a:xfrm>
          <a:prstGeom prst="rect">
            <a:avLst/>
          </a:prstGeom>
        </p:spPr>
      </p:pic>
      <p:grpSp>
        <p:nvGrpSpPr>
          <p:cNvPr id="20" name="Group 19">
            <a:extLst>
              <a:ext uri="{FF2B5EF4-FFF2-40B4-BE49-F238E27FC236}">
                <a16:creationId xmlns:a16="http://schemas.microsoft.com/office/drawing/2014/main" id="{1E2E4B88-2308-42A0-91BF-7397B18EBDE3}"/>
              </a:ext>
            </a:extLst>
          </p:cNvPr>
          <p:cNvGrpSpPr/>
          <p:nvPr/>
        </p:nvGrpSpPr>
        <p:grpSpPr>
          <a:xfrm>
            <a:off x="264696" y="4802137"/>
            <a:ext cx="4503894" cy="1323506"/>
            <a:chOff x="581026" y="5343993"/>
            <a:chExt cx="3968489" cy="1323506"/>
          </a:xfrm>
        </p:grpSpPr>
        <p:sp>
          <p:nvSpPr>
            <p:cNvPr id="7" name="Arrow: Right 6">
              <a:extLst>
                <a:ext uri="{FF2B5EF4-FFF2-40B4-BE49-F238E27FC236}">
                  <a16:creationId xmlns:a16="http://schemas.microsoft.com/office/drawing/2014/main" id="{4A3C6661-7A7F-4C0F-AB3C-9B1BB29BC9F8}"/>
                </a:ext>
              </a:extLst>
            </p:cNvPr>
            <p:cNvSpPr/>
            <p:nvPr/>
          </p:nvSpPr>
          <p:spPr>
            <a:xfrm>
              <a:off x="581026" y="5343993"/>
              <a:ext cx="3968489" cy="132350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24555B3-C343-4864-97F2-A41776029BB1}"/>
                </a:ext>
              </a:extLst>
            </p:cNvPr>
            <p:cNvSpPr/>
            <p:nvPr/>
          </p:nvSpPr>
          <p:spPr>
            <a:xfrm>
              <a:off x="845095" y="5528087"/>
              <a:ext cx="2952103" cy="923330"/>
            </a:xfrm>
            <a:prstGeom prst="rect">
              <a:avLst/>
            </a:prstGeom>
            <a:solidFill>
              <a:schemeClr val="accent2"/>
            </a:solid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Experience</a:t>
              </a:r>
            </a:p>
          </p:txBody>
        </p:sp>
      </p:grpSp>
      <p:grpSp>
        <p:nvGrpSpPr>
          <p:cNvPr id="19" name="Group 18">
            <a:extLst>
              <a:ext uri="{FF2B5EF4-FFF2-40B4-BE49-F238E27FC236}">
                <a16:creationId xmlns:a16="http://schemas.microsoft.com/office/drawing/2014/main" id="{E2945958-CC10-4858-91EF-76466232A615}"/>
              </a:ext>
            </a:extLst>
          </p:cNvPr>
          <p:cNvGrpSpPr/>
          <p:nvPr/>
        </p:nvGrpSpPr>
        <p:grpSpPr>
          <a:xfrm>
            <a:off x="2710798" y="3517146"/>
            <a:ext cx="3968489" cy="1323506"/>
            <a:chOff x="2466974" y="3739515"/>
            <a:chExt cx="3968489" cy="1323506"/>
          </a:xfrm>
        </p:grpSpPr>
        <p:sp>
          <p:nvSpPr>
            <p:cNvPr id="10" name="Arrow: Right 9">
              <a:extLst>
                <a:ext uri="{FF2B5EF4-FFF2-40B4-BE49-F238E27FC236}">
                  <a16:creationId xmlns:a16="http://schemas.microsoft.com/office/drawing/2014/main" id="{51621940-79FE-4461-A961-D1DBD56F1851}"/>
                </a:ext>
              </a:extLst>
            </p:cNvPr>
            <p:cNvSpPr/>
            <p:nvPr/>
          </p:nvSpPr>
          <p:spPr>
            <a:xfrm>
              <a:off x="2466974" y="3739515"/>
              <a:ext cx="3968489" cy="132350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053415A-073C-48AA-8851-65E72C40009C}"/>
                </a:ext>
              </a:extLst>
            </p:cNvPr>
            <p:cNvSpPr/>
            <p:nvPr/>
          </p:nvSpPr>
          <p:spPr>
            <a:xfrm>
              <a:off x="2932229" y="3899396"/>
              <a:ext cx="2544544" cy="923330"/>
            </a:xfrm>
            <a:prstGeom prst="rect">
              <a:avLst/>
            </a:prstGeom>
            <a:solidFill>
              <a:schemeClr val="accent2"/>
            </a:solid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Injustice</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grpSp>
        <p:nvGrpSpPr>
          <p:cNvPr id="18" name="Group 17">
            <a:extLst>
              <a:ext uri="{FF2B5EF4-FFF2-40B4-BE49-F238E27FC236}">
                <a16:creationId xmlns:a16="http://schemas.microsoft.com/office/drawing/2014/main" id="{613530D4-7552-48B9-AC07-DF9D700AB564}"/>
              </a:ext>
            </a:extLst>
          </p:cNvPr>
          <p:cNvGrpSpPr/>
          <p:nvPr/>
        </p:nvGrpSpPr>
        <p:grpSpPr>
          <a:xfrm>
            <a:off x="4621496" y="2228553"/>
            <a:ext cx="3968489" cy="1323506"/>
            <a:chOff x="3700226" y="3168531"/>
            <a:chExt cx="3968489" cy="1323506"/>
          </a:xfrm>
        </p:grpSpPr>
        <p:sp>
          <p:nvSpPr>
            <p:cNvPr id="12" name="Arrow: Right 11">
              <a:extLst>
                <a:ext uri="{FF2B5EF4-FFF2-40B4-BE49-F238E27FC236}">
                  <a16:creationId xmlns:a16="http://schemas.microsoft.com/office/drawing/2014/main" id="{5A8FA972-98F2-43BA-900F-06DE88989839}"/>
                </a:ext>
              </a:extLst>
            </p:cNvPr>
            <p:cNvSpPr/>
            <p:nvPr/>
          </p:nvSpPr>
          <p:spPr>
            <a:xfrm>
              <a:off x="3700226" y="3168531"/>
              <a:ext cx="3968489" cy="132350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4294887-17EC-4E5B-8027-D551A351EF1D}"/>
                </a:ext>
              </a:extLst>
            </p:cNvPr>
            <p:cNvSpPr/>
            <p:nvPr/>
          </p:nvSpPr>
          <p:spPr>
            <a:xfrm>
              <a:off x="4561520" y="3332014"/>
              <a:ext cx="1773562" cy="923330"/>
            </a:xfrm>
            <a:prstGeom prst="rect">
              <a:avLst/>
            </a:prstGeom>
            <a:solidFill>
              <a:schemeClr val="accent2"/>
            </a:solid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Belief</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grpSp>
        <p:nvGrpSpPr>
          <p:cNvPr id="16" name="Group 15">
            <a:extLst>
              <a:ext uri="{FF2B5EF4-FFF2-40B4-BE49-F238E27FC236}">
                <a16:creationId xmlns:a16="http://schemas.microsoft.com/office/drawing/2014/main" id="{C51351C6-4504-4938-B34A-379E32D7F332}"/>
              </a:ext>
            </a:extLst>
          </p:cNvPr>
          <p:cNvGrpSpPr/>
          <p:nvPr/>
        </p:nvGrpSpPr>
        <p:grpSpPr>
          <a:xfrm>
            <a:off x="6541566" y="943562"/>
            <a:ext cx="3968489" cy="1323506"/>
            <a:chOff x="6951532" y="13680"/>
            <a:chExt cx="3968489" cy="1323506"/>
          </a:xfrm>
          <a:solidFill>
            <a:schemeClr val="accent2"/>
          </a:solidFill>
        </p:grpSpPr>
        <p:sp>
          <p:nvSpPr>
            <p:cNvPr id="15" name="Arrow: Right 14">
              <a:extLst>
                <a:ext uri="{FF2B5EF4-FFF2-40B4-BE49-F238E27FC236}">
                  <a16:creationId xmlns:a16="http://schemas.microsoft.com/office/drawing/2014/main" id="{DC541B47-4BC0-451C-ABE7-38E412AE127B}"/>
                </a:ext>
              </a:extLst>
            </p:cNvPr>
            <p:cNvSpPr/>
            <p:nvPr/>
          </p:nvSpPr>
          <p:spPr>
            <a:xfrm>
              <a:off x="6951532" y="13680"/>
              <a:ext cx="3968489" cy="1323506"/>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E3C1F70-9893-485E-9A92-FD013E09EB87}"/>
                </a:ext>
              </a:extLst>
            </p:cNvPr>
            <p:cNvSpPr/>
            <p:nvPr/>
          </p:nvSpPr>
          <p:spPr>
            <a:xfrm>
              <a:off x="7449584" y="190501"/>
              <a:ext cx="1999266" cy="923330"/>
            </a:xfrm>
            <a:prstGeom prst="rect">
              <a:avLst/>
            </a:prstGeom>
            <a:grp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Action</a:t>
              </a:r>
              <a:endParaRPr lang="en-US" sz="54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265199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8" name="Freeform: Shape 27">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1" name="Chart 20">
            <a:extLst>
              <a:ext uri="{FF2B5EF4-FFF2-40B4-BE49-F238E27FC236}">
                <a16:creationId xmlns:a16="http://schemas.microsoft.com/office/drawing/2014/main" id="{25DEE9B5-3B1C-433F-9D86-1B30C2AAFE78}"/>
              </a:ext>
            </a:extLst>
          </p:cNvPr>
          <p:cNvGraphicFramePr/>
          <p:nvPr>
            <p:extLst>
              <p:ext uri="{D42A27DB-BD31-4B8C-83A1-F6EECF244321}">
                <p14:modId xmlns:p14="http://schemas.microsoft.com/office/powerpoint/2010/main" val="3055484549"/>
              </p:ext>
            </p:extLst>
          </p:nvPr>
        </p:nvGraphicFramePr>
        <p:xfrm>
          <a:off x="2374710" y="643468"/>
          <a:ext cx="9173823" cy="55710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500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5D9FDBF-679D-47DE-9C2F-C939B3BE14B1}"/>
              </a:ext>
            </a:extLst>
          </p:cNvPr>
          <p:cNvSpPr/>
          <p:nvPr/>
        </p:nvSpPr>
        <p:spPr>
          <a:xfrm>
            <a:off x="6657715" y="467271"/>
            <a:ext cx="4195674" cy="205252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600" b="1" kern="1200" cap="none" spc="0">
                <a:ln w="0"/>
                <a:solidFill>
                  <a:schemeClr val="tx1"/>
                </a:solidFill>
                <a:effectLst>
                  <a:outerShdw blurRad="38100" dist="25400" dir="5400000" algn="ctr" rotWithShape="0">
                    <a:srgbClr val="6E747A">
                      <a:alpha val="43000"/>
                    </a:srgbClr>
                  </a:outerShdw>
                </a:effectLst>
                <a:latin typeface="+mj-lt"/>
                <a:ea typeface="+mj-ea"/>
                <a:cs typeface="+mj-cs"/>
              </a:rPr>
              <a:t>Challenge</a:t>
            </a:r>
          </a:p>
        </p:txBody>
      </p:sp>
      <p:sp>
        <p:nvSpPr>
          <p:cNvPr id="35" name="Oval 34">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5614C7C0-FA1D-4105-8345-1DF76F987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2753" y="703679"/>
            <a:ext cx="753718" cy="1016562"/>
            <a:chOff x="422753" y="703679"/>
            <a:chExt cx="753718" cy="1016562"/>
          </a:xfrm>
        </p:grpSpPr>
        <p:sp>
          <p:nvSpPr>
            <p:cNvPr id="3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grpSp>
      <p:pic>
        <p:nvPicPr>
          <p:cNvPr id="3" name="Picture 2" descr="A group of people posing for the camera&#10;&#10;Description generated with very high confidence">
            <a:extLst>
              <a:ext uri="{FF2B5EF4-FFF2-40B4-BE49-F238E27FC236}">
                <a16:creationId xmlns:a16="http://schemas.microsoft.com/office/drawing/2014/main" id="{FFD63195-6A1E-48FC-B982-2025109BE8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17770" y="2106073"/>
            <a:ext cx="3952579" cy="2638346"/>
          </a:xfrm>
          <a:prstGeom prst="rect">
            <a:avLst/>
          </a:prstGeom>
        </p:spPr>
      </p:pic>
      <p:sp>
        <p:nvSpPr>
          <p:cNvPr id="11" name="Rectangle 10">
            <a:extLst>
              <a:ext uri="{FF2B5EF4-FFF2-40B4-BE49-F238E27FC236}">
                <a16:creationId xmlns:a16="http://schemas.microsoft.com/office/drawing/2014/main" id="{A4CAEA1E-AE95-42A5-BD60-6C565A5B4870}"/>
              </a:ext>
            </a:extLst>
          </p:cNvPr>
          <p:cNvSpPr/>
          <p:nvPr/>
        </p:nvSpPr>
        <p:spPr>
          <a:xfrm>
            <a:off x="6695359" y="2990818"/>
            <a:ext cx="4590257" cy="291387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600" b="1" dirty="0">
                <a:ln w="0"/>
                <a:solidFill>
                  <a:schemeClr val="tx1">
                    <a:alpha val="80000"/>
                  </a:schemeClr>
                </a:solidFill>
                <a:effectLst>
                  <a:outerShdw blurRad="38100" dist="25400" dir="5400000" algn="ctr" rotWithShape="0">
                    <a:srgbClr val="6E747A">
                      <a:alpha val="43000"/>
                    </a:srgbClr>
                  </a:outerShdw>
                </a:effectLst>
              </a:rPr>
              <a:t>Get your campaign on </a:t>
            </a:r>
            <a:endParaRPr lang="en-US" sz="3600" b="1" cap="none" spc="0" dirty="0">
              <a:ln w="0"/>
              <a:solidFill>
                <a:schemeClr val="tx1">
                  <a:alpha val="80000"/>
                </a:schemeClr>
              </a:solidFill>
              <a:effectLst>
                <a:outerShdw blurRad="38100" dist="25400" dir="5400000" algn="ctr" rotWithShape="0">
                  <a:srgbClr val="6E747A">
                    <a:alpha val="43000"/>
                  </a:srgbClr>
                </a:outerShdw>
              </a:effectLst>
            </a:endParaRPr>
          </a:p>
        </p:txBody>
      </p:sp>
      <p:sp>
        <p:nvSpPr>
          <p:cNvPr id="4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43" name="Straight Connector 4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36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32">
            <a:extLst>
              <a:ext uri="{FF2B5EF4-FFF2-40B4-BE49-F238E27FC236}">
                <a16:creationId xmlns:a16="http://schemas.microsoft.com/office/drawing/2014/main" id="{F4155C20-3F0E-4576-8A0B-C345B6231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a:extLst>
              <a:ext uri="{FF2B5EF4-FFF2-40B4-BE49-F238E27FC236}">
                <a16:creationId xmlns:a16="http://schemas.microsoft.com/office/drawing/2014/main" id="{25D9FDBF-679D-47DE-9C2F-C939B3BE14B1}"/>
              </a:ext>
            </a:extLst>
          </p:cNvPr>
          <p:cNvSpPr/>
          <p:nvPr/>
        </p:nvSpPr>
        <p:spPr>
          <a:xfrm>
            <a:off x="466730" y="1598246"/>
            <a:ext cx="4554659" cy="503481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8000" b="1" kern="1200" dirty="0">
                <a:ln w="0"/>
                <a:solidFill>
                  <a:srgbClr val="FFFFFF"/>
                </a:solidFill>
                <a:effectLst>
                  <a:outerShdw blurRad="38100" dist="25400" dir="5400000" algn="ctr" rotWithShape="0">
                    <a:srgbClr val="6E747A">
                      <a:alpha val="43000"/>
                    </a:srgbClr>
                  </a:outerShdw>
                </a:effectLst>
                <a:latin typeface="+mj-lt"/>
                <a:ea typeface="+mj-ea"/>
                <a:cs typeface="+mj-cs"/>
              </a:rPr>
              <a:t>Reflection</a:t>
            </a:r>
          </a:p>
        </p:txBody>
      </p:sp>
      <p:cxnSp>
        <p:nvCxnSpPr>
          <p:cNvPr id="50" name="Straight Connector 3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51" name="Graphic 21">
            <a:extLst>
              <a:ext uri="{FF2B5EF4-FFF2-40B4-BE49-F238E27FC236}">
                <a16:creationId xmlns:a16="http://schemas.microsoft.com/office/drawing/2014/main" id="{0BAEB82B-9A6B-4982-B56B-7529C6EA9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3128" y="1731109"/>
            <a:ext cx="139039" cy="136646"/>
          </a:xfrm>
          <a:custGeom>
            <a:avLst/>
            <a:gdLst>
              <a:gd name="connsiteX0" fmla="*/ 129602 w 139039"/>
              <a:gd name="connsiteY0" fmla="*/ 59048 h 136646"/>
              <a:gd name="connsiteX1" fmla="*/ 78957 w 139039"/>
              <a:gd name="connsiteY1" fmla="*/ 59048 h 136646"/>
              <a:gd name="connsiteX2" fmla="*/ 78957 w 139039"/>
              <a:gd name="connsiteY2" fmla="*/ 9275 h 136646"/>
              <a:gd name="connsiteX3" fmla="*/ 69520 w 139039"/>
              <a:gd name="connsiteY3" fmla="*/ 0 h 136646"/>
              <a:gd name="connsiteX4" fmla="*/ 60082 w 139039"/>
              <a:gd name="connsiteY4" fmla="*/ 9275 h 136646"/>
              <a:gd name="connsiteX5" fmla="*/ 60082 w 139039"/>
              <a:gd name="connsiteY5" fmla="*/ 59048 h 136646"/>
              <a:gd name="connsiteX6" fmla="*/ 9437 w 139039"/>
              <a:gd name="connsiteY6" fmla="*/ 59048 h 136646"/>
              <a:gd name="connsiteX7" fmla="*/ 0 w 139039"/>
              <a:gd name="connsiteY7" fmla="*/ 68323 h 136646"/>
              <a:gd name="connsiteX8" fmla="*/ 9437 w 139039"/>
              <a:gd name="connsiteY8" fmla="*/ 77598 h 136646"/>
              <a:gd name="connsiteX9" fmla="*/ 60082 w 139039"/>
              <a:gd name="connsiteY9" fmla="*/ 77598 h 136646"/>
              <a:gd name="connsiteX10" fmla="*/ 60082 w 139039"/>
              <a:gd name="connsiteY10" fmla="*/ 127371 h 136646"/>
              <a:gd name="connsiteX11" fmla="*/ 69520 w 139039"/>
              <a:gd name="connsiteY11" fmla="*/ 136646 h 136646"/>
              <a:gd name="connsiteX12" fmla="*/ 78957 w 139039"/>
              <a:gd name="connsiteY12" fmla="*/ 127371 h 136646"/>
              <a:gd name="connsiteX13" fmla="*/ 78957 w 139039"/>
              <a:gd name="connsiteY13" fmla="*/ 77598 h 136646"/>
              <a:gd name="connsiteX14" fmla="*/ 129602 w 139039"/>
              <a:gd name="connsiteY14" fmla="*/ 77598 h 136646"/>
              <a:gd name="connsiteX15" fmla="*/ 139039 w 139039"/>
              <a:gd name="connsiteY15" fmla="*/ 68323 h 136646"/>
              <a:gd name="connsiteX16" fmla="*/ 129602 w 139039"/>
              <a:gd name="connsiteY16" fmla="*/ 59048 h 1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6646">
                <a:moveTo>
                  <a:pt x="129602" y="59048"/>
                </a:moveTo>
                <a:lnTo>
                  <a:pt x="78957" y="59048"/>
                </a:lnTo>
                <a:lnTo>
                  <a:pt x="78957" y="9275"/>
                </a:lnTo>
                <a:cubicBezTo>
                  <a:pt x="78957" y="4152"/>
                  <a:pt x="74731" y="0"/>
                  <a:pt x="69520" y="0"/>
                </a:cubicBezTo>
                <a:cubicBezTo>
                  <a:pt x="64308" y="0"/>
                  <a:pt x="60082" y="4152"/>
                  <a:pt x="60082" y="9275"/>
                </a:cubicBezTo>
                <a:lnTo>
                  <a:pt x="60082" y="59048"/>
                </a:lnTo>
                <a:lnTo>
                  <a:pt x="9437" y="59048"/>
                </a:lnTo>
                <a:cubicBezTo>
                  <a:pt x="4225" y="59048"/>
                  <a:pt x="0" y="63201"/>
                  <a:pt x="0" y="68323"/>
                </a:cubicBezTo>
                <a:cubicBezTo>
                  <a:pt x="0" y="73445"/>
                  <a:pt x="4225" y="77598"/>
                  <a:pt x="9437" y="77598"/>
                </a:cubicBezTo>
                <a:lnTo>
                  <a:pt x="60082" y="77598"/>
                </a:lnTo>
                <a:lnTo>
                  <a:pt x="60082" y="127371"/>
                </a:lnTo>
                <a:cubicBezTo>
                  <a:pt x="60082" y="132493"/>
                  <a:pt x="64308" y="136646"/>
                  <a:pt x="69520" y="136646"/>
                </a:cubicBezTo>
                <a:cubicBezTo>
                  <a:pt x="74731" y="136646"/>
                  <a:pt x="78957" y="132493"/>
                  <a:pt x="78957" y="127371"/>
                </a:cubicBezTo>
                <a:lnTo>
                  <a:pt x="78957" y="77598"/>
                </a:lnTo>
                <a:lnTo>
                  <a:pt x="129602" y="77598"/>
                </a:lnTo>
                <a:cubicBezTo>
                  <a:pt x="134814" y="77598"/>
                  <a:pt x="139039" y="73445"/>
                  <a:pt x="139039" y="68323"/>
                </a:cubicBezTo>
                <a:cubicBezTo>
                  <a:pt x="139039" y="63201"/>
                  <a:pt x="134814" y="59048"/>
                  <a:pt x="129602" y="59048"/>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52" name="Graphic 17">
            <a:extLst>
              <a:ext uri="{FF2B5EF4-FFF2-40B4-BE49-F238E27FC236}">
                <a16:creationId xmlns:a16="http://schemas.microsoft.com/office/drawing/2014/main" id="{FC71CE45-EECF-4555-AD4B-1B3D0D5D1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1908" y="1956458"/>
            <a:ext cx="91138" cy="89570"/>
          </a:xfrm>
          <a:custGeom>
            <a:avLst/>
            <a:gdLst>
              <a:gd name="connsiteX0" fmla="*/ 91138 w 91138"/>
              <a:gd name="connsiteY0" fmla="*/ 44785 h 89570"/>
              <a:gd name="connsiteX1" fmla="*/ 45569 w 91138"/>
              <a:gd name="connsiteY1" fmla="*/ 89570 h 89570"/>
              <a:gd name="connsiteX2" fmla="*/ 0 w 91138"/>
              <a:gd name="connsiteY2" fmla="*/ 44785 h 89570"/>
              <a:gd name="connsiteX3" fmla="*/ 45569 w 91138"/>
              <a:gd name="connsiteY3" fmla="*/ 0 h 89570"/>
              <a:gd name="connsiteX4" fmla="*/ 91138 w 91138"/>
              <a:gd name="connsiteY4" fmla="*/ 44785 h 89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89570">
                <a:moveTo>
                  <a:pt x="91138" y="44785"/>
                </a:moveTo>
                <a:cubicBezTo>
                  <a:pt x="91138" y="69519"/>
                  <a:pt x="70736" y="89570"/>
                  <a:pt x="45569" y="89570"/>
                </a:cubicBezTo>
                <a:cubicBezTo>
                  <a:pt x="20402" y="89570"/>
                  <a:pt x="0" y="69519"/>
                  <a:pt x="0" y="44785"/>
                </a:cubicBezTo>
                <a:cubicBezTo>
                  <a:pt x="0" y="20051"/>
                  <a:pt x="20402" y="0"/>
                  <a:pt x="45569" y="0"/>
                </a:cubicBezTo>
                <a:cubicBezTo>
                  <a:pt x="70736" y="0"/>
                  <a:pt x="91138" y="20051"/>
                  <a:pt x="91138" y="44785"/>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53" name="Graphic 22">
            <a:extLst>
              <a:ext uri="{FF2B5EF4-FFF2-40B4-BE49-F238E27FC236}">
                <a16:creationId xmlns:a16="http://schemas.microsoft.com/office/drawing/2014/main" id="{53AA89D1-0C70-46BB-8E35-5722A4B18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7588" y="2177021"/>
            <a:ext cx="127714" cy="125516"/>
          </a:xfrm>
          <a:custGeom>
            <a:avLst/>
            <a:gdLst>
              <a:gd name="connsiteX0" fmla="*/ 63857 w 127714"/>
              <a:gd name="connsiteY0" fmla="*/ 18549 h 125516"/>
              <a:gd name="connsiteX1" fmla="*/ 108840 w 127714"/>
              <a:gd name="connsiteY1" fmla="*/ 62758 h 125516"/>
              <a:gd name="connsiteX2" fmla="*/ 63857 w 127714"/>
              <a:gd name="connsiteY2" fmla="*/ 106967 h 125516"/>
              <a:gd name="connsiteX3" fmla="*/ 18874 w 127714"/>
              <a:gd name="connsiteY3" fmla="*/ 62758 h 125516"/>
              <a:gd name="connsiteX4" fmla="*/ 63857 w 127714"/>
              <a:gd name="connsiteY4" fmla="*/ 18549 h 125516"/>
              <a:gd name="connsiteX5" fmla="*/ 63857 w 127714"/>
              <a:gd name="connsiteY5" fmla="*/ 0 h 125516"/>
              <a:gd name="connsiteX6" fmla="*/ 0 w 127714"/>
              <a:gd name="connsiteY6" fmla="*/ 62758 h 125516"/>
              <a:gd name="connsiteX7" fmla="*/ 63857 w 127714"/>
              <a:gd name="connsiteY7" fmla="*/ 125516 h 125516"/>
              <a:gd name="connsiteX8" fmla="*/ 127714 w 127714"/>
              <a:gd name="connsiteY8" fmla="*/ 62758 h 125516"/>
              <a:gd name="connsiteX9" fmla="*/ 63857 w 127714"/>
              <a:gd name="connsiteY9" fmla="*/ 0 h 12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5516">
                <a:moveTo>
                  <a:pt x="63857" y="18549"/>
                </a:moveTo>
                <a:cubicBezTo>
                  <a:pt x="88700" y="18549"/>
                  <a:pt x="108840" y="38342"/>
                  <a:pt x="108840" y="62758"/>
                </a:cubicBezTo>
                <a:cubicBezTo>
                  <a:pt x="108840" y="87174"/>
                  <a:pt x="88700" y="106967"/>
                  <a:pt x="63857" y="106967"/>
                </a:cubicBezTo>
                <a:cubicBezTo>
                  <a:pt x="39014" y="106967"/>
                  <a:pt x="18874" y="87174"/>
                  <a:pt x="18874" y="62758"/>
                </a:cubicBezTo>
                <a:cubicBezTo>
                  <a:pt x="18898" y="38352"/>
                  <a:pt x="39024" y="18573"/>
                  <a:pt x="63857" y="18549"/>
                </a:cubicBezTo>
                <a:moveTo>
                  <a:pt x="63857" y="0"/>
                </a:moveTo>
                <a:cubicBezTo>
                  <a:pt x="28590" y="0"/>
                  <a:pt x="0" y="28098"/>
                  <a:pt x="0" y="62758"/>
                </a:cubicBezTo>
                <a:cubicBezTo>
                  <a:pt x="0" y="97418"/>
                  <a:pt x="28590" y="125516"/>
                  <a:pt x="63857" y="125516"/>
                </a:cubicBezTo>
                <a:cubicBezTo>
                  <a:pt x="99124" y="125516"/>
                  <a:pt x="127714" y="97418"/>
                  <a:pt x="127714" y="62758"/>
                </a:cubicBezTo>
                <a:cubicBezTo>
                  <a:pt x="127714" y="28098"/>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591207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5D36521-9D70-4071-9013-8A6B5E627FCA}"/>
              </a:ext>
            </a:extLst>
          </p:cNvPr>
          <p:cNvSpPr>
            <a:spLocks noGrp="1"/>
          </p:cNvSpPr>
          <p:nvPr>
            <p:ph type="title"/>
          </p:nvPr>
        </p:nvSpPr>
        <p:spPr>
          <a:xfrm>
            <a:off x="838200" y="713312"/>
            <a:ext cx="4038600" cy="5431376"/>
          </a:xfrm>
        </p:spPr>
        <p:txBody>
          <a:bodyPr>
            <a:normAutofit/>
          </a:bodyPr>
          <a:lstStyle/>
          <a:p>
            <a:r>
              <a:rPr lang="en-GB"/>
              <a:t>Key Tips to remember </a:t>
            </a:r>
          </a:p>
        </p:txBody>
      </p:sp>
      <p:sp>
        <p:nvSpPr>
          <p:cNvPr id="3" name="Content Placeholder 2">
            <a:extLst>
              <a:ext uri="{FF2B5EF4-FFF2-40B4-BE49-F238E27FC236}">
                <a16:creationId xmlns:a16="http://schemas.microsoft.com/office/drawing/2014/main" id="{B3E9C538-695D-4F4D-93E7-60E7DBE396E5}"/>
              </a:ext>
            </a:extLst>
          </p:cNvPr>
          <p:cNvSpPr>
            <a:spLocks noGrp="1"/>
          </p:cNvSpPr>
          <p:nvPr>
            <p:ph idx="1"/>
          </p:nvPr>
        </p:nvSpPr>
        <p:spPr>
          <a:xfrm>
            <a:off x="6095999" y="713313"/>
            <a:ext cx="5257801" cy="5431376"/>
          </a:xfrm>
        </p:spPr>
        <p:txBody>
          <a:bodyPr anchor="ctr">
            <a:normAutofit/>
          </a:bodyPr>
          <a:lstStyle/>
          <a:p>
            <a:endParaRPr lang="en-GB" sz="2000"/>
          </a:p>
          <a:p>
            <a:r>
              <a:rPr lang="en-GB" sz="2000"/>
              <a:t>Be specific in the objectives of the campaign.</a:t>
            </a:r>
          </a:p>
          <a:p>
            <a:r>
              <a:rPr lang="en-GB" sz="2000"/>
              <a:t>Get nerdy on that issue</a:t>
            </a:r>
          </a:p>
          <a:p>
            <a:r>
              <a:rPr lang="en-GB" sz="2000"/>
              <a:t>Ensure the spaces are accessible.</a:t>
            </a:r>
          </a:p>
          <a:p>
            <a:r>
              <a:rPr lang="en-GB" sz="2000"/>
              <a:t>Be mindful that the right voices are given the opportunities to be heard.</a:t>
            </a:r>
          </a:p>
          <a:p>
            <a:r>
              <a:rPr lang="en-GB" sz="2000"/>
              <a:t>Be willing to reflect and learn.</a:t>
            </a:r>
          </a:p>
          <a:p>
            <a:r>
              <a:rPr lang="en-GB" sz="2000"/>
              <a:t>Don’t give up fighting once your specific need is met.</a:t>
            </a:r>
          </a:p>
          <a:p>
            <a:r>
              <a:rPr lang="en-GB" sz="2000"/>
              <a:t>Remember to protest the policy not the person (unless you are protesting a person)</a:t>
            </a:r>
          </a:p>
          <a:p>
            <a:endParaRPr lang="en-GB" sz="2000"/>
          </a:p>
        </p:txBody>
      </p:sp>
    </p:spTree>
    <p:extLst>
      <p:ext uri="{BB962C8B-B14F-4D97-AF65-F5344CB8AC3E}">
        <p14:creationId xmlns:p14="http://schemas.microsoft.com/office/powerpoint/2010/main" val="205722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3C70A-932F-4F4E-BF1B-1B46D210D7A8}"/>
              </a:ext>
            </a:extLst>
          </p:cNvPr>
          <p:cNvSpPr>
            <a:spLocks noGrp="1"/>
          </p:cNvSpPr>
          <p:nvPr>
            <p:ph type="title"/>
          </p:nvPr>
        </p:nvSpPr>
        <p:spPr>
          <a:xfrm>
            <a:off x="1245072" y="1289765"/>
            <a:ext cx="3651101" cy="4270963"/>
          </a:xfrm>
        </p:spPr>
        <p:txBody>
          <a:bodyPr anchor="ctr">
            <a:normAutofit/>
          </a:bodyPr>
          <a:lstStyle/>
          <a:p>
            <a:pPr algn="ctr"/>
            <a:r>
              <a:rPr lang="en-GB" sz="5600">
                <a:solidFill>
                  <a:srgbClr val="FFFFFF"/>
                </a:solidFill>
              </a:rPr>
              <a:t>How do we create change as a Union?</a:t>
            </a:r>
          </a:p>
        </p:txBody>
      </p:sp>
      <p:sp>
        <p:nvSpPr>
          <p:cNvPr id="3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B3AA5930-F534-4C3E-8223-D154EF770BEA}"/>
              </a:ext>
            </a:extLst>
          </p:cNvPr>
          <p:cNvSpPr>
            <a:spLocks noGrp="1"/>
          </p:cNvSpPr>
          <p:nvPr>
            <p:ph idx="1"/>
          </p:nvPr>
        </p:nvSpPr>
        <p:spPr>
          <a:xfrm>
            <a:off x="6297233" y="518400"/>
            <a:ext cx="4771607" cy="5837949"/>
          </a:xfrm>
        </p:spPr>
        <p:txBody>
          <a:bodyPr anchor="ctr">
            <a:normAutofit/>
          </a:bodyPr>
          <a:lstStyle/>
          <a:p>
            <a:r>
              <a:rPr lang="en-GB" sz="2000">
                <a:solidFill>
                  <a:schemeClr val="tx1">
                    <a:alpha val="80000"/>
                  </a:schemeClr>
                </a:solidFill>
              </a:rPr>
              <a:t>Submit a </a:t>
            </a:r>
            <a:r>
              <a:rPr lang="en-GB" sz="2000">
                <a:solidFill>
                  <a:schemeClr val="tx1">
                    <a:alpha val="80000"/>
                  </a:schemeClr>
                </a:solidFill>
                <a:hlinkClick r:id="rId3"/>
              </a:rPr>
              <a:t>Big Idea</a:t>
            </a:r>
            <a:endParaRPr lang="en-GB" sz="2000">
              <a:solidFill>
                <a:schemeClr val="tx1">
                  <a:alpha val="80000"/>
                </a:schemeClr>
              </a:solidFill>
            </a:endParaRPr>
          </a:p>
          <a:p>
            <a:r>
              <a:rPr lang="en-GB" sz="2000">
                <a:solidFill>
                  <a:schemeClr val="tx1">
                    <a:alpha val="80000"/>
                  </a:schemeClr>
                </a:solidFill>
              </a:rPr>
              <a:t>Join a </a:t>
            </a:r>
            <a:r>
              <a:rPr lang="en-GB" sz="2000">
                <a:solidFill>
                  <a:schemeClr val="tx1">
                    <a:alpha val="80000"/>
                  </a:schemeClr>
                </a:solidFill>
                <a:hlinkClick r:id="rId4"/>
              </a:rPr>
              <a:t>society</a:t>
            </a:r>
            <a:r>
              <a:rPr lang="en-GB" sz="2000">
                <a:solidFill>
                  <a:schemeClr val="tx1">
                    <a:alpha val="80000"/>
                  </a:schemeClr>
                </a:solidFill>
              </a:rPr>
              <a:t> that does campaign work</a:t>
            </a:r>
          </a:p>
          <a:p>
            <a:r>
              <a:rPr lang="en-GB" sz="2000">
                <a:solidFill>
                  <a:schemeClr val="tx1">
                    <a:alpha val="80000"/>
                  </a:schemeClr>
                </a:solidFill>
              </a:rPr>
              <a:t>Take part in our </a:t>
            </a:r>
            <a:r>
              <a:rPr lang="en-GB" sz="2000">
                <a:solidFill>
                  <a:schemeClr val="tx1">
                    <a:alpha val="80000"/>
                  </a:schemeClr>
                </a:solidFill>
                <a:hlinkClick r:id="rId5"/>
              </a:rPr>
              <a:t>volunteering opportunities</a:t>
            </a:r>
            <a:endParaRPr lang="en-GB" sz="2000">
              <a:solidFill>
                <a:schemeClr val="tx1">
                  <a:alpha val="80000"/>
                </a:schemeClr>
              </a:solidFill>
            </a:endParaRPr>
          </a:p>
          <a:p>
            <a:r>
              <a:rPr lang="en-GB" sz="2000">
                <a:solidFill>
                  <a:schemeClr val="tx1">
                    <a:alpha val="80000"/>
                  </a:schemeClr>
                </a:solidFill>
              </a:rPr>
              <a:t>Join our </a:t>
            </a:r>
            <a:r>
              <a:rPr lang="en-GB" sz="2000">
                <a:solidFill>
                  <a:schemeClr val="tx1">
                    <a:alpha val="80000"/>
                  </a:schemeClr>
                </a:solidFill>
                <a:hlinkClick r:id="rId6"/>
              </a:rPr>
              <a:t>Student Media Platform</a:t>
            </a:r>
            <a:endParaRPr lang="en-GB" sz="2000">
              <a:solidFill>
                <a:schemeClr val="tx1">
                  <a:alpha val="80000"/>
                </a:schemeClr>
              </a:solidFill>
            </a:endParaRPr>
          </a:p>
          <a:p>
            <a:r>
              <a:rPr lang="en-GB" sz="2000">
                <a:solidFill>
                  <a:schemeClr val="tx1">
                    <a:alpha val="80000"/>
                  </a:schemeClr>
                </a:solidFill>
              </a:rPr>
              <a:t>Speak to </a:t>
            </a:r>
            <a:r>
              <a:rPr lang="en-GB" sz="2000">
                <a:solidFill>
                  <a:schemeClr val="tx1">
                    <a:alpha val="80000"/>
                  </a:schemeClr>
                </a:solidFill>
                <a:hlinkClick r:id="rId7"/>
              </a:rPr>
              <a:t>your elected officers</a:t>
            </a:r>
            <a:endParaRPr lang="en-GB" sz="2000">
              <a:solidFill>
                <a:schemeClr val="tx1">
                  <a:alpha val="80000"/>
                </a:schemeClr>
              </a:solidFill>
            </a:endParaRPr>
          </a:p>
          <a:p>
            <a:pPr marL="0" indent="0">
              <a:buNone/>
            </a:pPr>
            <a:endParaRPr lang="en-GB" sz="2000">
              <a:solidFill>
                <a:schemeClr val="tx1">
                  <a:alpha val="80000"/>
                </a:schemeClr>
              </a:solidFill>
            </a:endParaRPr>
          </a:p>
        </p:txBody>
      </p:sp>
      <p:sp>
        <p:nvSpPr>
          <p:cNvPr id="3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41" name="Straight Connector 4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477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0EAA2DFF-2854-40E1-B39B-0280FF73611A}"/>
              </a:ext>
            </a:extLst>
          </p:cNvPr>
          <p:cNvPicPr>
            <a:picLocks noGrp="1" noRot="1" noChangeAspect="1"/>
          </p:cNvPicPr>
          <p:nvPr>
            <p:ph idx="1"/>
            <a:videoFile r:link="rId1"/>
          </p:nvPr>
        </p:nvPicPr>
        <p:blipFill>
          <a:blip r:embed="rId4"/>
          <a:stretch>
            <a:fillRect/>
          </a:stretch>
        </p:blipFill>
        <p:spPr>
          <a:xfrm>
            <a:off x="153686" y="86448"/>
            <a:ext cx="11884628" cy="6685103"/>
          </a:xfrm>
          <a:prstGeom prst="rect">
            <a:avLst/>
          </a:prstGeom>
        </p:spPr>
      </p:pic>
    </p:spTree>
    <p:extLst>
      <p:ext uri="{BB962C8B-B14F-4D97-AF65-F5344CB8AC3E}">
        <p14:creationId xmlns:p14="http://schemas.microsoft.com/office/powerpoint/2010/main" val="118713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9385DC3-2433-4C31-872F-0EC4773913E7}"/>
              </a:ext>
            </a:extLst>
          </p:cNvPr>
          <p:cNvSpPr>
            <a:spLocks noGrp="1"/>
          </p:cNvSpPr>
          <p:nvPr>
            <p:ph type="title"/>
          </p:nvPr>
        </p:nvSpPr>
        <p:spPr>
          <a:xfrm>
            <a:off x="1188069" y="381935"/>
            <a:ext cx="4008583" cy="5974414"/>
          </a:xfrm>
        </p:spPr>
        <p:txBody>
          <a:bodyPr anchor="ctr">
            <a:normAutofit/>
          </a:bodyPr>
          <a:lstStyle/>
          <a:p>
            <a:r>
              <a:rPr lang="en-GB" sz="6800">
                <a:solidFill>
                  <a:srgbClr val="FFFFFF"/>
                </a:solidFill>
              </a:rPr>
              <a:t>Go out there and change the freaking world!</a:t>
            </a:r>
          </a:p>
        </p:txBody>
      </p:sp>
      <p:grpSp>
        <p:nvGrpSpPr>
          <p:cNvPr id="19" name="Group 18">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2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2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2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C3A1E840-2DCB-450D-AB77-49773984A295}"/>
              </a:ext>
            </a:extLst>
          </p:cNvPr>
          <p:cNvSpPr>
            <a:spLocks noGrp="1"/>
          </p:cNvSpPr>
          <p:nvPr>
            <p:ph idx="1"/>
          </p:nvPr>
        </p:nvSpPr>
        <p:spPr>
          <a:xfrm>
            <a:off x="6344750" y="-1103035"/>
            <a:ext cx="4771607" cy="5837949"/>
          </a:xfrm>
        </p:spPr>
        <p:txBody>
          <a:bodyPr anchor="ctr">
            <a:normAutofit/>
          </a:bodyPr>
          <a:lstStyle/>
          <a:p>
            <a:pPr marL="0" indent="0" algn="ctr">
              <a:buNone/>
            </a:pPr>
            <a:r>
              <a:rPr lang="en-GB" sz="2000" dirty="0">
                <a:solidFill>
                  <a:schemeClr val="tx1">
                    <a:alpha val="80000"/>
                  </a:schemeClr>
                </a:solidFill>
              </a:rPr>
              <a:t>Stephanie Lomas</a:t>
            </a:r>
          </a:p>
          <a:p>
            <a:pPr marL="0" indent="0" algn="ctr">
              <a:buNone/>
            </a:pPr>
            <a:r>
              <a:rPr lang="en-GB" sz="2000" dirty="0">
                <a:solidFill>
                  <a:schemeClr val="tx1">
                    <a:alpha val="80000"/>
                  </a:schemeClr>
                </a:solidFill>
              </a:rPr>
              <a:t>VP Education</a:t>
            </a:r>
          </a:p>
          <a:p>
            <a:pPr marL="0" indent="0" algn="ctr">
              <a:buNone/>
            </a:pPr>
            <a:r>
              <a:rPr lang="en-GB" sz="2000" dirty="0">
                <a:solidFill>
                  <a:schemeClr val="tx1">
                    <a:alpha val="80000"/>
                  </a:schemeClr>
                </a:solidFill>
                <a:hlinkClick r:id="rId3"/>
              </a:rPr>
              <a:t>sueducation@uclan.ac.uk</a:t>
            </a:r>
            <a:endParaRPr lang="en-GB" sz="2000" dirty="0">
              <a:solidFill>
                <a:schemeClr val="tx1">
                  <a:alpha val="80000"/>
                </a:schemeClr>
              </a:solidFill>
            </a:endParaRPr>
          </a:p>
          <a:p>
            <a:pPr marL="0" indent="0" algn="ctr">
              <a:buNone/>
            </a:pPr>
            <a:r>
              <a:rPr lang="en-GB" sz="2000" dirty="0">
                <a:solidFill>
                  <a:schemeClr val="tx1">
                    <a:alpha val="80000"/>
                  </a:schemeClr>
                </a:solidFill>
              </a:rPr>
              <a:t>01772 894899</a:t>
            </a:r>
          </a:p>
          <a:p>
            <a:pPr marL="0" indent="0" algn="ctr">
              <a:buNone/>
            </a:pPr>
            <a:endParaRPr lang="en-GB" sz="2000" dirty="0">
              <a:solidFill>
                <a:schemeClr val="tx1">
                  <a:alpha val="80000"/>
                </a:schemeClr>
              </a:solidFill>
            </a:endParaRPr>
          </a:p>
          <a:p>
            <a:pPr marL="0" indent="0" algn="ctr">
              <a:buNone/>
            </a:pPr>
            <a:r>
              <a:rPr lang="en-GB" sz="2000" dirty="0">
                <a:solidFill>
                  <a:schemeClr val="tx1">
                    <a:alpha val="80000"/>
                  </a:schemeClr>
                </a:solidFill>
              </a:rPr>
              <a:t>Big Idea? Email </a:t>
            </a:r>
            <a:r>
              <a:rPr lang="en-GB" sz="2000" dirty="0">
                <a:solidFill>
                  <a:schemeClr val="tx1">
                    <a:alpha val="80000"/>
                  </a:schemeClr>
                </a:solidFill>
                <a:hlinkClick r:id="rId4"/>
              </a:rPr>
              <a:t>YourUnion@uclan.ac.uk</a:t>
            </a:r>
            <a:endParaRPr lang="en-GB" sz="2000" dirty="0">
              <a:solidFill>
                <a:schemeClr val="tx1">
                  <a:alpha val="80000"/>
                </a:schemeClr>
              </a:solidFill>
            </a:endParaRPr>
          </a:p>
          <a:p>
            <a:pPr marL="0" indent="0" algn="ctr">
              <a:buNone/>
            </a:pPr>
            <a:endParaRPr lang="en-GB" sz="2000" dirty="0">
              <a:solidFill>
                <a:schemeClr val="tx1">
                  <a:alpha val="80000"/>
                </a:schemeClr>
              </a:solidFill>
            </a:endParaRPr>
          </a:p>
          <a:p>
            <a:pPr marL="0" indent="0" algn="ctr">
              <a:buNone/>
            </a:pPr>
            <a:r>
              <a:rPr lang="en-GB" sz="2000" dirty="0">
                <a:solidFill>
                  <a:schemeClr val="tx1">
                    <a:alpha val="80000"/>
                  </a:schemeClr>
                </a:solidFill>
              </a:rPr>
              <a:t>Stand for Election – uclansuelections.co.uk</a:t>
            </a:r>
          </a:p>
          <a:p>
            <a:pPr algn="ctr"/>
            <a:endParaRPr lang="en-GB" sz="2000" dirty="0">
              <a:solidFill>
                <a:schemeClr val="tx1">
                  <a:alpha val="80000"/>
                </a:schemeClr>
              </a:solidFill>
            </a:endParaRPr>
          </a:p>
        </p:txBody>
      </p:sp>
      <p:cxnSp>
        <p:nvCxnSpPr>
          <p:cNvPr id="24" name="Straight Connector 2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13" name="Content Placeholder 4" descr="Diagram&#10;&#10;Description automatically generated">
            <a:extLst>
              <a:ext uri="{FF2B5EF4-FFF2-40B4-BE49-F238E27FC236}">
                <a16:creationId xmlns:a16="http://schemas.microsoft.com/office/drawing/2014/main" id="{3579BDB6-5B50-45EE-BC1A-A0897032D6CA}"/>
              </a:ext>
            </a:extLst>
          </p:cNvPr>
          <p:cNvPicPr>
            <a:picLocks noChangeAspect="1"/>
          </p:cNvPicPr>
          <p:nvPr/>
        </p:nvPicPr>
        <p:blipFill rotWithShape="1">
          <a:blip r:embed="rId5">
            <a:extLst>
              <a:ext uri="{28A0092B-C50C-407E-A947-70E740481C1C}">
                <a14:useLocalDpi xmlns:a14="http://schemas.microsoft.com/office/drawing/2010/main" val="0"/>
              </a:ext>
            </a:extLst>
          </a:blip>
          <a:srcRect l="30000" t="45615" r="32204" b="-1"/>
          <a:stretch/>
        </p:blipFill>
        <p:spPr>
          <a:xfrm>
            <a:off x="6412091" y="3364863"/>
            <a:ext cx="4608088" cy="3729790"/>
          </a:xfrm>
          <a:prstGeom prst="rect">
            <a:avLst/>
          </a:prstGeom>
        </p:spPr>
      </p:pic>
    </p:spTree>
    <p:extLst>
      <p:ext uri="{BB962C8B-B14F-4D97-AF65-F5344CB8AC3E}">
        <p14:creationId xmlns:p14="http://schemas.microsoft.com/office/powerpoint/2010/main" val="277703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A9103DAA-3961-495E-B2E4-8FCD1D0FB1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Tree>
    <p:extLst>
      <p:ext uri="{BB962C8B-B14F-4D97-AF65-F5344CB8AC3E}">
        <p14:creationId xmlns:p14="http://schemas.microsoft.com/office/powerpoint/2010/main" val="194960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C98BE-D80D-4634-B2C7-AB0131482861}"/>
              </a:ext>
            </a:extLst>
          </p:cNvPr>
          <p:cNvSpPr>
            <a:spLocks noGrp="1"/>
          </p:cNvSpPr>
          <p:nvPr>
            <p:ph type="title"/>
          </p:nvPr>
        </p:nvSpPr>
        <p:spPr>
          <a:xfrm>
            <a:off x="1245072" y="1289765"/>
            <a:ext cx="3651101" cy="4270963"/>
          </a:xfrm>
        </p:spPr>
        <p:txBody>
          <a:bodyPr anchor="ctr">
            <a:normAutofit/>
          </a:bodyPr>
          <a:lstStyle/>
          <a:p>
            <a:pPr algn="ctr"/>
            <a:r>
              <a:rPr lang="en-GB" sz="5600">
                <a:solidFill>
                  <a:srgbClr val="FFFFFF"/>
                </a:solidFill>
              </a:rPr>
              <a:t>WHAT IS AN ACTIVIST?</a:t>
            </a:r>
            <a:br>
              <a:rPr lang="en-GB" sz="5600">
                <a:solidFill>
                  <a:srgbClr val="FFFFFF"/>
                </a:solidFill>
              </a:rPr>
            </a:br>
            <a:r>
              <a:rPr lang="en-GB" sz="5600">
                <a:solidFill>
                  <a:srgbClr val="FFFFFF"/>
                </a:solidFill>
              </a:rPr>
              <a:t>How can people be activists?</a:t>
            </a:r>
          </a:p>
        </p:txBody>
      </p:sp>
      <p:sp>
        <p:nvSpPr>
          <p:cNvPr id="2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92D0CEC4-D358-424A-B856-C495D1BD6320}"/>
              </a:ext>
            </a:extLst>
          </p:cNvPr>
          <p:cNvSpPr>
            <a:spLocks noGrp="1"/>
          </p:cNvSpPr>
          <p:nvPr>
            <p:ph idx="1"/>
          </p:nvPr>
        </p:nvSpPr>
        <p:spPr>
          <a:xfrm>
            <a:off x="6297233" y="518400"/>
            <a:ext cx="4771607" cy="5837949"/>
          </a:xfrm>
        </p:spPr>
        <p:txBody>
          <a:bodyPr anchor="ctr">
            <a:normAutofit/>
          </a:bodyPr>
          <a:lstStyle/>
          <a:p>
            <a:r>
              <a:rPr lang="en-GB" sz="2000">
                <a:solidFill>
                  <a:schemeClr val="tx1">
                    <a:alpha val="80000"/>
                  </a:schemeClr>
                </a:solidFill>
              </a:rPr>
              <a:t>Physical Activism</a:t>
            </a:r>
          </a:p>
          <a:p>
            <a:pPr marL="0" indent="0">
              <a:buNone/>
            </a:pPr>
            <a:endParaRPr lang="en-GB" sz="2000">
              <a:solidFill>
                <a:schemeClr val="tx1">
                  <a:alpha val="80000"/>
                </a:schemeClr>
              </a:solidFill>
            </a:endParaRPr>
          </a:p>
          <a:p>
            <a:pPr marL="0" indent="0">
              <a:buNone/>
            </a:pPr>
            <a:endParaRPr lang="en-GB" sz="2000">
              <a:solidFill>
                <a:schemeClr val="tx1">
                  <a:alpha val="80000"/>
                </a:schemeClr>
              </a:solidFill>
            </a:endParaRPr>
          </a:p>
          <a:p>
            <a:r>
              <a:rPr lang="en-GB" sz="2000">
                <a:solidFill>
                  <a:schemeClr val="tx1">
                    <a:alpha val="80000"/>
                  </a:schemeClr>
                </a:solidFill>
              </a:rPr>
              <a:t>Media Activism</a:t>
            </a:r>
          </a:p>
          <a:p>
            <a:pPr marL="0" indent="0">
              <a:buNone/>
            </a:pPr>
            <a:endParaRPr lang="en-GB" sz="2000">
              <a:solidFill>
                <a:schemeClr val="tx1">
                  <a:alpha val="80000"/>
                </a:schemeClr>
              </a:solidFill>
            </a:endParaRPr>
          </a:p>
          <a:p>
            <a:pPr marL="0" indent="0">
              <a:buNone/>
            </a:pPr>
            <a:endParaRPr lang="en-GB" sz="2000">
              <a:solidFill>
                <a:schemeClr val="tx1">
                  <a:alpha val="80000"/>
                </a:schemeClr>
              </a:solidFill>
            </a:endParaRPr>
          </a:p>
          <a:p>
            <a:r>
              <a:rPr lang="en-GB" sz="2000">
                <a:solidFill>
                  <a:schemeClr val="tx1">
                    <a:alpha val="80000"/>
                  </a:schemeClr>
                </a:solidFill>
              </a:rPr>
              <a:t>Audio Activism</a:t>
            </a:r>
          </a:p>
        </p:txBody>
      </p:sp>
      <p:sp>
        <p:nvSpPr>
          <p:cNvPr id="2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31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049BF09-E5F0-416B-89A0-83CF89BAC35B}"/>
              </a:ext>
            </a:extLst>
          </p:cNvPr>
          <p:cNvSpPr>
            <a:spLocks noGrp="1"/>
          </p:cNvSpPr>
          <p:nvPr>
            <p:ph type="title"/>
          </p:nvPr>
        </p:nvSpPr>
        <p:spPr>
          <a:xfrm>
            <a:off x="1256275" y="2271449"/>
            <a:ext cx="9679449" cy="2847058"/>
          </a:xfrm>
        </p:spPr>
        <p:txBody>
          <a:bodyPr vert="horz" lIns="91440" tIns="45720" rIns="91440" bIns="45720" rtlCol="0" anchor="b">
            <a:normAutofit/>
          </a:bodyPr>
          <a:lstStyle/>
          <a:p>
            <a:r>
              <a:rPr lang="en-US" sz="8000" b="1" kern="1200">
                <a:solidFill>
                  <a:srgbClr val="FFFFFF"/>
                </a:solidFill>
                <a:latin typeface="+mj-lt"/>
                <a:ea typeface="+mj-ea"/>
                <a:cs typeface="+mj-cs"/>
              </a:rPr>
              <a:t>What does the perfect activist look like?</a:t>
            </a: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2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2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41683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B6609068-E082-424E-84AA-95F7C7104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28B956C7-170E-47E5-908C-C5A7B75ABFC6}"/>
              </a:ext>
            </a:extLst>
          </p:cNvPr>
          <p:cNvSpPr>
            <a:spLocks noGrp="1"/>
          </p:cNvSpPr>
          <p:nvPr>
            <p:ph type="title"/>
          </p:nvPr>
        </p:nvSpPr>
        <p:spPr>
          <a:xfrm>
            <a:off x="1578043" y="590062"/>
            <a:ext cx="5309140" cy="2838938"/>
          </a:xfrm>
        </p:spPr>
        <p:txBody>
          <a:bodyPr vert="horz" lIns="91440" tIns="45720" rIns="91440" bIns="45720" rtlCol="0" anchor="b">
            <a:normAutofit/>
          </a:bodyPr>
          <a:lstStyle/>
          <a:p>
            <a:r>
              <a:rPr lang="en-US" sz="5600" b="1" kern="1200">
                <a:solidFill>
                  <a:srgbClr val="FFFFFF"/>
                </a:solidFill>
                <a:latin typeface="+mj-lt"/>
                <a:ea typeface="+mj-ea"/>
                <a:cs typeface="+mj-cs"/>
              </a:rPr>
              <a:t>WHAT DO THESE CAMPAIGNS HAVE IN COMMON?</a:t>
            </a:r>
          </a:p>
        </p:txBody>
      </p:sp>
      <p:grpSp>
        <p:nvGrpSpPr>
          <p:cNvPr id="73" name="Group 72">
            <a:extLst>
              <a:ext uri="{FF2B5EF4-FFF2-40B4-BE49-F238E27FC236}">
                <a16:creationId xmlns:a16="http://schemas.microsoft.com/office/drawing/2014/main" id="{8E4BA783-4A6E-4898-AA00-6C712FDA2B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7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7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7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pic>
        <p:nvPicPr>
          <p:cNvPr id="4" name="Picture 3" descr="A group of people posing for the camera&#10;&#10;Description generated with very high confidence">
            <a:extLst>
              <a:ext uri="{FF2B5EF4-FFF2-40B4-BE49-F238E27FC236}">
                <a16:creationId xmlns:a16="http://schemas.microsoft.com/office/drawing/2014/main" id="{C5ECF038-E2AF-4F0A-B5E0-D2EB88B0065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622" r="28246" b="-1"/>
          <a:stretch/>
        </p:blipFill>
        <p:spPr>
          <a:xfrm>
            <a:off x="9325160" y="10"/>
            <a:ext cx="2866840" cy="2925034"/>
          </a:xfrm>
          <a:custGeom>
            <a:avLst/>
            <a:gdLst/>
            <a:ahLst/>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pic>
      <p:cxnSp>
        <p:nvCxnSpPr>
          <p:cNvPr id="78" name="Straight Connector 7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18" name="Picture 17" descr="A group of people standing around a bus&#10;&#10;Description generated with very high confidence">
            <a:extLst>
              <a:ext uri="{FF2B5EF4-FFF2-40B4-BE49-F238E27FC236}">
                <a16:creationId xmlns:a16="http://schemas.microsoft.com/office/drawing/2014/main" id="{8EBA46A2-9C64-4B57-A2AE-239533752BE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1495" r="17654" b="-2"/>
          <a:stretch/>
        </p:blipFill>
        <p:spPr>
          <a:xfrm>
            <a:off x="8465226" y="3267983"/>
            <a:ext cx="3726773" cy="3590017"/>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pic>
        <p:nvPicPr>
          <p:cNvPr id="22" name="Picture 21" descr="A group of people standing in front of a crowd&#10;&#10;Description generated with very high confidence">
            <a:extLst>
              <a:ext uri="{FF2B5EF4-FFF2-40B4-BE49-F238E27FC236}">
                <a16:creationId xmlns:a16="http://schemas.microsoft.com/office/drawing/2014/main" id="{631BD4A3-0597-4320-87BD-E3DA74E57EB0}"/>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1813" r="28188" b="2"/>
          <a:stretch/>
        </p:blipFill>
        <p:spPr>
          <a:xfrm>
            <a:off x="7130003" y="1856226"/>
            <a:ext cx="2040674" cy="2040674"/>
          </a:xfrm>
          <a:custGeom>
            <a:avLst/>
            <a:gdLst/>
            <a:ahLst/>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pic>
    </p:spTree>
    <p:extLst>
      <p:ext uri="{BB962C8B-B14F-4D97-AF65-F5344CB8AC3E}">
        <p14:creationId xmlns:p14="http://schemas.microsoft.com/office/powerpoint/2010/main" val="1021811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704607D-6984-42AE-98AE-32878ABC1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7681BD4-29E8-42EB-A036-4B736554D0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1" name="Freeform 5">
              <a:extLst>
                <a:ext uri="{FF2B5EF4-FFF2-40B4-BE49-F238E27FC236}">
                  <a16:creationId xmlns:a16="http://schemas.microsoft.com/office/drawing/2014/main" id="{DF508882-3202-472C-859A-6958C80630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C10DB98C-C0DA-4723-A07F-94BF583B00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5895460A-0DAD-4312-8933-9A61EE206F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36DFCD1B-E3DA-4548-9654-EB0C26A92B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a:extLst>
                <a:ext uri="{FF2B5EF4-FFF2-40B4-BE49-F238E27FC236}">
                  <a16:creationId xmlns:a16="http://schemas.microsoft.com/office/drawing/2014/main" id="{B278135C-8818-4FA4-B559-A0536AF9BB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E172E4B9-60B9-43D3-BF7D-7CE0D7698F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id="{A1E06C3D-DA4D-4029-B7D5-57B1C4097A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a:extLst>
                <a:ext uri="{FF2B5EF4-FFF2-40B4-BE49-F238E27FC236}">
                  <a16:creationId xmlns:a16="http://schemas.microsoft.com/office/drawing/2014/main" id="{30188EF6-994F-4DE3-91BE-BC2A47936D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a:extLst>
                <a:ext uri="{FF2B5EF4-FFF2-40B4-BE49-F238E27FC236}">
                  <a16:creationId xmlns:a16="http://schemas.microsoft.com/office/drawing/2014/main" id="{4A138087-4080-4740-868D-088CBE3BD0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a:extLst>
                <a:ext uri="{FF2B5EF4-FFF2-40B4-BE49-F238E27FC236}">
                  <a16:creationId xmlns:a16="http://schemas.microsoft.com/office/drawing/2014/main" id="{CD83105D-723C-4AAB-9B93-D34B4C1C02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a:extLst>
                <a:ext uri="{FF2B5EF4-FFF2-40B4-BE49-F238E27FC236}">
                  <a16:creationId xmlns:a16="http://schemas.microsoft.com/office/drawing/2014/main" id="{3BE1A434-9CE6-4221-BE16-8F3C73E6D6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a:extLst>
                <a:ext uri="{FF2B5EF4-FFF2-40B4-BE49-F238E27FC236}">
                  <a16:creationId xmlns:a16="http://schemas.microsoft.com/office/drawing/2014/main" id="{9EC94F13-2130-4421-942E-30C60C553E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a:extLst>
                <a:ext uri="{FF2B5EF4-FFF2-40B4-BE49-F238E27FC236}">
                  <a16:creationId xmlns:a16="http://schemas.microsoft.com/office/drawing/2014/main" id="{E75D220F-FE78-492C-B056-106090FF2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85E11C14-9130-4E6B-9EFA-31A50461F9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9">
              <a:extLst>
                <a:ext uri="{FF2B5EF4-FFF2-40B4-BE49-F238E27FC236}">
                  <a16:creationId xmlns:a16="http://schemas.microsoft.com/office/drawing/2014/main" id="{B719699D-0619-4CD4-8D13-0BEC8B0381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0">
              <a:extLst>
                <a:ext uri="{FF2B5EF4-FFF2-40B4-BE49-F238E27FC236}">
                  <a16:creationId xmlns:a16="http://schemas.microsoft.com/office/drawing/2014/main" id="{3639E8FE-D102-46B9-BD18-80D399F489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1">
              <a:extLst>
                <a:ext uri="{FF2B5EF4-FFF2-40B4-BE49-F238E27FC236}">
                  <a16:creationId xmlns:a16="http://schemas.microsoft.com/office/drawing/2014/main" id="{36A4CDB9-C126-4160-9076-39FF567D6B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FD965B9A-2117-4173-A824-422E9C3674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A821F589-F762-46F8-BF33-9F4B1BFA25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60">
            <a:extLst>
              <a:ext uri="{FF2B5EF4-FFF2-40B4-BE49-F238E27FC236}">
                <a16:creationId xmlns:a16="http://schemas.microsoft.com/office/drawing/2014/main" id="{631807C2-EFF8-429D-865C-EE25CFD63E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2" name="Rectangle 61">
              <a:extLst>
                <a:ext uri="{FF2B5EF4-FFF2-40B4-BE49-F238E27FC236}">
                  <a16:creationId xmlns:a16="http://schemas.microsoft.com/office/drawing/2014/main" id="{8D4162B7-77C4-47A0-BDA7-5B6423C9BB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39">
              <a:extLst>
                <a:ext uri="{FF2B5EF4-FFF2-40B4-BE49-F238E27FC236}">
                  <a16:creationId xmlns:a16="http://schemas.microsoft.com/office/drawing/2014/main" id="{CCD221F1-5DF9-4A43-94E1-578824796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138787F-7DD3-4830-BF3D-5CF24D95A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Online Media 2">
            <a:hlinkClick r:id="" action="ppaction://media"/>
            <a:extLst>
              <a:ext uri="{FF2B5EF4-FFF2-40B4-BE49-F238E27FC236}">
                <a16:creationId xmlns:a16="http://schemas.microsoft.com/office/drawing/2014/main" id="{8FE91297-BD30-41D7-96EB-6125C71CABB5}"/>
              </a:ext>
            </a:extLst>
          </p:cNvPr>
          <p:cNvPicPr>
            <a:picLocks noRot="1" noChangeAspect="1"/>
          </p:cNvPicPr>
          <p:nvPr>
            <a:videoFile r:link="rId1"/>
          </p:nvPr>
        </p:nvPicPr>
        <p:blipFill>
          <a:blip r:embed="rId4"/>
          <a:stretch>
            <a:fillRect/>
          </a:stretch>
        </p:blipFill>
        <p:spPr>
          <a:xfrm>
            <a:off x="-30919" y="-4787"/>
            <a:ext cx="12215335" cy="6871126"/>
          </a:xfrm>
          <a:prstGeom prst="rect">
            <a:avLst/>
          </a:prstGeom>
        </p:spPr>
      </p:pic>
    </p:spTree>
    <p:extLst>
      <p:ext uri="{BB962C8B-B14F-4D97-AF65-F5344CB8AC3E}">
        <p14:creationId xmlns:p14="http://schemas.microsoft.com/office/powerpoint/2010/main" val="396543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2">
            <a:extLst>
              <a:ext uri="{FF2B5EF4-FFF2-40B4-BE49-F238E27FC236}">
                <a16:creationId xmlns:a16="http://schemas.microsoft.com/office/drawing/2014/main" id="{5AE9FC70-8A26-4CF2-8E04-EBDADB8B8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4">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3">
            <a:extLst>
              <a:ext uri="{FF2B5EF4-FFF2-40B4-BE49-F238E27FC236}">
                <a16:creationId xmlns:a16="http://schemas.microsoft.com/office/drawing/2014/main" id="{25D9FDBF-679D-47DE-9C2F-C939B3BE14B1}"/>
              </a:ext>
            </a:extLst>
          </p:cNvPr>
          <p:cNvSpPr/>
          <p:nvPr/>
        </p:nvSpPr>
        <p:spPr>
          <a:xfrm>
            <a:off x="5207000" y="583345"/>
            <a:ext cx="5833787" cy="2274155"/>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5600" b="1" kern="1200">
                <a:ln w="0"/>
                <a:solidFill>
                  <a:srgbClr val="FFFFFF"/>
                </a:solidFill>
                <a:effectLst>
                  <a:outerShdw blurRad="38100" dist="25400" dir="5400000" algn="ctr" rotWithShape="0">
                    <a:srgbClr val="6E747A">
                      <a:alpha val="43000"/>
                    </a:srgbClr>
                  </a:outerShdw>
                </a:effectLst>
                <a:latin typeface="+mj-lt"/>
                <a:ea typeface="+mj-ea"/>
                <a:cs typeface="+mj-cs"/>
              </a:rPr>
              <a:t>EDUCATE</a:t>
            </a:r>
          </a:p>
        </p:txBody>
      </p:sp>
      <p:sp>
        <p:nvSpPr>
          <p:cNvPr id="4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041" y="259737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39" name="Straight Connector 3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14" name="Graphic 13" descr="Books">
            <a:extLst>
              <a:ext uri="{FF2B5EF4-FFF2-40B4-BE49-F238E27FC236}">
                <a16:creationId xmlns:a16="http://schemas.microsoft.com/office/drawing/2014/main" id="{6991D9AF-EB1D-4CA5-BB7F-784F6105B1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8391" y="2814239"/>
            <a:ext cx="3217333" cy="3217333"/>
          </a:xfrm>
          <a:prstGeom prst="rect">
            <a:avLst/>
          </a:prstGeom>
        </p:spPr>
      </p:pic>
      <p:sp>
        <p:nvSpPr>
          <p:cNvPr id="4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7821" y="282667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4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10939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94179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1D444C9-9FA6-485E-8F7A-5B65A28FC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a:extLst>
              <a:ext uri="{FF2B5EF4-FFF2-40B4-BE49-F238E27FC236}">
                <a16:creationId xmlns:a16="http://schemas.microsoft.com/office/drawing/2014/main" id="{25D9FDBF-679D-47DE-9C2F-C939B3BE14B1}"/>
              </a:ext>
            </a:extLst>
          </p:cNvPr>
          <p:cNvSpPr/>
          <p:nvPr/>
        </p:nvSpPr>
        <p:spPr>
          <a:xfrm>
            <a:off x="252663" y="1377146"/>
            <a:ext cx="4616956" cy="362621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8000" b="1" cap="none" spc="0" dirty="0">
                <a:ln w="0"/>
                <a:solidFill>
                  <a:srgbClr val="FFFFFF"/>
                </a:solidFill>
                <a:effectLst>
                  <a:outerShdw blurRad="38100" dist="25400" dir="5400000" algn="ctr" rotWithShape="0">
                    <a:srgbClr val="6E747A">
                      <a:alpha val="43000"/>
                    </a:srgbClr>
                  </a:outerShdw>
                </a:effectLst>
                <a:latin typeface="+mj-lt"/>
                <a:ea typeface="+mj-ea"/>
                <a:cs typeface="+mj-cs"/>
              </a:rPr>
              <a:t>ORGANISE</a:t>
            </a:r>
          </a:p>
        </p:txBody>
      </p:sp>
      <p:pic>
        <p:nvPicPr>
          <p:cNvPr id="3" name="Picture 2">
            <a:extLst>
              <a:ext uri="{FF2B5EF4-FFF2-40B4-BE49-F238E27FC236}">
                <a16:creationId xmlns:a16="http://schemas.microsoft.com/office/drawing/2014/main" id="{1439DA2E-A37D-474E-87E7-AD57524D8F68}"/>
              </a:ext>
            </a:extLst>
          </p:cNvPr>
          <p:cNvPicPr>
            <a:picLocks noChangeAspect="1"/>
          </p:cNvPicPr>
          <p:nvPr/>
        </p:nvPicPr>
        <p:blipFill rotWithShape="1">
          <a:blip r:embed="rId3">
            <a:duotone>
              <a:schemeClr val="accent2">
                <a:shade val="45000"/>
                <a:satMod val="135000"/>
              </a:schemeClr>
              <a:prstClr val="white"/>
            </a:duotone>
            <a:alphaModFix amt="51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746" r="3894"/>
          <a:stretch/>
        </p:blipFill>
        <p:spPr>
          <a:xfrm>
            <a:off x="4869619" y="10"/>
            <a:ext cx="7315199" cy="6857990"/>
          </a:xfrm>
          <a:prstGeom prst="rect">
            <a:avLst/>
          </a:prstGeom>
        </p:spPr>
      </p:pic>
      <p:grpSp>
        <p:nvGrpSpPr>
          <p:cNvPr id="30" name="Group 29">
            <a:extLst>
              <a:ext uri="{FF2B5EF4-FFF2-40B4-BE49-F238E27FC236}">
                <a16:creationId xmlns:a16="http://schemas.microsoft.com/office/drawing/2014/main" id="{F542BB3E-999E-485A-8D89-20CA76FCB9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57736" y="815001"/>
            <a:ext cx="449918" cy="320434"/>
            <a:chOff x="10957736" y="815001"/>
            <a:chExt cx="449918" cy="320434"/>
          </a:xfrm>
          <a:solidFill>
            <a:srgbClr val="FFFFFF"/>
          </a:solidFill>
        </p:grpSpPr>
        <p:sp>
          <p:nvSpPr>
            <p:cNvPr id="31"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6" y="815001"/>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32"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6" y="104429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grpSp>
      <p:cxnSp>
        <p:nvCxnSpPr>
          <p:cNvPr id="34" name="Straight Connector 3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4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Rectangle 3">
            <a:extLst>
              <a:ext uri="{FF2B5EF4-FFF2-40B4-BE49-F238E27FC236}">
                <a16:creationId xmlns:a16="http://schemas.microsoft.com/office/drawing/2014/main" id="{25D9FDBF-679D-47DE-9C2F-C939B3BE14B1}"/>
              </a:ext>
            </a:extLst>
          </p:cNvPr>
          <p:cNvSpPr/>
          <p:nvPr/>
        </p:nvSpPr>
        <p:spPr>
          <a:xfrm>
            <a:off x="1522030" y="1209220"/>
            <a:ext cx="9147940" cy="233723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600" b="1" kern="1200">
                <a:ln w="0"/>
                <a:solidFill>
                  <a:srgbClr val="FFFFFF"/>
                </a:solidFill>
                <a:effectLst>
                  <a:outerShdw blurRad="38100" dist="25400" dir="5400000" algn="ctr" rotWithShape="0">
                    <a:srgbClr val="6E747A">
                      <a:alpha val="43000"/>
                    </a:srgbClr>
                  </a:outerShdw>
                </a:effectLst>
                <a:latin typeface="+mj-lt"/>
                <a:ea typeface="+mj-ea"/>
                <a:cs typeface="+mj-cs"/>
              </a:rPr>
              <a:t>AGITATE</a:t>
            </a:r>
          </a:p>
        </p:txBody>
      </p:sp>
      <p:sp>
        <p:nvSpPr>
          <p:cNvPr id="35"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37"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3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4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45"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cxnSp>
        <p:nvCxnSpPr>
          <p:cNvPr id="47" name="Straight Connector 4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2188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9f342004-935a-47d1-ab28-eeedf5b0838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2E9ACFA2CF9042AA186F8133239EA6" ma:contentTypeVersion="6" ma:contentTypeDescription="Create a new document." ma:contentTypeScope="" ma:versionID="6219d2ad1aa730c119a8d03b5eb001a0">
  <xsd:schema xmlns:xsd="http://www.w3.org/2001/XMLSchema" xmlns:xs="http://www.w3.org/2001/XMLSchema" xmlns:p="http://schemas.microsoft.com/office/2006/metadata/properties" xmlns:ns2="eb538c55-a5e6-4cdd-8bcd-2931844d7b90" xmlns:ns3="f1f0343c-b301-41c3-bc0f-cf15e6988904" targetNamespace="http://schemas.microsoft.com/office/2006/metadata/properties" ma:root="true" ma:fieldsID="994d89e544c6a74e634b2d3652743616" ns2:_="" ns3:_="">
    <xsd:import namespace="eb538c55-a5e6-4cdd-8bcd-2931844d7b90"/>
    <xsd:import namespace="f1f0343c-b301-41c3-bc0f-cf15e69889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538c55-a5e6-4cdd-8bcd-2931844d7b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f0343c-b301-41c3-bc0f-cf15e69889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1CDD8C-D115-44CB-A8B9-8024FC7CDA24}"/>
</file>

<file path=customXml/itemProps2.xml><?xml version="1.0" encoding="utf-8"?>
<ds:datastoreItem xmlns:ds="http://schemas.openxmlformats.org/officeDocument/2006/customXml" ds:itemID="{09744882-9A2F-46A4-8519-7084E7A2075E}"/>
</file>

<file path=customXml/itemProps3.xml><?xml version="1.0" encoding="utf-8"?>
<ds:datastoreItem xmlns:ds="http://schemas.openxmlformats.org/officeDocument/2006/customXml" ds:itemID="{3B3B1210-D750-4B67-8B90-280A39A8AFC9}"/>
</file>

<file path=docProps/app.xml><?xml version="1.0" encoding="utf-8"?>
<Properties xmlns="http://schemas.openxmlformats.org/officeDocument/2006/extended-properties" xmlns:vt="http://schemas.openxmlformats.org/officeDocument/2006/docPropsVTypes">
  <TotalTime>25</TotalTime>
  <Words>782</Words>
  <Application>Microsoft Office PowerPoint</Application>
  <PresentationFormat>Widescreen</PresentationFormat>
  <Paragraphs>109</Paragraphs>
  <Slides>17</Slides>
  <Notes>16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Rounded MT Bold</vt:lpstr>
      <vt:lpstr>Calibri</vt:lpstr>
      <vt:lpstr>Calibri Light</vt:lpstr>
      <vt:lpstr>Office Theme</vt:lpstr>
      <vt:lpstr>ACTIVISM 101 </vt:lpstr>
      <vt:lpstr>PowerPoint Presentation</vt:lpstr>
      <vt:lpstr>WHAT IS AN ACTIVIST? How can people be activists?</vt:lpstr>
      <vt:lpstr>What does the perfect activist look like?</vt:lpstr>
      <vt:lpstr>WHAT DO THESE CAMPAIGNS HAVE IN COMMON?</vt:lpstr>
      <vt:lpstr>PowerPoint Presentation</vt:lpstr>
      <vt:lpstr>PowerPoint Presentation</vt:lpstr>
      <vt:lpstr>PowerPoint Presentation</vt:lpstr>
      <vt:lpstr>PowerPoint Presentation</vt:lpstr>
      <vt:lpstr>The Apathy Staircase</vt:lpstr>
      <vt:lpstr>PowerPoint Presentation</vt:lpstr>
      <vt:lpstr>PowerPoint Presentation</vt:lpstr>
      <vt:lpstr>PowerPoint Presentation</vt:lpstr>
      <vt:lpstr>Key Tips to remember </vt:lpstr>
      <vt:lpstr>How do we create change as a Union?</vt:lpstr>
      <vt:lpstr>PowerPoint Presentation</vt:lpstr>
      <vt:lpstr>Go out there and change the freaking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ACTIVISM 101 </dc:title>
  <dc:creator>Stephanie Lomas &lt;Student Union&gt;</dc:creator>
  <cp:lastModifiedBy>Stephanie Lomas &lt;Student Union&gt;</cp:lastModifiedBy>
  <cp:revision>5</cp:revision>
  <dcterms:created xsi:type="dcterms:W3CDTF">2021-02-01T00:40:55Z</dcterms:created>
  <dcterms:modified xsi:type="dcterms:W3CDTF">2021-02-01T01:06:19Z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0x010100852E9ACFA2CF9042AA186F8133239EA6</vt:lpwstr>
  </property>
</Properties>
</file>