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973" r:id="rId3"/>
    <p:sldId id="276" r:id="rId4"/>
    <p:sldId id="278" r:id="rId5"/>
    <p:sldId id="279" r:id="rId6"/>
    <p:sldId id="974" r:id="rId7"/>
    <p:sldId id="975" r:id="rId8"/>
    <p:sldId id="277" r:id="rId9"/>
    <p:sldId id="275" r:id="rId10"/>
  </p:sldIdLst>
  <p:sldSz cx="16256000" cy="9144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slons Egyptian Book" panose="00000000000000020000" pitchFamily="2" charset="0"/>
      <p:regular r:id="rId16"/>
    </p:embeddedFont>
    <p:embeddedFont>
      <p:font typeface="Caslons Egyptian Light" panose="00000000000000020000" pitchFamily="2" charset="0"/>
      <p:regular r:id="rId17"/>
    </p:embeddedFont>
    <p:embeddedFont>
      <p:font typeface="Caslons Egyptian Medium" panose="00000000000000020000" pitchFamily="2" charset="0"/>
      <p:regular r:id="rId18"/>
    </p:embeddedFont>
    <p:embeddedFont>
      <p:font typeface="Caslons Egyptian Regular" panose="00000000000000020000" pitchFamily="2" charset="0"/>
      <p:regular r:id="rId19"/>
    </p:embeddedFont>
    <p:embeddedFont>
      <p:font typeface="Markazi Text" panose="00000800000000000000" pitchFamily="2" charset="-78"/>
      <p:bold r:id="rId20"/>
    </p:embeddedFont>
    <p:embeddedFont>
      <p:font typeface="Markazi Text SemiBold" panose="00000700000000000000" pitchFamily="2" charset="-78"/>
      <p:bold r:id="rId2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FE54-5BB8-4E3C-A1C7-3B1B0B6AE6CD}" type="datetimeFigureOut">
              <a:rPr lang="en-GB" smtClean="0"/>
              <a:t>14/07/2022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08CB3-CAFF-43E8-87D1-09292A6B10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5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165714" y="800099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86" y="5035130"/>
            <a:ext cx="7010414" cy="1591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1397019"/>
            <a:ext cx="9754566" cy="5387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kern="5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820447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55518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41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een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5715" y="2365113"/>
            <a:ext cx="789119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7000"/>
              </a:lnSpc>
              <a:spcBef>
                <a:spcPct val="0"/>
              </a:spcBef>
              <a:spcAft>
                <a:spcPts val="800"/>
              </a:spcAft>
              <a:buNone/>
              <a:defRPr lang="en-GB" sz="8000" kern="1200" baseline="0" dirty="0">
                <a:solidFill>
                  <a:schemeClr val="tx1"/>
                </a:solidFill>
                <a:latin typeface="Markazi Text SemiBold" panose="00000700000000000000" pitchFamily="2" charset="-78"/>
                <a:ea typeface="+mj-ea"/>
                <a:cs typeface="Markazi Text SemiBold" panose="00000700000000000000" pitchFamily="2" charset="-78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499" y="1010955"/>
            <a:ext cx="1049497" cy="10143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900" b="1">
                <a:latin typeface="Caslons Egyptian Medium" panose="00000000000000020000" pitchFamily="2" charset="0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70657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Yellow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 userDrawn="1"/>
        </p:nvSpPr>
        <p:spPr>
          <a:xfrm>
            <a:off x="0" y="762000"/>
            <a:ext cx="16256000" cy="7239000"/>
          </a:xfrm>
          <a:custGeom>
            <a:avLst/>
            <a:gdLst/>
            <a:ahLst/>
            <a:cxnLst/>
            <a:rect l="l" t="t" r="r" b="b"/>
            <a:pathLst>
              <a:path w="16256000" h="7239000">
                <a:moveTo>
                  <a:pt x="0" y="7239000"/>
                </a:moveTo>
                <a:lnTo>
                  <a:pt x="16256000" y="7239000"/>
                </a:lnTo>
                <a:lnTo>
                  <a:pt x="16256000" y="0"/>
                </a:lnTo>
                <a:lnTo>
                  <a:pt x="0" y="0"/>
                </a:lnTo>
                <a:lnTo>
                  <a:pt x="0" y="723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6551" y="2453671"/>
            <a:ext cx="7646809" cy="47764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7000"/>
              </a:lnSpc>
              <a:spcBef>
                <a:spcPct val="0"/>
              </a:spcBef>
              <a:spcAft>
                <a:spcPts val="800"/>
              </a:spcAft>
              <a:buNone/>
              <a:defRPr lang="en-GB" sz="6600" kern="1200" baseline="0" dirty="0">
                <a:solidFill>
                  <a:schemeClr val="tx1"/>
                </a:solidFill>
                <a:latin typeface="Caslons Egyptian Regular" panose="00000000000000020000" pitchFamily="2" charset="0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LARGE PULLOUT QUOTE TO ADD IMPACT TO THE PRESENTATION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60247" y="1008899"/>
            <a:ext cx="1062169" cy="1014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242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u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817" y="3328682"/>
            <a:ext cx="6013716" cy="5614427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86819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rple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28" y="3355061"/>
            <a:ext cx="5934468" cy="5681484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1939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ee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 userDrawn="1"/>
        </p:nvSpPr>
        <p:spPr>
          <a:xfrm>
            <a:off x="0" y="0"/>
            <a:ext cx="14986000" cy="9144000"/>
          </a:xfrm>
          <a:custGeom>
            <a:avLst/>
            <a:gdLst/>
            <a:ahLst/>
            <a:cxnLst/>
            <a:rect l="l" t="t" r="r" b="b"/>
            <a:pathLst>
              <a:path w="14986000" h="9144000">
                <a:moveTo>
                  <a:pt x="0" y="9144000"/>
                </a:moveTo>
                <a:lnTo>
                  <a:pt x="14986000" y="9144000"/>
                </a:lnTo>
                <a:lnTo>
                  <a:pt x="14986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62" y="3304870"/>
            <a:ext cx="6059436" cy="5663196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0265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Yello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931" y="1060208"/>
            <a:ext cx="6970100" cy="5364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ts val="8000"/>
              </a:lnSpc>
              <a:spcBef>
                <a:spcPct val="0"/>
              </a:spcBef>
              <a:spcAft>
                <a:spcPts val="800"/>
              </a:spcAft>
              <a:buNone/>
              <a:defRPr lang="en-GB" sz="120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Section title to run on up to 3 lines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59" y="3349740"/>
            <a:ext cx="6221741" cy="5794260"/>
          </a:xfrm>
          <a:prstGeom prst="rect">
            <a:avLst/>
          </a:prstGeom>
        </p:spPr>
      </p:pic>
      <p:sp>
        <p:nvSpPr>
          <p:cNvPr id="7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2525395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h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Illustrating the facts and figures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3149598" cy="21136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 16pt/22pt. </a:t>
            </a:r>
            <a:r>
              <a:rPr lang="en-GB" dirty="0" err="1"/>
              <a:t>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digeniperi</a:t>
            </a:r>
            <a:r>
              <a:rPr lang="en-GB" dirty="0"/>
              <a:t>.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Regular" panose="00000000000000020000" pitchFamily="2" charset="0"/>
                <a:ea typeface="+mn-ea"/>
                <a:cs typeface="Caslons Egyptian Regular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32"/>
          </p:nvPr>
        </p:nvSpPr>
        <p:spPr>
          <a:xfrm>
            <a:off x="7877909" y="1010689"/>
            <a:ext cx="7268430" cy="7043548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1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65549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/>
          <p:cNvSpPr>
            <a:spLocks noGrp="1"/>
          </p:cNvSpPr>
          <p:nvPr>
            <p:ph type="tbl" sz="quarter" idx="26"/>
          </p:nvPr>
        </p:nvSpPr>
        <p:spPr>
          <a:xfrm>
            <a:off x="1024539" y="3352800"/>
            <a:ext cx="14063061" cy="3657600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3733" b="0" kern="1200" dirty="0">
                <a:solidFill>
                  <a:schemeClr val="tx1"/>
                </a:solidFill>
                <a:latin typeface="Caslons Egyptian Light" panose="00000000000000020000" pitchFamily="2" charset="0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642340"/>
            <a:ext cx="4804761" cy="608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A simple table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24" y="0"/>
            <a:ext cx="7909576" cy="7650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411322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 userDrawn="1"/>
        </p:nvSpPr>
        <p:spPr>
          <a:xfrm>
            <a:off x="0" y="0"/>
            <a:ext cx="11445875" cy="9144000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150" y="8000998"/>
            <a:ext cx="2722880" cy="385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" y="5254701"/>
            <a:ext cx="16237722" cy="15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71931" y="976395"/>
            <a:ext cx="9221788" cy="40893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None/>
              <a:defRPr sz="16000" baseline="0">
                <a:latin typeface="+mj-lt"/>
              </a:defRPr>
            </a:lvl1pPr>
            <a:lvl2pPr marL="609585" indent="0">
              <a:buNone/>
              <a:defRPr sz="16000">
                <a:latin typeface="+mj-lt"/>
              </a:defRPr>
            </a:lvl2pPr>
            <a:lvl3pPr marL="1219170" indent="0">
              <a:buNone/>
              <a:defRPr sz="16000">
                <a:latin typeface="+mj-lt"/>
              </a:defRPr>
            </a:lvl3pPr>
            <a:lvl4pPr marL="1828755" indent="0">
              <a:buNone/>
              <a:defRPr sz="16000">
                <a:latin typeface="+mj-lt"/>
              </a:defRPr>
            </a:lvl4pPr>
            <a:lvl5pPr marL="2438339" indent="0">
              <a:buNone/>
              <a:defRPr sz="16000">
                <a:latin typeface="+mj-lt"/>
              </a:defRPr>
            </a:lvl5pPr>
          </a:lstStyle>
          <a:p>
            <a:pPr lvl="0"/>
            <a:r>
              <a:rPr lang="en-GB" dirty="0"/>
              <a:t>Wonkhe presentation title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512569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5714" y="6716044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726833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1574800"/>
            <a:ext cx="16256000" cy="5994400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5" y="8000998"/>
            <a:ext cx="2722880" cy="385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95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Yellow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071931" y="1548816"/>
            <a:ext cx="9314716" cy="2299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0">
                <a:latin typeface="+mj-lt"/>
              </a:defRPr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0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90F503-BC7D-443C-9B04-ECD04BC5D42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F7AA0-4F14-4FF0-8BA5-A540B753B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43168" y="0"/>
            <a:ext cx="4212832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B2D361-1120-45A9-98A9-2692AE9A8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65202" y="1237907"/>
            <a:ext cx="4212832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80558-C022-4D97-B6FD-4F32D9F20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19299" y="2807465"/>
            <a:ext cx="4212832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F764F8-0B1C-4F05-834C-768CD4BD9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41333" y="4045372"/>
            <a:ext cx="4212832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365335-999A-4C56-8F80-83046CBA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52348" y="5671851"/>
            <a:ext cx="4212832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7A5DDD-47C0-4D11-81D7-5BCF91F31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/>
          <a:stretch/>
        </p:blipFill>
        <p:spPr>
          <a:xfrm>
            <a:off x="12074382" y="6909758"/>
            <a:ext cx="4212832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F92B60-4273-4EED-8521-31515EA3A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40" b="63655"/>
          <a:stretch/>
        </p:blipFill>
        <p:spPr>
          <a:xfrm>
            <a:off x="12028479" y="8479316"/>
            <a:ext cx="4212832" cy="6646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727002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90F503-BC7D-443C-9B04-ECD04BC5D42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55E2E27E-BD10-4C46-9EA1-5805E0C31370}"/>
              </a:ext>
            </a:extLst>
          </p:cNvPr>
          <p:cNvSpPr/>
          <p:nvPr userDrawn="1"/>
        </p:nvSpPr>
        <p:spPr>
          <a:xfrm>
            <a:off x="0" y="990002"/>
            <a:ext cx="16287214" cy="1023282"/>
          </a:xfrm>
          <a:custGeom>
            <a:avLst/>
            <a:gdLst/>
            <a:ahLst/>
            <a:cxnLst/>
            <a:rect l="l" t="t" r="r" b="b"/>
            <a:pathLst>
              <a:path w="11445875" h="9144000">
                <a:moveTo>
                  <a:pt x="0" y="9144000"/>
                </a:moveTo>
                <a:lnTo>
                  <a:pt x="11445875" y="9144000"/>
                </a:lnTo>
                <a:lnTo>
                  <a:pt x="11445875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9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C2E084-CAF9-48F7-9962-5FB5F584A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19299" y="120015"/>
            <a:ext cx="4258735" cy="15887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03823E-9F37-4FCA-AC50-A27A129A0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28479" y="1885245"/>
            <a:ext cx="4258735" cy="15887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1AF1DA-FDAE-4D6A-A60E-E14755E10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28479" y="3650475"/>
            <a:ext cx="4258735" cy="15887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7B4D9-FAC7-42FE-9AC0-32183E2D9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37659" y="5415705"/>
            <a:ext cx="4258735" cy="15887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37E73E-E330-468A-8137-14A4BD51A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/>
          <a:stretch/>
        </p:blipFill>
        <p:spPr>
          <a:xfrm>
            <a:off x="12037659" y="7180935"/>
            <a:ext cx="4258735" cy="15887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C4AE37-035A-44CB-9215-68EB8F2DF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73" b="87548"/>
          <a:stretch/>
        </p:blipFill>
        <p:spPr>
          <a:xfrm>
            <a:off x="12046839" y="8946165"/>
            <a:ext cx="4258735" cy="1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2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E7EFABF-9148-4D4F-82F3-CBE6C6A09E45}"/>
              </a:ext>
            </a:extLst>
          </p:cNvPr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 userDrawn="1"/>
        </p:nvSpPr>
        <p:spPr>
          <a:xfrm>
            <a:off x="0" y="990002"/>
            <a:ext cx="16256000" cy="1023282"/>
          </a:xfrm>
          <a:custGeom>
            <a:avLst/>
            <a:gdLst/>
            <a:ahLst/>
            <a:cxnLst/>
            <a:rect l="l" t="t" r="r" b="b"/>
            <a:pathLst>
              <a:path w="16256000" h="5994400">
                <a:moveTo>
                  <a:pt x="0" y="5994400"/>
                </a:moveTo>
                <a:lnTo>
                  <a:pt x="16256000" y="5994400"/>
                </a:lnTo>
                <a:lnTo>
                  <a:pt x="16256000" y="0"/>
                </a:lnTo>
                <a:lnTo>
                  <a:pt x="0" y="0"/>
                </a:lnTo>
                <a:lnTo>
                  <a:pt x="0" y="5994400"/>
                </a:lnTo>
                <a:close/>
              </a:path>
            </a:pathLst>
          </a:custGeom>
          <a:solidFill>
            <a:srgbClr val="6C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" y="8545040"/>
            <a:ext cx="1943986" cy="2753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9A3E-257C-4778-A60B-ED08F61958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63" y="2125578"/>
            <a:ext cx="11288712" cy="5767471"/>
          </a:xfrm>
          <a:prstGeom prst="rect">
            <a:avLst/>
          </a:prstGeom>
        </p:spPr>
        <p:txBody>
          <a:bodyPr/>
          <a:lstStyle>
            <a:lvl1pPr>
              <a:defRPr>
                <a:latin typeface="Caslons Egyptian Book" panose="00000000000000020000" pitchFamily="2" charset="0"/>
              </a:defRPr>
            </a:lvl1pPr>
            <a:lvl2pPr>
              <a:defRPr>
                <a:latin typeface="Caslons Egyptian Book" panose="00000000000000020000" pitchFamily="2" charset="0"/>
              </a:defRPr>
            </a:lvl2pPr>
            <a:lvl3pPr>
              <a:defRPr>
                <a:latin typeface="Caslons Egyptian Book" panose="00000000000000020000" pitchFamily="2" charset="0"/>
              </a:defRPr>
            </a:lvl3pPr>
            <a:lvl4pPr>
              <a:defRPr>
                <a:latin typeface="Caslons Egyptian Book" panose="00000000000000020000" pitchFamily="2" charset="0"/>
              </a:defRPr>
            </a:lvl4pPr>
            <a:lvl5pPr>
              <a:defRPr>
                <a:latin typeface="Caslons Egyptian Book" panose="0000000000000002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102C93-8C35-44D2-A85D-8F7F00377D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963" y="323656"/>
            <a:ext cx="11288712" cy="1427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DEA6A2-890A-4E2D-8EA5-92B7D088C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168" y="128007"/>
            <a:ext cx="4084328" cy="88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Yell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0" y="0"/>
            <a:ext cx="11455400" cy="9144000"/>
          </a:xfrm>
          <a:custGeom>
            <a:avLst/>
            <a:gdLst/>
            <a:ahLst/>
            <a:cxnLst/>
            <a:rect l="l" t="t" r="r" b="b"/>
            <a:pathLst>
              <a:path w="11455400" h="9144000">
                <a:moveTo>
                  <a:pt x="0" y="9144000"/>
                </a:moveTo>
                <a:lnTo>
                  <a:pt x="11454866" y="9144000"/>
                </a:lnTo>
                <a:lnTo>
                  <a:pt x="11454866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FFB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0" y="7315201"/>
            <a:ext cx="1142924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62" y="8092813"/>
            <a:ext cx="2136759" cy="30260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79042" y="788547"/>
            <a:ext cx="7461250" cy="49433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11000">
                <a:latin typeface="+mj-lt"/>
              </a:defRPr>
            </a:lvl1pPr>
            <a:lvl2pPr marL="609585" indent="0">
              <a:buNone/>
              <a:defRPr>
                <a:latin typeface="+mj-lt"/>
              </a:defRPr>
            </a:lvl2pPr>
            <a:lvl3pPr marL="1219170" indent="0">
              <a:buNone/>
              <a:defRPr>
                <a:latin typeface="+mj-lt"/>
              </a:defRPr>
            </a:lvl3pPr>
            <a:lvl4pPr marL="1828755" indent="0">
              <a:buNone/>
              <a:defRPr>
                <a:latin typeface="+mj-lt"/>
              </a:defRPr>
            </a:lvl4pPr>
            <a:lvl5pPr marL="2438339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Wonkhe presentation longer title variation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65714" y="6157352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FIRSTNAME SURNAME | JOB TITLE | WONKHE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165714" y="6360827"/>
            <a:ext cx="9660783" cy="180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spcAft>
                <a:spcPts val="200"/>
              </a:spcAft>
              <a:buNone/>
              <a:defRPr sz="1200" b="0">
                <a:latin typeface="Caslons Egyptian Medium" panose="00000000000000020000" pitchFamily="2" charset="0"/>
              </a:defRPr>
            </a:lvl1pPr>
            <a:lvl2pPr marL="609585" indent="0">
              <a:buNone/>
              <a:defRPr sz="2667"/>
            </a:lvl2pPr>
            <a:lvl3pPr marL="1219170" indent="0">
              <a:buNone/>
              <a:defRPr sz="26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</a:lstStyle>
          <a:p>
            <a:pPr lvl="0"/>
            <a:r>
              <a:rPr lang="en-GB" dirty="0"/>
              <a:t>TWITTER_HANDLE |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8889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2477" y="1591735"/>
            <a:ext cx="7298871" cy="8593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4539" y="3381540"/>
            <a:ext cx="4744604" cy="3805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01  SECTION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217" y="788866"/>
            <a:ext cx="4117856" cy="7589535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333783" y="38380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024539" y="38220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6333783" y="4461040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05  SECTION NAME</a:t>
            </a:r>
            <a:endParaRPr lang="en-GB" dirty="0"/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333783" y="4917565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024539" y="4901522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341721" y="5511573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06  SECTION NAME</a:t>
            </a:r>
            <a:endParaRPr lang="en-GB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341721" y="5968098"/>
            <a:ext cx="482209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032477" y="5952055"/>
            <a:ext cx="4744604" cy="32285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00" kern="1200" spc="-25" baseline="0" dirty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Section descriptor to be added if required</a:t>
            </a:r>
            <a:endParaRPr lang="en-GB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1024539" y="4428452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02  SECTION NAME</a:t>
            </a:r>
            <a:endParaRPr lang="en-GB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032477" y="5488891"/>
            <a:ext cx="474460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03  SECTION NAME</a:t>
            </a:r>
            <a:endParaRPr lang="en-GB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50" name="TextBox 49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33783" y="3411929"/>
            <a:ext cx="4822094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04  SECTION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5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iorities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313" y="1010688"/>
            <a:ext cx="6798129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8313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1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7960" y="2625924"/>
            <a:ext cx="1088889" cy="17529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Century Gothic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5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Caslons Egyptian Medium" panose="00000000000000020000" pitchFamily="2" charset="0"/>
            </a:endParaRP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628084" y="2625922"/>
            <a:ext cx="1088889" cy="17529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AcanthusOT-Bold" panose="02010804080101020102" pitchFamily="50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8561" y="2625922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Barlow Condensed Black" panose="00000A0600000000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55837" y="2665421"/>
            <a:ext cx="1088889" cy="17565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16400" kern="1200" spc="-25" baseline="0" dirty="0">
                <a:solidFill>
                  <a:srgbClr val="282846"/>
                </a:solidFill>
                <a:latin typeface="+mj-lt"/>
                <a:ea typeface="+mn-ea"/>
                <a:cs typeface="SangBleu Kingdom" panose="02040504080000000004" pitchFamily="18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843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2</a:t>
            </a:r>
            <a:endParaRPr lang="en-GB" dirty="0"/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89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PRIORITY 3</a:t>
            </a:r>
            <a:endParaRPr lang="en-GB" dirty="0"/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6191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US" sz="2000" b="1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US" dirty="0"/>
              <a:t>PRIORITY 4</a:t>
            </a:r>
            <a:endParaRPr lang="en-GB" dirty="0"/>
          </a:p>
        </p:txBody>
      </p:sp>
      <p:sp>
        <p:nvSpPr>
          <p:cNvPr id="7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7959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8084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8561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80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5837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0" y="1286066"/>
            <a:ext cx="7909576" cy="990602"/>
          </a:xfrm>
          <a:prstGeom prst="rect">
            <a:avLst/>
          </a:prstGeom>
        </p:spPr>
      </p:pic>
      <p:sp>
        <p:nvSpPr>
          <p:cNvPr id="2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6813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iorities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491" y="1010688"/>
            <a:ext cx="6851310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priorities template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073490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83137" y="4284119"/>
            <a:ext cx="2545398" cy="45700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568923" y="4327508"/>
            <a:ext cx="2599737" cy="34967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8153738" y="4327508"/>
            <a:ext cx="2644428" cy="313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41367" y="4324252"/>
            <a:ext cx="2555045" cy="3529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83136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613615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4623261" y="5816665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8144092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8153738" y="5816664"/>
            <a:ext cx="2545399" cy="15534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1741368" y="5194542"/>
            <a:ext cx="2555045" cy="3966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lang="en-GB" sz="2000" b="1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11751014" y="5816665"/>
            <a:ext cx="2545399" cy="15534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Body content to be set in  </a:t>
            </a:r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 16pt/22pt. Body content  to be set in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28" y="-3050"/>
            <a:ext cx="7909576" cy="765050"/>
          </a:xfrm>
          <a:prstGeom prst="rect">
            <a:avLst/>
          </a:prstGeom>
        </p:spPr>
      </p:pic>
      <p:sp>
        <p:nvSpPr>
          <p:cNvPr id="22" name="object 18"/>
          <p:cNvSpPr/>
          <p:nvPr userDrawn="1"/>
        </p:nvSpPr>
        <p:spPr>
          <a:xfrm>
            <a:off x="1037507" y="4902700"/>
            <a:ext cx="13584555" cy="0"/>
          </a:xfrm>
          <a:custGeom>
            <a:avLst/>
            <a:gdLst/>
            <a:ahLst/>
            <a:cxnLst/>
            <a:rect l="l" t="t" r="r" b="b"/>
            <a:pathLst>
              <a:path w="13584555">
                <a:moveTo>
                  <a:pt x="1358438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Caslons Egyptian Medium" panose="00000000000000020000" pitchFamily="2" charset="0"/>
            </a:endParaRPr>
          </a:p>
        </p:txBody>
      </p:sp>
      <p:sp>
        <p:nvSpPr>
          <p:cNvPr id="23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4714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6523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2 column text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3353535" y="8231936"/>
            <a:ext cx="169276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" algn="r" defTabSz="1219170" rtl="0" eaLnBrk="1" latinLnBrk="0" hangingPunct="1">
              <a:lnSpc>
                <a:spcPct val="100000"/>
              </a:lnSpc>
              <a:spcBef>
                <a:spcPts val="100"/>
              </a:spcBef>
            </a:pPr>
            <a:fld id="{5FCB891B-A8A3-4051-96BC-6DB11D2AE642}" type="slidenum">
              <a:rPr lang="en-GB" sz="1300" b="1" kern="1200" spc="0" baseline="0" smtClean="0">
                <a:solidFill>
                  <a:srgbClr val="282846"/>
                </a:solidFill>
                <a:latin typeface="+mn-lt"/>
                <a:ea typeface="+mn-ea"/>
                <a:cs typeface="Calibri"/>
              </a:rPr>
              <a:pPr marL="12700" algn="r" defTabSz="1219170" rtl="0" eaLnBrk="1" latinLnBrk="0" hangingPunct="1">
                <a:lnSpc>
                  <a:spcPct val="100000"/>
                </a:lnSpc>
                <a:spcBef>
                  <a:spcPts val="100"/>
                </a:spcBef>
              </a:pPr>
              <a:t>‹#›</a:t>
            </a:fld>
            <a:endParaRPr lang="en-GB" sz="1300" b="1" kern="1200" spc="0" baseline="0" dirty="0">
              <a:solidFill>
                <a:srgbClr val="282846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175" y="205326"/>
            <a:ext cx="4120904" cy="3038862"/>
          </a:xfrm>
          <a:prstGeom prst="rect">
            <a:avLst/>
          </a:prstGeom>
        </p:spPr>
      </p:pic>
      <p:sp>
        <p:nvSpPr>
          <p:cNvPr id="34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6567487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rnatemo.Aspereiu</a:t>
            </a:r>
            <a:r>
              <a:rPr lang="en-GB" dirty="0"/>
              <a:t>  </a:t>
            </a:r>
            <a:r>
              <a:rPr lang="en-GB" dirty="0" err="1"/>
              <a:t>sandel</a:t>
            </a:r>
            <a:r>
              <a:rPr lang="en-GB" dirty="0"/>
              <a:t> </a:t>
            </a:r>
            <a:r>
              <a:rPr lang="en-GB" dirty="0" err="1"/>
              <a:t>imporerum</a:t>
            </a:r>
            <a:r>
              <a:rPr lang="en-GB" dirty="0"/>
              <a:t> </a:t>
            </a:r>
            <a:r>
              <a:rPr lang="en-GB" dirty="0" err="1"/>
              <a:t>nim</a:t>
            </a:r>
            <a:r>
              <a:rPr lang="en-GB" dirty="0"/>
              <a:t> </a:t>
            </a:r>
            <a:r>
              <a:rPr lang="en-GB" dirty="0" err="1"/>
              <a:t>debitecatur</a:t>
            </a:r>
            <a:r>
              <a:rPr lang="en-GB" dirty="0"/>
              <a:t>? Qui </a:t>
            </a:r>
            <a:r>
              <a:rPr lang="en-GB" dirty="0" err="1"/>
              <a:t>aut</a:t>
            </a:r>
            <a:r>
              <a:rPr lang="en-GB" dirty="0"/>
              <a:t> qui  </a:t>
            </a:r>
            <a:r>
              <a:rPr lang="en-GB" dirty="0" err="1"/>
              <a:t>bero</a:t>
            </a:r>
            <a:r>
              <a:rPr lang="en-GB" dirty="0"/>
              <a:t> </a:t>
            </a:r>
            <a:r>
              <a:rPr lang="en-GB" dirty="0" err="1"/>
              <a:t>volorae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modio</a:t>
            </a:r>
            <a:r>
              <a:rPr lang="en-GB" dirty="0"/>
              <a:t>. </a:t>
            </a:r>
            <a:r>
              <a:rPr lang="en-GB" dirty="0" err="1"/>
              <a:t>Bis</a:t>
            </a:r>
            <a:r>
              <a:rPr lang="en-GB" dirty="0"/>
              <a:t> et </a:t>
            </a:r>
            <a:r>
              <a:rPr lang="en-GB" dirty="0" err="1"/>
              <a:t>harcimagnis</a:t>
            </a:r>
            <a:r>
              <a:rPr lang="en-GB" dirty="0"/>
              <a:t> et,  </a:t>
            </a:r>
            <a:r>
              <a:rPr lang="en-GB" dirty="0" err="1"/>
              <a:t>simoluptio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di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explis</a:t>
            </a:r>
            <a:r>
              <a:rPr lang="en-GB" dirty="0"/>
              <a:t> </a:t>
            </a:r>
            <a:r>
              <a:rPr lang="en-GB" dirty="0" err="1"/>
              <a:t>dolorate</a:t>
            </a:r>
            <a:r>
              <a:rPr lang="en-GB" dirty="0"/>
              <a:t>. </a:t>
            </a:r>
            <a:r>
              <a:rPr lang="en-GB" dirty="0" err="1"/>
              <a:t>Escius</a:t>
            </a:r>
            <a:r>
              <a:rPr lang="en-GB" dirty="0"/>
              <a:t> 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</a:t>
            </a:r>
            <a:r>
              <a:rPr lang="en-GB" dirty="0" err="1"/>
              <a:t>veruntem</a:t>
            </a:r>
            <a:r>
              <a:rPr lang="en-GB" dirty="0"/>
              <a:t> 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</a:t>
            </a:r>
            <a:r>
              <a:rPr lang="en-GB" dirty="0" err="1"/>
              <a:t>conse</a:t>
            </a:r>
            <a:r>
              <a:rPr lang="en-GB" dirty="0"/>
              <a:t> et 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pmolest</a:t>
            </a:r>
            <a:r>
              <a:rPr lang="en-GB" dirty="0"/>
              <a:t>.</a:t>
            </a:r>
          </a:p>
        </p:txBody>
      </p:sp>
      <p:sp>
        <p:nvSpPr>
          <p:cNvPr id="10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11905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8350250" y="0"/>
            <a:ext cx="7905750" cy="91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047264" y="3935430"/>
            <a:ext cx="5001428" cy="37002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 err="1"/>
              <a:t>Caslons</a:t>
            </a:r>
            <a:r>
              <a:rPr lang="en-GB" dirty="0"/>
              <a:t>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 molest rat </a:t>
            </a:r>
            <a:r>
              <a:rPr lang="en-GB" dirty="0" err="1"/>
              <a:t>ipis</a:t>
            </a:r>
            <a:r>
              <a:rPr lang="en-GB" dirty="0"/>
              <a:t> </a:t>
            </a:r>
            <a:r>
              <a:rPr lang="en-GB" dirty="0" err="1"/>
              <a:t>magnatis</a:t>
            </a:r>
            <a:r>
              <a:rPr lang="en-GB" dirty="0"/>
              <a:t> </a:t>
            </a:r>
            <a:r>
              <a:rPr lang="en-GB" dirty="0" err="1"/>
              <a:t>aperspe</a:t>
            </a:r>
            <a:r>
              <a:rPr lang="en-GB" dirty="0"/>
              <a:t> </a:t>
            </a:r>
            <a:r>
              <a:rPr lang="en-GB" dirty="0" err="1"/>
              <a:t>rnatemo</a:t>
            </a:r>
            <a:r>
              <a:rPr lang="en-GB" dirty="0"/>
              <a:t>. </a:t>
            </a:r>
            <a:r>
              <a:rPr lang="en-GB" dirty="0" err="1"/>
              <a:t>Caslons</a:t>
            </a:r>
            <a:r>
              <a:rPr lang="en-GB" dirty="0"/>
              <a:t> 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re, 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</a:t>
            </a:r>
            <a:r>
              <a:rPr lang="en-GB" dirty="0" err="1"/>
              <a:t>illab</a:t>
            </a:r>
            <a:r>
              <a:rPr lang="en-GB" dirty="0"/>
              <a:t> 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1047264" y="3410136"/>
            <a:ext cx="5001428" cy="52529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8" name="Text Placeholder 47"/>
          <p:cNvSpPr>
            <a:spLocks noGrp="1"/>
          </p:cNvSpPr>
          <p:nvPr>
            <p:ph type="body" sz="quarter" idx="25" hasCustomPrompt="1"/>
          </p:nvPr>
        </p:nvSpPr>
        <p:spPr>
          <a:xfrm>
            <a:off x="2180334" y="8254061"/>
            <a:ext cx="3655715" cy="224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US" sz="1300" b="0" kern="1200" spc="0" baseline="0" dirty="0" smtClean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 Egyptian Medium" panose="00000000000000020000" pitchFamily="2" charset="0"/>
              </a:defRPr>
            </a:lvl1pPr>
            <a:lvl2pPr marL="60958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2pPr>
            <a:lvl3pPr marL="1219170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3pPr>
            <a:lvl4pPr marL="1828755" indent="0">
              <a:buNone/>
              <a:defRPr lang="en-US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4pPr>
            <a:lvl5pPr marL="2438339" indent="0">
              <a:buNone/>
              <a:defRPr lang="en-GB" sz="1300" b="1" kern="1200" spc="240" dirty="0" smtClean="0">
                <a:solidFill>
                  <a:srgbClr val="282846"/>
                </a:solidFill>
                <a:latin typeface="+mn-lt"/>
                <a:ea typeface="+mn-ea"/>
                <a:cs typeface="CaslonsEgyptian Light" panose="00000000000000020000" pitchFamily="50" charset="0"/>
              </a:defRPr>
            </a:lvl5pPr>
          </a:lstStyle>
          <a:p>
            <a:pPr lvl="0"/>
            <a:r>
              <a:rPr lang="en-US" dirty="0"/>
              <a:t>MONTH 2019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24539" y="8185769"/>
            <a:ext cx="14312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00" b="0" kern="1200" spc="0" baseline="0" dirty="0">
                <a:solidFill>
                  <a:srgbClr val="282846"/>
                </a:solidFill>
                <a:latin typeface="Caslons Egyptian Medium" panose="00000000000000020000" pitchFamily="2" charset="0"/>
                <a:ea typeface="+mn-ea"/>
                <a:cs typeface="CaslonsEgyptian Light" panose="00000000000000020000" pitchFamily="50" charset="0"/>
              </a:rPr>
              <a:t>WONKHE  |</a:t>
            </a:r>
          </a:p>
        </p:txBody>
      </p:sp>
    </p:spTree>
    <p:extLst>
      <p:ext uri="{BB962C8B-B14F-4D97-AF65-F5344CB8AC3E}">
        <p14:creationId xmlns:p14="http://schemas.microsoft.com/office/powerpoint/2010/main" val="301514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&amp;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8350250" y="1759335"/>
            <a:ext cx="4826488" cy="22518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00"/>
              </a:lnSpc>
              <a:buNone/>
              <a:defRPr lang="en-US" sz="1600" b="0" kern="1200" spc="0" baseline="0" dirty="0" smtClean="0">
                <a:solidFill>
                  <a:srgbClr val="282846"/>
                </a:solidFill>
                <a:latin typeface="Caslons Egyptian Light" panose="00000000000000020000" pitchFamily="2" charset="0"/>
                <a:ea typeface="+mn-ea"/>
                <a:cs typeface="Caslons Egyptian Light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lvl="0"/>
            <a:r>
              <a:rPr lang="en-GB" dirty="0"/>
              <a:t>Caslons </a:t>
            </a:r>
            <a:r>
              <a:rPr lang="en-GB" dirty="0" err="1"/>
              <a:t>Eqyptian</a:t>
            </a:r>
            <a:r>
              <a:rPr lang="en-GB" dirty="0"/>
              <a:t> Light, 16pt/22pt. </a:t>
            </a:r>
            <a:r>
              <a:rPr lang="en-GB" dirty="0" err="1"/>
              <a:t>Otatiore</a:t>
            </a:r>
            <a:r>
              <a:rPr lang="en-GB" dirty="0"/>
              <a:t> re et  re, </a:t>
            </a:r>
            <a:r>
              <a:rPr lang="en-GB" dirty="0" err="1"/>
              <a:t>odioreiciam</a:t>
            </a:r>
            <a:r>
              <a:rPr lang="en-GB" dirty="0"/>
              <a:t>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moluptur</a:t>
            </a:r>
            <a:r>
              <a:rPr lang="en-GB" dirty="0"/>
              <a:t>, </a:t>
            </a:r>
            <a:r>
              <a:rPr lang="en-GB" dirty="0" err="1"/>
              <a:t>cullenis</a:t>
            </a:r>
            <a:r>
              <a:rPr lang="en-GB" dirty="0"/>
              <a:t> </a:t>
            </a:r>
            <a:r>
              <a:rPr lang="en-GB" dirty="0" err="1"/>
              <a:t>digenimperi</a:t>
            </a:r>
            <a:r>
              <a:rPr lang="en-GB" dirty="0"/>
              <a:t>  </a:t>
            </a:r>
            <a:r>
              <a:rPr lang="en-GB" dirty="0" err="1"/>
              <a:t>illab</a:t>
            </a:r>
            <a:r>
              <a:rPr lang="en-GB" dirty="0"/>
              <a:t> </a:t>
            </a:r>
            <a:r>
              <a:rPr lang="en-GB" dirty="0" err="1"/>
              <a:t>iume</a:t>
            </a:r>
            <a:r>
              <a:rPr lang="en-GB" dirty="0"/>
              <a:t> </a:t>
            </a:r>
            <a:r>
              <a:rPr lang="en-GB" dirty="0" err="1"/>
              <a:t>consequis</a:t>
            </a:r>
            <a:r>
              <a:rPr lang="en-GB" dirty="0"/>
              <a:t> </a:t>
            </a:r>
            <a:r>
              <a:rPr lang="en-GB" dirty="0" err="1"/>
              <a:t>dolenda</a:t>
            </a:r>
            <a:r>
              <a:rPr lang="en-GB" dirty="0"/>
              <a:t> del in </a:t>
            </a:r>
            <a:r>
              <a:rPr lang="en-GB" dirty="0" err="1"/>
              <a:t>nectoreped</a:t>
            </a:r>
            <a:r>
              <a:rPr lang="en-GB" dirty="0"/>
              <a:t>  </a:t>
            </a:r>
            <a:r>
              <a:rPr lang="en-GB" dirty="0" err="1"/>
              <a:t>escius</a:t>
            </a:r>
            <a:r>
              <a:rPr lang="en-GB" dirty="0"/>
              <a:t> </a:t>
            </a:r>
            <a:r>
              <a:rPr lang="en-GB" dirty="0" err="1"/>
              <a:t>identorit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rero</a:t>
            </a:r>
            <a:r>
              <a:rPr lang="en-GB" dirty="0"/>
              <a:t> </a:t>
            </a:r>
            <a:r>
              <a:rPr lang="en-GB" dirty="0" err="1"/>
              <a:t>officto</a:t>
            </a:r>
            <a:r>
              <a:rPr lang="en-GB" dirty="0"/>
              <a:t> </a:t>
            </a:r>
            <a:r>
              <a:rPr lang="en-GB" dirty="0" err="1"/>
              <a:t>voluptam</a:t>
            </a:r>
            <a:r>
              <a:rPr lang="en-GB" dirty="0"/>
              <a:t> </a:t>
            </a:r>
            <a:r>
              <a:rPr lang="en-GB" dirty="0" err="1"/>
              <a:t>lania</a:t>
            </a:r>
            <a:r>
              <a:rPr lang="en-GB" dirty="0"/>
              <a:t>  </a:t>
            </a:r>
            <a:r>
              <a:rPr lang="en-GB" dirty="0" err="1"/>
              <a:t>veruntem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quatusam</a:t>
            </a:r>
            <a:r>
              <a:rPr lang="en-GB" dirty="0"/>
              <a:t> se </a:t>
            </a:r>
            <a:r>
              <a:rPr lang="en-GB" dirty="0" err="1"/>
              <a:t>consequos</a:t>
            </a:r>
            <a:r>
              <a:rPr lang="en-GB" dirty="0"/>
              <a:t> </a:t>
            </a:r>
            <a:r>
              <a:rPr lang="en-GB" dirty="0" err="1"/>
              <a:t>enimendae</a:t>
            </a:r>
            <a:r>
              <a:rPr lang="en-GB" dirty="0"/>
              <a:t>  </a:t>
            </a:r>
            <a:r>
              <a:rPr lang="en-GB" dirty="0" err="1"/>
              <a:t>conse</a:t>
            </a:r>
            <a:r>
              <a:rPr lang="en-GB" dirty="0"/>
              <a:t> et </a:t>
            </a:r>
            <a:r>
              <a:rPr lang="en-GB" dirty="0" err="1"/>
              <a:t>dolenis</a:t>
            </a:r>
            <a:r>
              <a:rPr lang="en-GB" dirty="0"/>
              <a:t> dis et </a:t>
            </a:r>
            <a:r>
              <a:rPr lang="en-GB" dirty="0" err="1"/>
              <a:t>recuptasin</a:t>
            </a:r>
            <a:r>
              <a:rPr lang="en-GB" dirty="0"/>
              <a:t> core la </a:t>
            </a:r>
            <a:r>
              <a:rPr lang="en-GB" dirty="0" err="1"/>
              <a:t>pel</a:t>
            </a:r>
            <a:r>
              <a:rPr lang="en-GB" dirty="0"/>
              <a:t> mole.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350250" y="1255243"/>
            <a:ext cx="4826488" cy="5040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700" indent="0" algn="l" defTabSz="121917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lang="en-GB" sz="2000" b="0" kern="1200" spc="0" baseline="0" dirty="0">
                <a:solidFill>
                  <a:srgbClr val="282846"/>
                </a:solidFill>
                <a:latin typeface="Caslons Egyptian Regular" panose="00000000000000020000" pitchFamily="2" charset="0"/>
                <a:ea typeface="+mn-ea"/>
                <a:cs typeface="Caslons Egyptian Regular" panose="00000000000000020000" pitchFamily="2" charset="0"/>
              </a:defRPr>
            </a:lvl1pPr>
            <a:lvl2pPr marL="60958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2pPr>
            <a:lvl3pPr marL="1219170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3pPr>
            <a:lvl4pPr marL="1828755" indent="0">
              <a:buNone/>
              <a:defRPr lang="en-US" sz="2000" b="1" kern="1200" spc="260" baseline="0" dirty="0" smtClean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4pPr>
            <a:lvl5pPr marL="2438339" indent="0">
              <a:buNone/>
              <a:defRPr lang="en-GB" sz="2000" b="1" kern="1200" spc="260" baseline="0" dirty="0">
                <a:solidFill>
                  <a:srgbClr val="282846"/>
                </a:solidFill>
                <a:latin typeface="+mn-lt"/>
                <a:ea typeface="+mn-ea"/>
                <a:cs typeface="CaslonsEgyptian Black" panose="00000000000000020000" pitchFamily="50" charset="0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4572000"/>
            <a:ext cx="1625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Caslons Egyptian Light" panose="00000000000000020000" pitchFamily="2" charset="0"/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4539" y="1010688"/>
            <a:ext cx="4804761" cy="13306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6000" baseline="0"/>
            </a:lvl1pPr>
          </a:lstStyle>
          <a:p>
            <a:r>
              <a:rPr lang="en-US" dirty="0"/>
              <a:t>Headline format: text/image</a:t>
            </a:r>
          </a:p>
        </p:txBody>
      </p:sp>
    </p:spTree>
    <p:extLst>
      <p:ext uri="{BB962C8B-B14F-4D97-AF65-F5344CB8AC3E}">
        <p14:creationId xmlns:p14="http://schemas.microsoft.com/office/powerpoint/2010/main" val="98832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82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4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3" r:id="rId22"/>
    <p:sldLayoutId id="2147483694" r:id="rId23"/>
    <p:sldLayoutId id="2147483695" r:id="rId24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71931" y="1397019"/>
            <a:ext cx="7205795" cy="5387830"/>
          </a:xfrm>
        </p:spPr>
        <p:txBody>
          <a:bodyPr/>
          <a:lstStyle/>
          <a:p>
            <a:pPr>
              <a:lnSpc>
                <a:spcPts val="9000"/>
              </a:lnSpc>
              <a:spcAft>
                <a:spcPts val="0"/>
              </a:spcAft>
            </a:pPr>
            <a:r>
              <a:rPr lang="en-GB" sz="11500" dirty="0"/>
              <a:t>Righting the wrongs</a:t>
            </a:r>
          </a:p>
        </p:txBody>
      </p:sp>
      <p:pic>
        <p:nvPicPr>
          <p:cNvPr id="6" name="Picture 2" descr="Image result for hell in a handcart cartoon">
            <a:extLst>
              <a:ext uri="{FF2B5EF4-FFF2-40B4-BE49-F238E27FC236}">
                <a16:creationId xmlns:a16="http://schemas.microsoft.com/office/drawing/2014/main" id="{3BFF99CA-5138-45F0-A39E-E4CE64832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149" y="2197768"/>
            <a:ext cx="4303690" cy="25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23551-0810-9637-42B6-A3034D1F6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C205F-F4B2-3B5A-6F3B-101EA1DA9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8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49D0E-3B70-43AB-B6BD-5436DA3E4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15313" y="377842"/>
            <a:ext cx="7461250" cy="4943326"/>
          </a:xfrm>
        </p:spPr>
        <p:txBody>
          <a:bodyPr/>
          <a:lstStyle/>
          <a:p>
            <a:r>
              <a:rPr lang="en-GB" dirty="0"/>
              <a:t>Goals!</a:t>
            </a:r>
          </a:p>
        </p:txBody>
      </p:sp>
      <p:pic>
        <p:nvPicPr>
          <p:cNvPr id="7170" name="Picture 2" descr="7 reasons why goal setting is critical to success | Royston Guest">
            <a:extLst>
              <a:ext uri="{FF2B5EF4-FFF2-40B4-BE49-F238E27FC236}">
                <a16:creationId xmlns:a16="http://schemas.microsoft.com/office/drawing/2014/main" id="{9970A583-5D82-4AE2-8AAD-F5CDA35C4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5" b="9409"/>
          <a:stretch/>
        </p:blipFill>
        <p:spPr bwMode="auto">
          <a:xfrm>
            <a:off x="11642833" y="1423380"/>
            <a:ext cx="4478283" cy="18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94684C6-8498-4646-9EB2-E33D67812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953179"/>
              </p:ext>
            </p:extLst>
          </p:nvPr>
        </p:nvGraphicFramePr>
        <p:xfrm>
          <a:off x="328740" y="896493"/>
          <a:ext cx="10837332" cy="516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444">
                  <a:extLst>
                    <a:ext uri="{9D8B030D-6E8A-4147-A177-3AD203B41FA5}">
                      <a16:colId xmlns:a16="http://schemas.microsoft.com/office/drawing/2014/main" val="351314387"/>
                    </a:ext>
                  </a:extLst>
                </a:gridCol>
                <a:gridCol w="3612444">
                  <a:extLst>
                    <a:ext uri="{9D8B030D-6E8A-4147-A177-3AD203B41FA5}">
                      <a16:colId xmlns:a16="http://schemas.microsoft.com/office/drawing/2014/main" val="2239809227"/>
                    </a:ext>
                  </a:extLst>
                </a:gridCol>
                <a:gridCol w="3612444">
                  <a:extLst>
                    <a:ext uri="{9D8B030D-6E8A-4147-A177-3AD203B41FA5}">
                      <a16:colId xmlns:a16="http://schemas.microsoft.com/office/drawing/2014/main" val="468976126"/>
                    </a:ext>
                  </a:extLst>
                </a:gridCol>
              </a:tblGrid>
              <a:tr h="5165348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latin typeface="Markazi Text" panose="00000800000000000000" pitchFamily="2" charset="-78"/>
                          <a:cs typeface="Markazi Text" panose="00000800000000000000" pitchFamily="2" charset="-78"/>
                        </a:rPr>
                        <a:t>Money Goals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Markazi Text" panose="00000800000000000000" pitchFamily="2" charset="-78"/>
                        <a:cs typeface="Markazi Text" panose="00000800000000000000" pitchFamily="2" charset="-78"/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aslonsEgyptian Light" panose="00000000000000020000" pitchFamily="50" charset="0"/>
                          <a:cs typeface="Markazi Text" panose="00000800000000000000" pitchFamily="2" charset="-78"/>
                        </a:rPr>
                        <a:t>Something that specific that some people get at a specific point in time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aslonsEgyptian Light" panose="00000000000000020000" pitchFamily="50" charset="0"/>
                        <a:cs typeface="Markazi Text" panose="00000800000000000000" pitchFamily="2" charset="-78"/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aslonsEgyptian Light" panose="00000000000000020000" pitchFamily="50" charset="0"/>
                          <a:cs typeface="Markazi Text" panose="00000800000000000000" pitchFamily="2" charset="-78"/>
                        </a:rPr>
                        <a:t>Installing three microwaves on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latin typeface="Markazi Text" panose="00000800000000000000" pitchFamily="2" charset="-78"/>
                          <a:cs typeface="Markazi Text" panose="00000800000000000000" pitchFamily="2" charset="-78"/>
                        </a:rPr>
                        <a:t>Salary Goals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Markazi Text" panose="00000800000000000000" pitchFamily="2" charset="-78"/>
                        <a:cs typeface="Markazi Text" panose="00000800000000000000" pitchFamily="2" charset="-78"/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aslonsEgyptian Light" panose="00000000000000020000" pitchFamily="50" charset="0"/>
                          <a:cs typeface="Markazi Text" panose="00000800000000000000" pitchFamily="2" charset="-78"/>
                        </a:rPr>
                        <a:t>Something that people will get regularly 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aslonsEgyptian Light" panose="00000000000000020000" pitchFamily="50" charset="0"/>
                        <a:cs typeface="Markazi Text" panose="00000800000000000000" pitchFamily="2" charset="-78"/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aslonsEgyptian Light" panose="00000000000000020000" pitchFamily="50" charset="0"/>
                          <a:cs typeface="Markazi Text" panose="00000800000000000000" pitchFamily="2" charset="-78"/>
                        </a:rPr>
                        <a:t>Agreeing that this is a campus that now offers facilities to warm up food- so MWs repaired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latin typeface="Markazi Text" panose="00000800000000000000" pitchFamily="2" charset="-78"/>
                          <a:cs typeface="Markazi Text" panose="00000800000000000000" pitchFamily="2" charset="-78"/>
                        </a:rPr>
                        <a:t>Approach goals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Markazi Text" panose="00000800000000000000" pitchFamily="2" charset="-78"/>
                        <a:cs typeface="Markazi Text" panose="00000800000000000000" pitchFamily="2" charset="-78"/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aslonsEgyptian Light" panose="00000000000000020000" pitchFamily="50" charset="0"/>
                          <a:cs typeface="Markazi Text" panose="00000800000000000000" pitchFamily="2" charset="-78"/>
                        </a:rPr>
                        <a:t>Agreeing the basis on which people should get things, and why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aslonsEgyptian Light" panose="00000000000000020000" pitchFamily="50" charset="0"/>
                        <a:cs typeface="Markazi Text" panose="00000800000000000000" pitchFamily="2" charset="-78"/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aslonsEgyptian Light" panose="00000000000000020000" pitchFamily="50" charset="0"/>
                          <a:cs typeface="Markazi Text" panose="00000800000000000000" pitchFamily="2" charset="-78"/>
                        </a:rPr>
                        <a:t>Agreeing a “healthy campus” policy that has an ambition of all students being able to access healthy and hot 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46743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AF942D6F-45D1-4BDB-A780-A9727F2F388E}"/>
              </a:ext>
            </a:extLst>
          </p:cNvPr>
          <p:cNvSpPr/>
          <p:nvPr/>
        </p:nvSpPr>
        <p:spPr>
          <a:xfrm>
            <a:off x="-1" y="6233823"/>
            <a:ext cx="11370365" cy="93030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Rights</a:t>
            </a:r>
          </a:p>
        </p:txBody>
      </p:sp>
      <p:pic>
        <p:nvPicPr>
          <p:cNvPr id="1026" name="Picture 2" descr="win - International Products Corporation">
            <a:extLst>
              <a:ext uri="{FF2B5EF4-FFF2-40B4-BE49-F238E27FC236}">
                <a16:creationId xmlns:a16="http://schemas.microsoft.com/office/drawing/2014/main" id="{E839E055-EEA4-4B60-BB70-B83A12A5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5" y="4310316"/>
            <a:ext cx="1704466" cy="15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07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11EF7F-940F-4562-AB20-FFD6D729BC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Identify the moan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Flip 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Is this convertible into a “right”? State it:</a:t>
            </a:r>
          </a:p>
          <a:p>
            <a:pPr lvl="1"/>
            <a:r>
              <a:rPr lang="en-GB" sz="2800" dirty="0"/>
              <a:t>“All students have the right to safe housing”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Source it</a:t>
            </a:r>
          </a:p>
          <a:p>
            <a:pPr lvl="1"/>
            <a:r>
              <a:rPr lang="en-GB" sz="2400" dirty="0"/>
              <a:t>Who would own it? Govt? Uni? Dept?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 students currently have this right in theory?</a:t>
            </a:r>
          </a:p>
          <a:p>
            <a:pPr lvl="1"/>
            <a:r>
              <a:rPr lang="en-GB" sz="2267" dirty="0"/>
              <a:t>Where is it written down?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 they currently have it in practice?</a:t>
            </a:r>
          </a:p>
          <a:p>
            <a:pPr lvl="1"/>
            <a:r>
              <a:rPr lang="en-GB" sz="2800" dirty="0" err="1"/>
              <a:t>ie</a:t>
            </a:r>
            <a:r>
              <a:rPr lang="en-GB" sz="2800" dirty="0"/>
              <a:t> active dissatisfaction on NSS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Are there differences between students?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can you do about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17B50-F8A7-49ED-8490-19DA18F33F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Righting wrongs</a:t>
            </a:r>
          </a:p>
        </p:txBody>
      </p:sp>
      <p:pic>
        <p:nvPicPr>
          <p:cNvPr id="1026" name="Picture 2" descr="Image result for caterpillar butterfly">
            <a:extLst>
              <a:ext uri="{FF2B5EF4-FFF2-40B4-BE49-F238E27FC236}">
                <a16:creationId xmlns:a16="http://schemas.microsoft.com/office/drawing/2014/main" id="{47CB2397-9248-436E-866E-C0DE6432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185" y="0"/>
            <a:ext cx="4252775" cy="25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5CEE-B297-4D12-95D1-81F6B1C980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Rights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7A01AAE-9955-4F31-968E-E8CA6817AE8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4706969"/>
              </p:ext>
            </p:extLst>
          </p:nvPr>
        </p:nvGraphicFramePr>
        <p:xfrm>
          <a:off x="461963" y="2125663"/>
          <a:ext cx="1128871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904">
                  <a:extLst>
                    <a:ext uri="{9D8B030D-6E8A-4147-A177-3AD203B41FA5}">
                      <a16:colId xmlns:a16="http://schemas.microsoft.com/office/drawing/2014/main" val="65439857"/>
                    </a:ext>
                  </a:extLst>
                </a:gridCol>
                <a:gridCol w="3762904">
                  <a:extLst>
                    <a:ext uri="{9D8B030D-6E8A-4147-A177-3AD203B41FA5}">
                      <a16:colId xmlns:a16="http://schemas.microsoft.com/office/drawing/2014/main" val="1815689062"/>
                    </a:ext>
                  </a:extLst>
                </a:gridCol>
                <a:gridCol w="3762904">
                  <a:extLst>
                    <a:ext uri="{9D8B030D-6E8A-4147-A177-3AD203B41FA5}">
                      <a16:colId xmlns:a16="http://schemas.microsoft.com/office/drawing/2014/main" val="1211222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Discovery</a:t>
                      </a:r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Establishment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Extension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26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Enforce</a:t>
                      </a:r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Defend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Promote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62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4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A87D99-DBE1-4CDA-B257-CB5A1D8ED0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What are the rights implied here?</a:t>
            </a:r>
          </a:p>
          <a:p>
            <a:r>
              <a:rPr lang="en-GB" dirty="0"/>
              <a:t>Any bits you’d make more specific?</a:t>
            </a:r>
          </a:p>
          <a:p>
            <a:r>
              <a:rPr lang="en-GB" dirty="0"/>
              <a:t>Any extensions you would make (better, faster, etc)</a:t>
            </a:r>
          </a:p>
          <a:p>
            <a:r>
              <a:rPr lang="en-GB" dirty="0"/>
              <a:t>Is implementation in there? </a:t>
            </a:r>
          </a:p>
          <a:p>
            <a:r>
              <a:rPr lang="en-GB" dirty="0"/>
              <a:t>Is monitoring/performance built in? Does it work?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340AA-3415-47EF-9853-9721FBE2EF4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Check the policy</a:t>
            </a:r>
          </a:p>
        </p:txBody>
      </p:sp>
    </p:spTree>
    <p:extLst>
      <p:ext uri="{BB962C8B-B14F-4D97-AF65-F5344CB8AC3E}">
        <p14:creationId xmlns:p14="http://schemas.microsoft.com/office/powerpoint/2010/main" val="133890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lice of cake on a plate&#10;&#10;Description automatically generated">
            <a:extLst>
              <a:ext uri="{FF2B5EF4-FFF2-40B4-BE49-F238E27FC236}">
                <a16:creationId xmlns:a16="http://schemas.microsoft.com/office/drawing/2014/main" id="{B9DAABA0-86B9-4B8B-9E94-0967FA955D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7" y="708254"/>
            <a:ext cx="9958481" cy="773345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6275-EE8E-43DE-AF73-F474549097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6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6A540-5BA1-4781-8494-17D2208633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200" dirty="0"/>
              <a:t>Equal slices</a:t>
            </a:r>
          </a:p>
          <a:p>
            <a:r>
              <a:rPr lang="en-GB" sz="3200" dirty="0"/>
              <a:t>Wants assessment</a:t>
            </a:r>
          </a:p>
          <a:p>
            <a:r>
              <a:rPr lang="en-GB" sz="3200" dirty="0"/>
              <a:t>Calorific needs assessment</a:t>
            </a:r>
          </a:p>
          <a:p>
            <a:r>
              <a:rPr lang="en-GB" sz="3200" dirty="0"/>
              <a:t>FCFS</a:t>
            </a:r>
          </a:p>
          <a:p>
            <a:r>
              <a:rPr lang="en-GB" sz="3200" dirty="0"/>
              <a:t>Cake as reward for achievement</a:t>
            </a:r>
          </a:p>
          <a:p>
            <a:r>
              <a:rPr lang="en-GB" sz="3200" dirty="0"/>
              <a:t>Destroy the cake/give to charity</a:t>
            </a:r>
          </a:p>
          <a:p>
            <a:r>
              <a:rPr lang="en-GB" sz="3200" dirty="0"/>
              <a:t>Arbitrary rank (</a:t>
            </a:r>
            <a:r>
              <a:rPr lang="en-GB" sz="3200" dirty="0" err="1"/>
              <a:t>ie</a:t>
            </a:r>
            <a:r>
              <a:rPr lang="en-GB" sz="3200"/>
              <a:t> age)9</a:t>
            </a:r>
            <a:endParaRPr lang="en-GB" sz="3200" dirty="0"/>
          </a:p>
          <a:p>
            <a:r>
              <a:rPr lang="en-GB" sz="3200" dirty="0"/>
              <a:t>Desire assessment</a:t>
            </a:r>
          </a:p>
          <a:p>
            <a:r>
              <a:rPr lang="en-GB" sz="3200" dirty="0"/>
              <a:t>Birthday boy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4D5B-99CC-4BBF-83C5-834644F7CC7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Solutions</a:t>
            </a:r>
          </a:p>
        </p:txBody>
      </p:sp>
      <p:pic>
        <p:nvPicPr>
          <p:cNvPr id="4" name="Content Placeholder 4" descr="A slice of cake on a plate&#10;&#10;Description automatically generated">
            <a:extLst>
              <a:ext uri="{FF2B5EF4-FFF2-40B4-BE49-F238E27FC236}">
                <a16:creationId xmlns:a16="http://schemas.microsoft.com/office/drawing/2014/main" id="{E28FF266-1A30-42D1-A351-5B52D4A1E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400" y="483079"/>
            <a:ext cx="2939145" cy="22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8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adder">
            <a:extLst>
              <a:ext uri="{FF2B5EF4-FFF2-40B4-BE49-F238E27FC236}">
                <a16:creationId xmlns:a16="http://schemas.microsoft.com/office/drawing/2014/main" id="{7D9EDEBF-B274-4432-A893-A24360AA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7" y="2125578"/>
            <a:ext cx="6863096" cy="70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CD64EC-6D9C-491C-BB5F-CE8227FBC9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Reflexive emotional individual consumer</a:t>
            </a:r>
          </a:p>
          <a:p>
            <a:r>
              <a:rPr lang="en-GB" sz="2400" dirty="0"/>
              <a:t>Empowered individual consumer</a:t>
            </a:r>
          </a:p>
          <a:p>
            <a:r>
              <a:rPr lang="en-GB" sz="2400" dirty="0"/>
              <a:t>Individual advocate</a:t>
            </a:r>
          </a:p>
          <a:p>
            <a:r>
              <a:rPr lang="en-GB" sz="2400" dirty="0"/>
              <a:t>Collective generalist rep</a:t>
            </a:r>
          </a:p>
          <a:p>
            <a:r>
              <a:rPr lang="en-GB" sz="2400" dirty="0" err="1"/>
              <a:t>Targetted</a:t>
            </a:r>
            <a:r>
              <a:rPr lang="en-GB" sz="2400" dirty="0"/>
              <a:t> rep</a:t>
            </a:r>
          </a:p>
          <a:p>
            <a:r>
              <a:rPr lang="en-GB" sz="2400" dirty="0"/>
              <a:t>Collective advocate </a:t>
            </a:r>
          </a:p>
          <a:p>
            <a:r>
              <a:rPr lang="en-GB" sz="2400" dirty="0" err="1"/>
              <a:t>Targetted</a:t>
            </a:r>
            <a:r>
              <a:rPr lang="en-GB" sz="2400" dirty="0"/>
              <a:t> advocate</a:t>
            </a:r>
          </a:p>
          <a:p>
            <a:r>
              <a:rPr lang="en-GB" sz="2400" dirty="0"/>
              <a:t>Stakeholder</a:t>
            </a:r>
          </a:p>
          <a:p>
            <a:r>
              <a:rPr lang="en-GB" sz="2400" dirty="0"/>
              <a:t>Policy Actor</a:t>
            </a:r>
          </a:p>
          <a:p>
            <a:r>
              <a:rPr lang="en-GB" sz="2400" dirty="0"/>
              <a:t>Partner</a:t>
            </a:r>
          </a:p>
          <a:p>
            <a:r>
              <a:rPr lang="en-GB" sz="2400" dirty="0"/>
              <a:t>Cheerleader</a:t>
            </a:r>
          </a:p>
          <a:p>
            <a:r>
              <a:rPr lang="en-GB" sz="2400" dirty="0" err="1"/>
              <a:t>Sellout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422A-2B84-4DE6-9100-C8A3819FC0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Ladder</a:t>
            </a:r>
          </a:p>
        </p:txBody>
      </p:sp>
    </p:spTree>
    <p:extLst>
      <p:ext uri="{BB962C8B-B14F-4D97-AF65-F5344CB8AC3E}">
        <p14:creationId xmlns:p14="http://schemas.microsoft.com/office/powerpoint/2010/main" val="79569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21646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nkhe Theme">
      <a:dk1>
        <a:srgbClr val="282846"/>
      </a:dk1>
      <a:lt1>
        <a:sysClr val="window" lastClr="FFFFFF"/>
      </a:lt1>
      <a:dk2>
        <a:srgbClr val="2B2BF9"/>
      </a:dk2>
      <a:lt2>
        <a:srgbClr val="E7E6E6"/>
      </a:lt2>
      <a:accent1>
        <a:srgbClr val="FFBF41"/>
      </a:accent1>
      <a:accent2>
        <a:srgbClr val="FF4300"/>
      </a:accent2>
      <a:accent3>
        <a:srgbClr val="6DE8B1"/>
      </a:accent3>
      <a:accent4>
        <a:srgbClr val="009656"/>
      </a:accent4>
      <a:accent5>
        <a:srgbClr val="BD96FF"/>
      </a:accent5>
      <a:accent6>
        <a:srgbClr val="7AB0FF"/>
      </a:accent6>
      <a:hlink>
        <a:srgbClr val="282846"/>
      </a:hlink>
      <a:folHlink>
        <a:srgbClr val="7AB0FF"/>
      </a:folHlink>
    </a:clrScheme>
    <a:fontScheme name="Wonkhe Fonts">
      <a:majorFont>
        <a:latin typeface="Markazi Text SemiBold"/>
        <a:ea typeface=""/>
        <a:cs typeface=""/>
      </a:majorFont>
      <a:minorFont>
        <a:latin typeface="CaslonsEgypti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2133</TotalTime>
  <Words>280</Words>
  <Application>Microsoft Office PowerPoint</Application>
  <PresentationFormat>Custom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Caslons Egyptian Book</vt:lpstr>
      <vt:lpstr>Markazi Text SemiBold</vt:lpstr>
      <vt:lpstr>Calibri</vt:lpstr>
      <vt:lpstr>CaslonsEgyptian</vt:lpstr>
      <vt:lpstr>Caslons Egyptian Medium</vt:lpstr>
      <vt:lpstr>Caslons Egyptian Light</vt:lpstr>
      <vt:lpstr>CaslonsEgyptian Light</vt:lpstr>
      <vt:lpstr>Caslons Egyptian Regular</vt:lpstr>
      <vt:lpstr>Arial</vt:lpstr>
      <vt:lpstr>Markazi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CHARNELLE</dc:creator>
  <cp:lastModifiedBy>Jim Dickinson</cp:lastModifiedBy>
  <cp:revision>123</cp:revision>
  <dcterms:created xsi:type="dcterms:W3CDTF">2019-03-02T16:14:54Z</dcterms:created>
  <dcterms:modified xsi:type="dcterms:W3CDTF">2022-07-14T06:02:15Z</dcterms:modified>
</cp:coreProperties>
</file>