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6"/>
  </p:notesMasterIdLst>
  <p:sldIdLst>
    <p:sldId id="256" r:id="rId2"/>
    <p:sldId id="1067" r:id="rId3"/>
    <p:sldId id="944" r:id="rId4"/>
    <p:sldId id="1044" r:id="rId5"/>
    <p:sldId id="1045" r:id="rId6"/>
    <p:sldId id="1066" r:id="rId7"/>
    <p:sldId id="1043" r:id="rId8"/>
    <p:sldId id="1046" r:id="rId9"/>
    <p:sldId id="1048" r:id="rId10"/>
    <p:sldId id="1049" r:id="rId11"/>
    <p:sldId id="1050" r:id="rId12"/>
    <p:sldId id="1052" r:id="rId13"/>
    <p:sldId id="1053" r:id="rId14"/>
    <p:sldId id="1054" r:id="rId15"/>
    <p:sldId id="1055" r:id="rId16"/>
    <p:sldId id="1056" r:id="rId17"/>
    <p:sldId id="1057" r:id="rId18"/>
    <p:sldId id="1058" r:id="rId19"/>
    <p:sldId id="1060" r:id="rId20"/>
    <p:sldId id="1061" r:id="rId21"/>
    <p:sldId id="1063" r:id="rId22"/>
    <p:sldId id="1064" r:id="rId23"/>
    <p:sldId id="1065" r:id="rId24"/>
    <p:sldId id="1042" r:id="rId25"/>
  </p:sldIdLst>
  <p:sldSz cx="16256000" cy="9144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slons Egyptian Bold" panose="00000000000000020000" pitchFamily="2" charset="0"/>
      <p:bold r:id="rId31"/>
    </p:embeddedFont>
    <p:embeddedFont>
      <p:font typeface="Caslons Egyptian Book" panose="00000000000000020000" pitchFamily="2" charset="0"/>
      <p:regular r:id="rId32"/>
    </p:embeddedFont>
    <p:embeddedFont>
      <p:font typeface="Caslons Egyptian Light" panose="00000000000000020000" pitchFamily="2" charset="0"/>
      <p:regular r:id="rId33"/>
    </p:embeddedFont>
    <p:embeddedFont>
      <p:font typeface="Markazi Text SemiBold" panose="00000700000000000000" pitchFamily="2" charset="-78"/>
      <p:regular r:id="rId34"/>
      <p:bold r:id="rId35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BFE54-5BB8-4E3C-A1C7-3B1B0B6AE6CD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8CB3-CAFF-43E8-87D1-09292A6B1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5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165714" y="8000999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Egyptian" panose="00000000000000020000" pitchFamily="50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86" y="5035130"/>
            <a:ext cx="7010414" cy="15910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50" y="8000998"/>
            <a:ext cx="2722880" cy="3856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71931" y="1397019"/>
            <a:ext cx="9754566" cy="5387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0"/>
              </a:lnSpc>
              <a:spcBef>
                <a:spcPts val="0"/>
              </a:spcBef>
              <a:spcAft>
                <a:spcPts val="600"/>
              </a:spcAft>
              <a:buNone/>
              <a:defRPr sz="16000" kern="500" baseline="0">
                <a:latin typeface="+mj-lt"/>
              </a:defRPr>
            </a:lvl1pPr>
            <a:lvl2pPr marL="609585" indent="0">
              <a:buNone/>
              <a:defRPr sz="16000">
                <a:latin typeface="+mj-lt"/>
              </a:defRPr>
            </a:lvl2pPr>
            <a:lvl3pPr marL="1219170" indent="0">
              <a:buNone/>
              <a:defRPr sz="16000">
                <a:latin typeface="+mj-lt"/>
              </a:defRPr>
            </a:lvl3pPr>
            <a:lvl4pPr marL="1828755" indent="0">
              <a:buNone/>
              <a:defRPr sz="16000">
                <a:latin typeface="+mj-lt"/>
              </a:defRPr>
            </a:lvl4pPr>
            <a:lvl5pPr marL="2438339" indent="0">
              <a:buNone/>
              <a:defRPr sz="16000">
                <a:latin typeface="+mj-lt"/>
              </a:defRPr>
            </a:lvl5pPr>
          </a:lstStyle>
          <a:p>
            <a:pPr lvl="0"/>
            <a:r>
              <a:rPr lang="en-GB" dirty="0"/>
              <a:t>Wonkhe presentation title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8204474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Egyptian" panose="00000000000000020000" pitchFamily="50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55518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41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reen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762000"/>
            <a:ext cx="16256000" cy="7239000"/>
          </a:xfrm>
          <a:custGeom>
            <a:avLst/>
            <a:gdLst/>
            <a:ahLst/>
            <a:cxnLst/>
            <a:rect l="l" t="t" r="r" b="b"/>
            <a:pathLst>
              <a:path w="16256000" h="7239000">
                <a:moveTo>
                  <a:pt x="0" y="7239000"/>
                </a:moveTo>
                <a:lnTo>
                  <a:pt x="16256000" y="7239000"/>
                </a:lnTo>
                <a:lnTo>
                  <a:pt x="16256000" y="0"/>
                </a:lnTo>
                <a:lnTo>
                  <a:pt x="0" y="0"/>
                </a:lnTo>
                <a:lnTo>
                  <a:pt x="0" y="72390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5715" y="2365113"/>
            <a:ext cx="7891199" cy="47764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8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Large pullout quote to add impact to the presentation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55499" y="1010955"/>
            <a:ext cx="1049497" cy="1014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900" b="1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11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70657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Yellow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762000"/>
            <a:ext cx="16256000" cy="7239000"/>
          </a:xfrm>
          <a:custGeom>
            <a:avLst/>
            <a:gdLst/>
            <a:ahLst/>
            <a:cxnLst/>
            <a:rect l="l" t="t" r="r" b="b"/>
            <a:pathLst>
              <a:path w="16256000" h="7239000">
                <a:moveTo>
                  <a:pt x="0" y="7239000"/>
                </a:moveTo>
                <a:lnTo>
                  <a:pt x="16256000" y="7239000"/>
                </a:lnTo>
                <a:lnTo>
                  <a:pt x="16256000" y="0"/>
                </a:lnTo>
                <a:lnTo>
                  <a:pt x="0" y="0"/>
                </a:lnTo>
                <a:lnTo>
                  <a:pt x="0" y="723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6551" y="2453671"/>
            <a:ext cx="7646809" cy="47764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10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LARGE PULLOUT QUOTE TO ADD IMPACT TO THE PRESENTATION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60247" y="1008899"/>
            <a:ext cx="1062169" cy="1014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242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0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817" y="3328682"/>
            <a:ext cx="6013716" cy="5614427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86819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r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28" y="3355061"/>
            <a:ext cx="5934468" cy="5681484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41939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Green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662" y="3304870"/>
            <a:ext cx="6059436" cy="5663196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10265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Yello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9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59" y="3349740"/>
            <a:ext cx="6221741" cy="5794260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2525395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Illustrating the facts and figures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3149598" cy="21136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Caslons </a:t>
            </a:r>
            <a:r>
              <a:rPr lang="en-GB" dirty="0" err="1"/>
              <a:t>Eqyptian</a:t>
            </a:r>
            <a:r>
              <a:rPr lang="en-GB" dirty="0"/>
              <a:t> Light,  16pt/22pt. </a:t>
            </a:r>
            <a:r>
              <a:rPr lang="en-GB" dirty="0" err="1"/>
              <a:t>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digeniperi</a:t>
            </a:r>
            <a:r>
              <a:rPr lang="en-GB" dirty="0"/>
              <a:t>.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32"/>
          </p:nvPr>
        </p:nvSpPr>
        <p:spPr>
          <a:xfrm>
            <a:off x="7877909" y="1010689"/>
            <a:ext cx="7268430" cy="7043548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3733" b="0" kern="1200" dirty="0">
                <a:solidFill>
                  <a:schemeClr val="tx1"/>
                </a:solidFill>
                <a:latin typeface="Caslons Egyptian Light" panose="00000000000000020000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11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3655495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/>
          <p:cNvSpPr>
            <a:spLocks noGrp="1"/>
          </p:cNvSpPr>
          <p:nvPr>
            <p:ph type="tbl" sz="quarter" idx="26"/>
          </p:nvPr>
        </p:nvSpPr>
        <p:spPr>
          <a:xfrm>
            <a:off x="1024539" y="3352800"/>
            <a:ext cx="14063061" cy="36576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3733" b="0" kern="1200" dirty="0">
                <a:solidFill>
                  <a:schemeClr val="tx1"/>
                </a:solidFill>
                <a:latin typeface="Caslons Egyptian Light" panose="00000000000000020000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642340"/>
            <a:ext cx="4804761" cy="6084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A simple table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24" y="0"/>
            <a:ext cx="7909576" cy="76505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1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411322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u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50" y="8000998"/>
            <a:ext cx="2722880" cy="385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" y="5254701"/>
            <a:ext cx="16237722" cy="15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1574800"/>
            <a:ext cx="16256000" cy="5994400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5" y="8000998"/>
            <a:ext cx="2722880" cy="3856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71931" y="976395"/>
            <a:ext cx="9221788" cy="40893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0"/>
              </a:lnSpc>
              <a:spcBef>
                <a:spcPts val="0"/>
              </a:spcBef>
              <a:spcAft>
                <a:spcPts val="600"/>
              </a:spcAft>
              <a:buNone/>
              <a:defRPr sz="16000" baseline="0">
                <a:latin typeface="+mj-lt"/>
              </a:defRPr>
            </a:lvl1pPr>
            <a:lvl2pPr marL="609585" indent="0">
              <a:buNone/>
              <a:defRPr sz="16000">
                <a:latin typeface="+mj-lt"/>
              </a:defRPr>
            </a:lvl2pPr>
            <a:lvl3pPr marL="1219170" indent="0">
              <a:buNone/>
              <a:defRPr sz="16000">
                <a:latin typeface="+mj-lt"/>
              </a:defRPr>
            </a:lvl3pPr>
            <a:lvl4pPr marL="1828755" indent="0">
              <a:buNone/>
              <a:defRPr sz="16000">
                <a:latin typeface="+mj-lt"/>
              </a:defRPr>
            </a:lvl4pPr>
            <a:lvl5pPr marL="2438339" indent="0">
              <a:buNone/>
              <a:defRPr sz="16000">
                <a:latin typeface="+mj-lt"/>
              </a:defRPr>
            </a:lvl5pPr>
          </a:lstStyle>
          <a:p>
            <a:pPr lvl="0"/>
            <a:r>
              <a:rPr lang="en-GB" dirty="0"/>
              <a:t>Wonkhe presentation title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6512569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1">
                <a:latin typeface="+mn-lt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5714" y="6716044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1">
                <a:latin typeface="+mn-lt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726833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574800"/>
            <a:ext cx="16256000" cy="5994400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5" y="8000998"/>
            <a:ext cx="2722880" cy="385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95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Yellow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 userDrawn="1"/>
        </p:nvSpPr>
        <p:spPr>
          <a:xfrm>
            <a:off x="0" y="0"/>
            <a:ext cx="11455400" cy="9144000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0" y="7315201"/>
            <a:ext cx="1142924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62" y="8092813"/>
            <a:ext cx="2136759" cy="3026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80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41" y="486836"/>
            <a:ext cx="11569785" cy="96779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41" y="1715289"/>
            <a:ext cx="14899463" cy="65206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8F58-2F26-4933-9093-035B76F0E1CA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D5E5-78F0-4E01-A68C-8497C94C386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19E1DD-91DF-4815-BA61-1C147C7B1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763" y="353205"/>
            <a:ext cx="3497842" cy="10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90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79A3E-257C-4778-A60B-ED08F6195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25578"/>
            <a:ext cx="11288712" cy="5767471"/>
          </a:xfrm>
          <a:prstGeom prst="rect">
            <a:avLst/>
          </a:prstGeom>
        </p:spPr>
        <p:txBody>
          <a:bodyPr/>
          <a:lstStyle>
            <a:lvl1pPr>
              <a:defRPr>
                <a:latin typeface="Caslons Egyptian Book" panose="00000000000000020000" pitchFamily="2" charset="0"/>
              </a:defRPr>
            </a:lvl1pPr>
            <a:lvl2pPr>
              <a:defRPr>
                <a:latin typeface="Caslons Egyptian Book" panose="00000000000000020000" pitchFamily="2" charset="0"/>
              </a:defRPr>
            </a:lvl2pPr>
            <a:lvl3pPr>
              <a:defRPr>
                <a:latin typeface="Caslons Egyptian Book" panose="00000000000000020000" pitchFamily="2" charset="0"/>
              </a:defRPr>
            </a:lvl3pPr>
            <a:lvl4pPr>
              <a:defRPr>
                <a:latin typeface="Caslons Egyptian Book" panose="00000000000000020000" pitchFamily="2" charset="0"/>
              </a:defRPr>
            </a:lvl4pPr>
            <a:lvl5pPr>
              <a:defRPr>
                <a:latin typeface="Caslons Egyptian Book" panose="0000000000000002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102C93-8C35-44D2-A85D-8F7F00377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323656"/>
            <a:ext cx="11288712" cy="1427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D8973-8FAE-4C80-AEB5-59123F77BF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516" y="8297110"/>
            <a:ext cx="2288924" cy="71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9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Yell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 userDrawn="1"/>
        </p:nvSpPr>
        <p:spPr>
          <a:xfrm>
            <a:off x="0" y="0"/>
            <a:ext cx="11455400" cy="9144000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0" y="7315201"/>
            <a:ext cx="1142924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62" y="8092813"/>
            <a:ext cx="2136759" cy="30260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79042" y="788547"/>
            <a:ext cx="7461250" cy="4943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11000"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5" indent="0">
              <a:buNone/>
              <a:defRPr>
                <a:latin typeface="+mj-lt"/>
              </a:defRPr>
            </a:lvl4pPr>
            <a:lvl5pPr marL="2438339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Wonkhe presentation longer title variation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6157352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1">
                <a:latin typeface="+mn-lt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165714" y="6360827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1">
                <a:latin typeface="+mn-lt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8889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477" y="1591735"/>
            <a:ext cx="7298871" cy="8593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4539" y="3381540"/>
            <a:ext cx="4744604" cy="3805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01  SECTION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217" y="788866"/>
            <a:ext cx="4117856" cy="7589535"/>
          </a:xfrm>
          <a:prstGeom prst="rect">
            <a:avLst/>
          </a:prstGeom>
        </p:spPr>
      </p:pic>
      <p:sp>
        <p:nvSpPr>
          <p:cNvPr id="19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3783" y="3838065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24539" y="3822022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333783" y="4461040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05  SECTION NAME</a:t>
            </a:r>
            <a:endParaRPr lang="en-GB" dirty="0"/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333783" y="4917565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024539" y="4901522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341721" y="5511573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06  SECTION NAME</a:t>
            </a:r>
            <a:endParaRPr lang="en-GB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341721" y="5968098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032477" y="5952055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1024539" y="4428452"/>
            <a:ext cx="474460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02  SECTION NAME</a:t>
            </a:r>
            <a:endParaRPr lang="en-GB" dirty="0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32477" y="5488891"/>
            <a:ext cx="474460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03  SECTION NAME</a:t>
            </a:r>
            <a:endParaRPr lang="en-GB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50" name="TextBox 49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6333783" y="3411929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04  SECTION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5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iorities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313" y="1010688"/>
            <a:ext cx="6798129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priorities template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078313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1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87960" y="2625924"/>
            <a:ext cx="1088889" cy="175293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400" kern="1200" spc="-25" baseline="0" dirty="0">
                <a:solidFill>
                  <a:srgbClr val="282846"/>
                </a:solidFill>
                <a:latin typeface="+mj-lt"/>
                <a:ea typeface="+mn-ea"/>
                <a:cs typeface="Century Gothic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5" name="object 18"/>
          <p:cNvSpPr/>
          <p:nvPr userDrawn="1"/>
        </p:nvSpPr>
        <p:spPr>
          <a:xfrm>
            <a:off x="1037507" y="4902700"/>
            <a:ext cx="13584555" cy="0"/>
          </a:xfrm>
          <a:custGeom>
            <a:avLst/>
            <a:gdLst/>
            <a:ahLst/>
            <a:cxnLst/>
            <a:rect l="l" t="t" r="r" b="b"/>
            <a:pathLst>
              <a:path w="13584555">
                <a:moveTo>
                  <a:pt x="1358438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628084" y="2625922"/>
            <a:ext cx="1088889" cy="17529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521" kern="1200" spc="-25" baseline="0" dirty="0">
                <a:solidFill>
                  <a:srgbClr val="282846"/>
                </a:solidFill>
                <a:latin typeface="+mj-lt"/>
                <a:ea typeface="+mn-ea"/>
                <a:cs typeface="AcanthusOT-Bold" panose="02010804080101020102" pitchFamily="50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8158561" y="2625922"/>
            <a:ext cx="1088889" cy="1756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520" kern="1200" spc="-25" baseline="0" dirty="0">
                <a:solidFill>
                  <a:srgbClr val="282846"/>
                </a:solidFill>
                <a:latin typeface="+mj-lt"/>
                <a:ea typeface="+mn-ea"/>
                <a:cs typeface="Barlow Condensed Black" panose="00000A0600000000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11755837" y="2665421"/>
            <a:ext cx="1088889" cy="1756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520" kern="1200" spc="-25" baseline="0" dirty="0">
                <a:solidFill>
                  <a:srgbClr val="282846"/>
                </a:solidFill>
                <a:latin typeface="+mj-lt"/>
                <a:ea typeface="+mn-ea"/>
                <a:cs typeface="SangBleu Kingdom" panose="02040504080000000004" pitchFamily="18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618438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2</a:t>
            </a:r>
            <a:endParaRPr lang="en-GB" dirty="0"/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8148915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3</a:t>
            </a:r>
            <a:endParaRPr lang="en-GB" dirty="0"/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1746191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US" sz="2000" b="1" kern="1200" spc="0" baseline="0" dirty="0" smtClean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PRIORITY 4</a:t>
            </a:r>
            <a:endParaRPr lang="en-GB" dirty="0"/>
          </a:p>
        </p:txBody>
      </p:sp>
      <p:sp>
        <p:nvSpPr>
          <p:cNvPr id="77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87959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4628084" y="5816665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8158561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80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1755837" y="5816665"/>
            <a:ext cx="2545399" cy="15534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0" y="1286066"/>
            <a:ext cx="7909576" cy="990602"/>
          </a:xfrm>
          <a:prstGeom prst="rect">
            <a:avLst/>
          </a:prstGeom>
        </p:spPr>
      </p:pic>
      <p:sp>
        <p:nvSpPr>
          <p:cNvPr id="2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68138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iorities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491" y="1010688"/>
            <a:ext cx="6851310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priorities template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073490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83137" y="4284119"/>
            <a:ext cx="2545398" cy="4570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568923" y="4327508"/>
            <a:ext cx="2599737" cy="3496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8153738" y="4327508"/>
            <a:ext cx="2644428" cy="3139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11741367" y="4324252"/>
            <a:ext cx="2555045" cy="3529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83136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613615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4623261" y="5816665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8144092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4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8153738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1741368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6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1751014" y="5816665"/>
            <a:ext cx="2545399" cy="15534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28" y="-3050"/>
            <a:ext cx="7909576" cy="765050"/>
          </a:xfrm>
          <a:prstGeom prst="rect">
            <a:avLst/>
          </a:prstGeom>
        </p:spPr>
      </p:pic>
      <p:sp>
        <p:nvSpPr>
          <p:cNvPr id="22" name="object 18"/>
          <p:cNvSpPr/>
          <p:nvPr userDrawn="1"/>
        </p:nvSpPr>
        <p:spPr>
          <a:xfrm>
            <a:off x="1037507" y="4902700"/>
            <a:ext cx="13584555" cy="0"/>
          </a:xfrm>
          <a:custGeom>
            <a:avLst/>
            <a:gdLst/>
            <a:ahLst/>
            <a:cxnLst/>
            <a:rect l="l" t="t" r="r" b="b"/>
            <a:pathLst>
              <a:path w="13584555">
                <a:moveTo>
                  <a:pt x="1358438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Caslons Egyptian Bold" panose="00000000000000020000" pitchFamily="2" charset="0"/>
            </a:endParaRPr>
          </a:p>
        </p:txBody>
      </p:sp>
      <p:sp>
        <p:nvSpPr>
          <p:cNvPr id="23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4714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</a:t>
            </a:r>
            <a:r>
              <a:rPr lang="en-GB" dirty="0"/>
              <a:t>.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</a:t>
            </a:r>
            <a:r>
              <a:rPr lang="en-GB" dirty="0" err="1"/>
              <a:t>illab</a:t>
            </a:r>
            <a:r>
              <a:rPr lang="en-GB" dirty="0"/>
              <a:t> 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6523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2 column text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75" y="205326"/>
            <a:ext cx="4120904" cy="3038862"/>
          </a:xfrm>
          <a:prstGeom prst="rect">
            <a:avLst/>
          </a:prstGeom>
        </p:spPr>
      </p:pic>
      <p:sp>
        <p:nvSpPr>
          <p:cNvPr id="34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6567487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rnatemo.Aspereiu</a:t>
            </a:r>
            <a:r>
              <a:rPr lang="en-GB" dirty="0"/>
              <a:t>  </a:t>
            </a:r>
            <a:r>
              <a:rPr lang="en-GB" dirty="0" err="1"/>
              <a:t>sandel</a:t>
            </a:r>
            <a:r>
              <a:rPr lang="en-GB" dirty="0"/>
              <a:t> </a:t>
            </a:r>
            <a:r>
              <a:rPr lang="en-GB" dirty="0" err="1"/>
              <a:t>imporerum</a:t>
            </a:r>
            <a:r>
              <a:rPr lang="en-GB" dirty="0"/>
              <a:t> </a:t>
            </a:r>
            <a:r>
              <a:rPr lang="en-GB" dirty="0" err="1"/>
              <a:t>nim</a:t>
            </a:r>
            <a:r>
              <a:rPr lang="en-GB" dirty="0"/>
              <a:t> </a:t>
            </a:r>
            <a:r>
              <a:rPr lang="en-GB" dirty="0" err="1"/>
              <a:t>debitecatur</a:t>
            </a:r>
            <a:r>
              <a:rPr lang="en-GB" dirty="0"/>
              <a:t>? Qui </a:t>
            </a:r>
            <a:r>
              <a:rPr lang="en-GB" dirty="0" err="1"/>
              <a:t>aut</a:t>
            </a:r>
            <a:r>
              <a:rPr lang="en-GB" dirty="0"/>
              <a:t> qui  </a:t>
            </a:r>
            <a:r>
              <a:rPr lang="en-GB" dirty="0" err="1"/>
              <a:t>bero</a:t>
            </a:r>
            <a:r>
              <a:rPr lang="en-GB" dirty="0"/>
              <a:t> </a:t>
            </a:r>
            <a:r>
              <a:rPr lang="en-GB" dirty="0" err="1"/>
              <a:t>volorae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modio</a:t>
            </a:r>
            <a:r>
              <a:rPr lang="en-GB" dirty="0"/>
              <a:t>. </a:t>
            </a:r>
            <a:r>
              <a:rPr lang="en-GB" dirty="0" err="1"/>
              <a:t>Bis</a:t>
            </a:r>
            <a:r>
              <a:rPr lang="en-GB" dirty="0"/>
              <a:t> et </a:t>
            </a:r>
            <a:r>
              <a:rPr lang="en-GB" dirty="0" err="1"/>
              <a:t>harcimagnis</a:t>
            </a:r>
            <a:r>
              <a:rPr lang="en-GB" dirty="0"/>
              <a:t> et,  </a:t>
            </a:r>
            <a:r>
              <a:rPr lang="en-GB" dirty="0" err="1"/>
              <a:t>simoluptio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di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explis</a:t>
            </a:r>
            <a:r>
              <a:rPr lang="en-GB" dirty="0"/>
              <a:t> </a:t>
            </a:r>
            <a:r>
              <a:rPr lang="en-GB" dirty="0" err="1"/>
              <a:t>dolorate</a:t>
            </a:r>
            <a:r>
              <a:rPr lang="en-GB" dirty="0"/>
              <a:t>. </a:t>
            </a:r>
            <a:r>
              <a:rPr lang="en-GB" dirty="0" err="1"/>
              <a:t>Escius</a:t>
            </a:r>
            <a:r>
              <a:rPr lang="en-GB" dirty="0"/>
              <a:t> 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</a:t>
            </a:r>
            <a:r>
              <a:rPr lang="en-GB" dirty="0" err="1"/>
              <a:t>veruntem</a:t>
            </a:r>
            <a:r>
              <a:rPr lang="en-GB" dirty="0"/>
              <a:t> 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</a:t>
            </a:r>
            <a:r>
              <a:rPr lang="en-GB" dirty="0" err="1"/>
              <a:t>conse</a:t>
            </a:r>
            <a:r>
              <a:rPr lang="en-GB" dirty="0"/>
              <a:t> et 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pmolest</a:t>
            </a:r>
            <a:r>
              <a:rPr lang="en-GB" dirty="0"/>
              <a:t>.</a:t>
            </a:r>
          </a:p>
        </p:txBody>
      </p:sp>
      <p:sp>
        <p:nvSpPr>
          <p:cNvPr id="1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1905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&amp;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8350250" y="0"/>
            <a:ext cx="7905750" cy="91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</a:t>
            </a:r>
            <a:r>
              <a:rPr lang="en-GB" dirty="0"/>
              <a:t>.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</a:t>
            </a:r>
            <a:r>
              <a:rPr lang="en-GB" dirty="0" err="1"/>
              <a:t>illab</a:t>
            </a:r>
            <a:r>
              <a:rPr lang="en-GB" dirty="0"/>
              <a:t> 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text/image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8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1" kern="1200" spc="0" baseline="0" dirty="0" smtClean="0">
                <a:solidFill>
                  <a:srgbClr val="282846"/>
                </a:solidFill>
                <a:latin typeface="+mn-lt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1" kern="1200" spc="0" baseline="0" dirty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301514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&amp;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8350250" y="1759335"/>
            <a:ext cx="4826488" cy="22518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Caslons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mole.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8350250" y="1255243"/>
            <a:ext cx="4826488" cy="5040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Bold" panose="00000000000000020000" pitchFamily="2" charset="0"/>
                <a:ea typeface="+mn-ea"/>
                <a:cs typeface="Caslons Egyptian Bold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4572000"/>
            <a:ext cx="1625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text/image</a:t>
            </a:r>
          </a:p>
        </p:txBody>
      </p:sp>
    </p:spTree>
    <p:extLst>
      <p:ext uri="{BB962C8B-B14F-4D97-AF65-F5344CB8AC3E}">
        <p14:creationId xmlns:p14="http://schemas.microsoft.com/office/powerpoint/2010/main" val="98832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82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4" r:id="rId13"/>
    <p:sldLayoutId id="2147483683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3" r:id="rId22"/>
    <p:sldLayoutId id="2147483695" r:id="rId23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71931" y="1750741"/>
            <a:ext cx="7277985" cy="5034108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sz="10000" dirty="0"/>
              <a:t>I just picked me a plum</a:t>
            </a:r>
          </a:p>
          <a:p>
            <a:pPr>
              <a:lnSpc>
                <a:spcPts val="5000"/>
              </a:lnSpc>
            </a:pPr>
            <a:endParaRPr lang="en-GB" sz="10000" dirty="0"/>
          </a:p>
          <a:p>
            <a:pPr>
              <a:lnSpc>
                <a:spcPts val="4000"/>
              </a:lnSpc>
            </a:pPr>
            <a:r>
              <a:rPr lang="en-GB" sz="6000" dirty="0"/>
              <a:t>Why some student officers’ social media works (and some doesn’t)</a:t>
            </a:r>
            <a:endParaRPr lang="en-GB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B2ECB-1D02-426E-B9B3-9D1CE510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884" y="7516679"/>
            <a:ext cx="4594920" cy="1443128"/>
          </a:xfrm>
          <a:prstGeom prst="rect">
            <a:avLst/>
          </a:prstGeom>
        </p:spPr>
      </p:pic>
      <p:pic>
        <p:nvPicPr>
          <p:cNvPr id="1026" name="Picture 2" descr="In Season: Pick me a plum - nj.com">
            <a:extLst>
              <a:ext uri="{FF2B5EF4-FFF2-40B4-BE49-F238E27FC236}">
                <a16:creationId xmlns:a16="http://schemas.microsoft.com/office/drawing/2014/main" id="{2478BD27-95EE-442D-B961-990391983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7"/>
          <a:stretch/>
        </p:blipFill>
        <p:spPr bwMode="auto">
          <a:xfrm>
            <a:off x="9217152" y="1179575"/>
            <a:ext cx="7038848" cy="36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5AD87-9800-8EBF-EB1C-E81DB20B5A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36824-598F-9D61-AC40-7B22F4C3D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84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639271"/>
            <a:ext cx="11288712" cy="1111546"/>
          </a:xfrm>
        </p:spPr>
        <p:txBody>
          <a:bodyPr/>
          <a:lstStyle/>
          <a:p>
            <a:r>
              <a:rPr lang="en-GB" sz="4800" dirty="0"/>
              <a:t>They bring the national to local and fill in the blanks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51520-F634-41E1-833E-6744EF4D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82" y="1645436"/>
            <a:ext cx="7992745" cy="6487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50754-507B-42BF-B8AE-3FE31D5AA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968" y="2887968"/>
            <a:ext cx="5591955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4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talk about wants as well as wins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BA349-58B7-438B-9FED-65024CBD5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76" y="2366695"/>
            <a:ext cx="13773545" cy="344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5"/>
            <a:ext cx="11288712" cy="1176282"/>
          </a:xfrm>
        </p:spPr>
        <p:txBody>
          <a:bodyPr/>
          <a:lstStyle/>
          <a:p>
            <a:r>
              <a:rPr lang="en-GB" sz="5400" dirty="0"/>
              <a:t>They make hidden students visible and build solidarity with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1A6BB-53E7-48E3-8B06-2468C6C05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83" y="2553219"/>
            <a:ext cx="10805104" cy="30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3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promote their own stuff and other officers’ stuff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40D27-8004-4181-883E-661B1E67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041" y="2380891"/>
            <a:ext cx="6841824" cy="55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channel anger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2E065-C6EE-48FA-8FFB-4DF5BCCE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16" y="2236249"/>
            <a:ext cx="12639827" cy="32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0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love their own members - all of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10D6E-479F-498E-A2C5-05F51F8E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81" y="2440552"/>
            <a:ext cx="13173989" cy="274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5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take followers on a learning journey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7FBBF-047F-494B-A535-2EB4BF688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529" y="1750817"/>
            <a:ext cx="10087608" cy="64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5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have things to say about the student condition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F8F56-F8C2-411C-95A9-84EAD463D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84" y="2440038"/>
            <a:ext cx="13061523" cy="29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3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create pace and positivity around their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65B11-7130-46B1-9C90-52FFE8202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09" y="2893149"/>
            <a:ext cx="13591795" cy="33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6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66A5EC-4B43-45A4-B692-6B026C6D0C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defend their own members when attacked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E8C68-165B-49B5-8F72-D92AB1255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41" y="3022664"/>
            <a:ext cx="12218933" cy="28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C6747-A94A-4F4A-BAF1-831FCB6519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Twitter, Blogs, Insta, Facebook &amp; </a:t>
            </a:r>
            <a:r>
              <a:rPr lang="en-GB" dirty="0" err="1"/>
              <a:t>TikTok</a:t>
            </a:r>
            <a:endParaRPr lang="en-GB" dirty="0"/>
          </a:p>
          <a:p>
            <a:r>
              <a:rPr lang="en-GB" dirty="0"/>
              <a:t>How easy was it all to find?</a:t>
            </a:r>
          </a:p>
          <a:p>
            <a:r>
              <a:rPr lang="en-GB" dirty="0"/>
              <a:t>Do you know what they’re doing</a:t>
            </a:r>
          </a:p>
          <a:p>
            <a:r>
              <a:rPr lang="en-GB" dirty="0"/>
              <a:t>Do you know what they’re achieving?</a:t>
            </a:r>
          </a:p>
          <a:p>
            <a:r>
              <a:rPr lang="en-GB" dirty="0"/>
              <a:t>Do you know what they think about things?</a:t>
            </a:r>
          </a:p>
          <a:p>
            <a:r>
              <a:rPr lang="en-GB" dirty="0"/>
              <a:t>Do you know how they’re handling things?</a:t>
            </a:r>
          </a:p>
          <a:p>
            <a:r>
              <a:rPr lang="en-GB" dirty="0"/>
              <a:t>General reflections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0F253-5683-4681-832F-10100141070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Pick an SU</a:t>
            </a:r>
          </a:p>
        </p:txBody>
      </p:sp>
    </p:spTree>
    <p:extLst>
      <p:ext uri="{BB962C8B-B14F-4D97-AF65-F5344CB8AC3E}">
        <p14:creationId xmlns:p14="http://schemas.microsoft.com/office/powerpoint/2010/main" val="114904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66A5EC-4B43-45A4-B692-6B026C6D0C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explain the choices being faced by universities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9E09E-CCC6-49F0-A5EF-54D337C2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67" y="2961685"/>
            <a:ext cx="9801931" cy="224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4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66ABA-3C15-4FE2-8124-4933DB273B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428878"/>
            <a:ext cx="11288712" cy="1321940"/>
          </a:xfrm>
        </p:spPr>
        <p:txBody>
          <a:bodyPr/>
          <a:lstStyle/>
          <a:p>
            <a:r>
              <a:rPr lang="en-GB" sz="8000" dirty="0"/>
              <a:t>They provide mind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5AA87-6DD1-4E8D-B0D7-1B81D448E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35" y="2929318"/>
            <a:ext cx="9817580" cy="22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51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4AFD6-9A8F-4694-9EE6-694ED753C8D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They update on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6C271-FB7D-4669-B104-77F05410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06" y="3223506"/>
            <a:ext cx="8963810" cy="30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61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0263C-8682-4F0A-9935-D1A1AACE468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They reframe controversy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6AA99-1146-4C0F-9AC2-CE38D666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64" y="2271999"/>
            <a:ext cx="14021244" cy="32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78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71931" y="1750741"/>
            <a:ext cx="7277985" cy="5034108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sz="10000" dirty="0"/>
              <a:t>I just picked me a plum</a:t>
            </a:r>
          </a:p>
          <a:p>
            <a:pPr>
              <a:lnSpc>
                <a:spcPts val="5000"/>
              </a:lnSpc>
            </a:pPr>
            <a:endParaRPr lang="en-GB" sz="10000" dirty="0"/>
          </a:p>
          <a:p>
            <a:pPr>
              <a:lnSpc>
                <a:spcPts val="4000"/>
              </a:lnSpc>
            </a:pPr>
            <a:r>
              <a:rPr lang="en-GB" sz="6000" dirty="0"/>
              <a:t>Why some student officers’ social media works (and some doesn’t)</a:t>
            </a:r>
            <a:endParaRPr lang="en-GB" sz="5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8A5959-FAF2-4A32-8679-FF8A36A76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358" y="894910"/>
            <a:ext cx="7002642" cy="3938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EB2ECB-1D02-426E-B9B3-9D1CE510A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5884" y="7516679"/>
            <a:ext cx="4594920" cy="1443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8E58-B80A-C5E4-0B58-9D6FC4D76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EC65E-E0CB-2D0C-79B1-F06BBC426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39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43E672-1DD4-4695-A1E3-34EA26AB5D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25578"/>
            <a:ext cx="11147651" cy="5767471"/>
          </a:xfrm>
        </p:spPr>
        <p:txBody>
          <a:bodyPr/>
          <a:lstStyle/>
          <a:p>
            <a:pPr lvl="0"/>
            <a:r>
              <a:rPr lang="en-GB" sz="3200" dirty="0"/>
              <a:t>We spend a lot of time looking at political comms </a:t>
            </a:r>
            <a:r>
              <a:rPr lang="en-GB" sz="3200" dirty="0" err="1"/>
              <a:t>inc</a:t>
            </a:r>
            <a:r>
              <a:rPr lang="en-GB" sz="3200" dirty="0"/>
              <a:t> MPs and ministers (and VCs and </a:t>
            </a:r>
            <a:r>
              <a:rPr lang="en-GB" sz="3200" dirty="0" err="1"/>
              <a:t>uni</a:t>
            </a:r>
            <a:r>
              <a:rPr lang="en-GB" sz="3200" dirty="0"/>
              <a:t> SMTs…)</a:t>
            </a:r>
          </a:p>
          <a:p>
            <a:pPr lvl="0"/>
            <a:r>
              <a:rPr lang="en-GB" sz="3200" dirty="0"/>
              <a:t>SU officers' social media - some dry, some exciting, some "on brand", some painfully off-brand…</a:t>
            </a:r>
          </a:p>
          <a:p>
            <a:pPr lvl="0"/>
            <a:r>
              <a:rPr lang="en-GB" sz="3200" dirty="0"/>
              <a:t>Some barely post, and others overshare in a way that's genuinely upsetting. </a:t>
            </a:r>
          </a:p>
          <a:p>
            <a:pPr lvl="0"/>
            <a:r>
              <a:rPr lang="en-GB" sz="3200" dirty="0"/>
              <a:t>Emerging theory on political effectiveness</a:t>
            </a:r>
          </a:p>
          <a:p>
            <a:pPr lvl="0"/>
            <a:r>
              <a:rPr lang="en-GB" sz="3200" dirty="0"/>
              <a:t>What can officers (and staff that support them) do to build an effective and engaging presence online that builds profile, increases engagement and enhances accountability?</a:t>
            </a:r>
          </a:p>
          <a:p>
            <a:pPr lvl="0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1DECD-812D-4646-A6A0-F4E49349BEE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Context…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95E63-2FBE-4264-901F-23D196BC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868" y="258920"/>
            <a:ext cx="3597682" cy="57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98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494CD-D9A9-49C5-A293-183FBA88BE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200" dirty="0"/>
              <a:t>This isn’t a session about building a following or creating engaging content or staying out of trouble or being on brand or handling pile-</a:t>
            </a:r>
            <a:r>
              <a:rPr lang="en-GB" sz="3200" dirty="0" err="1"/>
              <a:t>ons</a:t>
            </a:r>
            <a:endParaRPr lang="en-GB" sz="3200" dirty="0"/>
          </a:p>
          <a:p>
            <a:r>
              <a:rPr lang="en-GB" sz="3200" dirty="0"/>
              <a:t>This is a session that anchors the output of student officers to their student (political) leadership role </a:t>
            </a:r>
          </a:p>
          <a:p>
            <a:r>
              <a:rPr lang="en-GB" sz="3200" dirty="0"/>
              <a:t>That involves leading a group of people (and its sub groups) and influencing others</a:t>
            </a:r>
          </a:p>
          <a:p>
            <a:r>
              <a:rPr lang="en-GB" sz="3200" dirty="0"/>
              <a:t>It’s also about being a “player” in the community</a:t>
            </a:r>
          </a:p>
          <a:p>
            <a:r>
              <a:rPr lang="en-GB" sz="3200" dirty="0"/>
              <a:t>Platforms: Principally about Twitter and Blogs (with some Facebook)</a:t>
            </a:r>
          </a:p>
          <a:p>
            <a:pPr lvl="1"/>
            <a:r>
              <a:rPr lang="en-GB" sz="2667" dirty="0"/>
              <a:t>That’s not to say that political comms are impossible on </a:t>
            </a:r>
            <a:r>
              <a:rPr lang="en-GB" sz="2667" dirty="0" err="1"/>
              <a:t>TikTok</a:t>
            </a:r>
            <a:r>
              <a:rPr lang="en-GB" sz="2667" dirty="0"/>
              <a:t> and Insta, 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A21-89B2-4033-B83D-E4C9EDAB052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About this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B72E6-BFA8-4AB0-9F91-92B29EA3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457" y="323682"/>
            <a:ext cx="3601766" cy="33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494CD-D9A9-49C5-A293-183FBA88BE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200" dirty="0"/>
              <a:t>This isn’t a session about building a following or creating engaging content or staying out of trouble or being on brand or handling pile-</a:t>
            </a:r>
            <a:r>
              <a:rPr lang="en-GB" sz="3200" dirty="0" err="1"/>
              <a:t>ons</a:t>
            </a:r>
            <a:endParaRPr lang="en-GB" sz="3200" dirty="0"/>
          </a:p>
          <a:p>
            <a:r>
              <a:rPr lang="en-GB" sz="3200" dirty="0"/>
              <a:t>This is a session that anchors the output of student officers to their student (political) leadership role </a:t>
            </a:r>
          </a:p>
          <a:p>
            <a:r>
              <a:rPr lang="en-GB" sz="3200" dirty="0"/>
              <a:t>That involves leading a group of people (and its sub groups) and influencing others</a:t>
            </a:r>
          </a:p>
          <a:p>
            <a:r>
              <a:rPr lang="en-GB" sz="3200" dirty="0"/>
              <a:t>It’s also about being a “player” in the community</a:t>
            </a:r>
          </a:p>
          <a:p>
            <a:r>
              <a:rPr lang="en-GB" sz="3200" dirty="0"/>
              <a:t>Platforms: Principally about Twitter and Blogs (with some Facebook)</a:t>
            </a:r>
          </a:p>
          <a:p>
            <a:pPr lvl="1"/>
            <a:r>
              <a:rPr lang="en-GB" sz="2667" dirty="0"/>
              <a:t>That’s not to say that political comms are impossible on </a:t>
            </a:r>
            <a:r>
              <a:rPr lang="en-GB" sz="2667" dirty="0" err="1"/>
              <a:t>TikTok</a:t>
            </a:r>
            <a:r>
              <a:rPr lang="en-GB" sz="2667" dirty="0"/>
              <a:t> and Insta, 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A21-89B2-4033-B83D-E4C9EDAB052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About this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B72E6-BFA8-4AB0-9F91-92B29EA3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273" y="507171"/>
            <a:ext cx="8642402" cy="79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9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9D8F52-5EE2-41EF-A236-D3A8092EA1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SUs as organisations that reflect students</a:t>
            </a:r>
          </a:p>
          <a:p>
            <a:r>
              <a:rPr lang="en-GB" dirty="0"/>
              <a:t>SUs as organisations led by students – </a:t>
            </a:r>
            <a:r>
              <a:rPr lang="en-GB" dirty="0" err="1"/>
              <a:t>mutuals</a:t>
            </a:r>
            <a:endParaRPr lang="en-GB" dirty="0"/>
          </a:p>
          <a:p>
            <a:r>
              <a:rPr lang="en-GB" dirty="0"/>
              <a:t>SUs as organisations that agitate for change (positively)</a:t>
            </a:r>
          </a:p>
          <a:p>
            <a:r>
              <a:rPr lang="en-GB" dirty="0"/>
              <a:t>SUs that make students’ lives better</a:t>
            </a:r>
          </a:p>
          <a:p>
            <a:r>
              <a:rPr lang="en-GB" dirty="0"/>
              <a:t>SUs that make students feel more powerful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E2DF4-34EF-45BD-8525-2C56DE33AA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Officers as embodiment</a:t>
            </a:r>
          </a:p>
        </p:txBody>
      </p:sp>
    </p:spTree>
    <p:extLst>
      <p:ext uri="{BB962C8B-B14F-4D97-AF65-F5344CB8AC3E}">
        <p14:creationId xmlns:p14="http://schemas.microsoft.com/office/powerpoint/2010/main" val="2908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use it to help shift the </a:t>
            </a:r>
            <a:r>
              <a:rPr lang="en-GB" sz="5400" dirty="0" err="1"/>
              <a:t>overton</a:t>
            </a:r>
            <a:r>
              <a:rPr lang="en-GB" sz="5400" dirty="0"/>
              <a:t> window</a:t>
            </a:r>
          </a:p>
        </p:txBody>
      </p:sp>
      <p:pic>
        <p:nvPicPr>
          <p:cNvPr id="1026" name="Picture 2" descr="Overton window - Wikipedia">
            <a:extLst>
              <a:ext uri="{FF2B5EF4-FFF2-40B4-BE49-F238E27FC236}">
                <a16:creationId xmlns:a16="http://schemas.microsoft.com/office/drawing/2014/main" id="{A6B44162-549C-4A27-A74C-F26975FB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613" y="2678464"/>
            <a:ext cx="3582501" cy="60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D0E66-FAF5-456A-9EEF-80DB99B8D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44" y="2537602"/>
            <a:ext cx="10468005" cy="2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provide highlights of a day - with angles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06DC7-1D3B-4130-8BFB-EED605E88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43" y="2779903"/>
            <a:ext cx="12877529" cy="29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7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8AC3-03E9-487F-B2CC-A369C5B00F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574534"/>
            <a:ext cx="11288712" cy="1176283"/>
          </a:xfrm>
        </p:spPr>
        <p:txBody>
          <a:bodyPr/>
          <a:lstStyle/>
          <a:p>
            <a:r>
              <a:rPr lang="en-GB" sz="5400" dirty="0"/>
              <a:t>They influence the norms on campus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92B0B-8837-45D3-BF8E-721601AA1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73" y="2349077"/>
            <a:ext cx="11455558" cy="2878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C0C6C-4DC6-4DF0-BF8E-28FE9992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69" y="5116003"/>
            <a:ext cx="11636364" cy="29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3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nkhe Theme">
      <a:dk1>
        <a:srgbClr val="282846"/>
      </a:dk1>
      <a:lt1>
        <a:sysClr val="window" lastClr="FFFFFF"/>
      </a:lt1>
      <a:dk2>
        <a:srgbClr val="2B2BF9"/>
      </a:dk2>
      <a:lt2>
        <a:srgbClr val="E7E6E6"/>
      </a:lt2>
      <a:accent1>
        <a:srgbClr val="FFBF41"/>
      </a:accent1>
      <a:accent2>
        <a:srgbClr val="FF4300"/>
      </a:accent2>
      <a:accent3>
        <a:srgbClr val="6DE8B1"/>
      </a:accent3>
      <a:accent4>
        <a:srgbClr val="009656"/>
      </a:accent4>
      <a:accent5>
        <a:srgbClr val="BD96FF"/>
      </a:accent5>
      <a:accent6>
        <a:srgbClr val="7AB0FF"/>
      </a:accent6>
      <a:hlink>
        <a:srgbClr val="282846"/>
      </a:hlink>
      <a:folHlink>
        <a:srgbClr val="7AB0FF"/>
      </a:folHlink>
    </a:clrScheme>
    <a:fontScheme name="Wonkhe Fonts">
      <a:majorFont>
        <a:latin typeface="Markazi Text SemiBold"/>
        <a:ea typeface=""/>
        <a:cs typeface=""/>
      </a:majorFont>
      <a:minorFont>
        <a:latin typeface="CaslonsEgypti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2515</TotalTime>
  <Words>550</Words>
  <Application>Microsoft Office PowerPoint</Application>
  <PresentationFormat>Custom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Caslons Egyptian Book</vt:lpstr>
      <vt:lpstr>CaslonsEgyptian</vt:lpstr>
      <vt:lpstr>Markazi Text SemiBold</vt:lpstr>
      <vt:lpstr>Caslons Egyptian Light</vt:lpstr>
      <vt:lpstr>Caslons Egyptian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CHARNELLE</dc:creator>
  <cp:lastModifiedBy>Jim Dickinson</cp:lastModifiedBy>
  <cp:revision>165</cp:revision>
  <dcterms:created xsi:type="dcterms:W3CDTF">2019-03-02T16:14:54Z</dcterms:created>
  <dcterms:modified xsi:type="dcterms:W3CDTF">2022-07-14T06:23:08Z</dcterms:modified>
</cp:coreProperties>
</file>