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3"/>
  </p:notesMasterIdLst>
  <p:sldIdLst>
    <p:sldId id="1148" r:id="rId2"/>
    <p:sldId id="277" r:id="rId3"/>
    <p:sldId id="296" r:id="rId4"/>
    <p:sldId id="400" r:id="rId5"/>
    <p:sldId id="1140" r:id="rId6"/>
    <p:sldId id="1346" r:id="rId7"/>
    <p:sldId id="1120" r:id="rId8"/>
    <p:sldId id="927" r:id="rId9"/>
    <p:sldId id="1172" r:id="rId10"/>
    <p:sldId id="1173" r:id="rId11"/>
    <p:sldId id="1174" r:id="rId12"/>
    <p:sldId id="1344" r:id="rId13"/>
    <p:sldId id="1341" r:id="rId14"/>
    <p:sldId id="1343" r:id="rId15"/>
    <p:sldId id="1176" r:id="rId16"/>
    <p:sldId id="1177" r:id="rId17"/>
    <p:sldId id="1178" r:id="rId18"/>
    <p:sldId id="1179" r:id="rId19"/>
    <p:sldId id="1180" r:id="rId20"/>
    <p:sldId id="1345" r:id="rId21"/>
    <p:sldId id="1347" r:id="rId22"/>
  </p:sldIdLst>
  <p:sldSz cx="16256000" cy="9144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slons Egyptian" panose="00000000000000020000" pitchFamily="2" charset="0"/>
      <p:regular r:id="rId28"/>
      <p:bold r:id="rId29"/>
    </p:embeddedFont>
    <p:embeddedFont>
      <p:font typeface="Caslons Egyptian Bold" panose="00000000000000020000" pitchFamily="2" charset="0"/>
      <p:bold r:id="rId30"/>
    </p:embeddedFont>
    <p:embeddedFont>
      <p:font typeface="Caslons Egyptian Book" panose="00000000000000020000" pitchFamily="2" charset="0"/>
      <p:regular r:id="rId31"/>
    </p:embeddedFont>
    <p:embeddedFont>
      <p:font typeface="Caslons Egyptian Light" panose="00000000000000020000" pitchFamily="2" charset="0"/>
      <p:regular r:id="rId32"/>
    </p:embeddedFont>
    <p:embeddedFont>
      <p:font typeface="Markazi Text SemiBold" panose="00000700000000000000" pitchFamily="2" charset="-78"/>
      <p:regular r:id="rId33"/>
      <p:bold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Tahoma Bold" panose="020B0804030504040204" pitchFamily="34" charset="0"/>
      <p:bold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Dickinson" userId="34a1ceea23497a93" providerId="LiveId" clId="{6612760C-A179-423F-B7FC-3B376C63ACF2}"/>
    <pc:docChg chg="custSel modSld">
      <pc:chgData name="Jim Dickinson" userId="34a1ceea23497a93" providerId="LiveId" clId="{6612760C-A179-423F-B7FC-3B376C63ACF2}" dt="2022-07-14T05:20:51.982" v="1" actId="478"/>
      <pc:docMkLst>
        <pc:docMk/>
      </pc:docMkLst>
      <pc:sldChg chg="addSp delSp modSp mod">
        <pc:chgData name="Jim Dickinson" userId="34a1ceea23497a93" providerId="LiveId" clId="{6612760C-A179-423F-B7FC-3B376C63ACF2}" dt="2022-07-14T05:20:51.982" v="1" actId="478"/>
        <pc:sldMkLst>
          <pc:docMk/>
          <pc:sldMk cId="38938290" sldId="1148"/>
        </pc:sldMkLst>
        <pc:spChg chg="add del mod">
          <ac:chgData name="Jim Dickinson" userId="34a1ceea23497a93" providerId="LiveId" clId="{6612760C-A179-423F-B7FC-3B376C63ACF2}" dt="2022-07-14T05:20:51.982" v="1" actId="478"/>
          <ac:spMkLst>
            <pc:docMk/>
            <pc:sldMk cId="38938290" sldId="1148"/>
            <ac:spMk id="4" creationId="{77FC43EF-3428-5BBE-443C-64881C759AEE}"/>
          </ac:spMkLst>
        </pc:spChg>
        <pc:spChg chg="add del mod">
          <ac:chgData name="Jim Dickinson" userId="34a1ceea23497a93" providerId="LiveId" clId="{6612760C-A179-423F-B7FC-3B376C63ACF2}" dt="2022-07-14T05:20:51.982" v="1" actId="478"/>
          <ac:spMkLst>
            <pc:docMk/>
            <pc:sldMk cId="38938290" sldId="1148"/>
            <ac:spMk id="6" creationId="{DE5ED07F-2000-5F2E-978A-C453831E303D}"/>
          </ac:spMkLst>
        </pc:spChg>
        <pc:spChg chg="del">
          <ac:chgData name="Jim Dickinson" userId="34a1ceea23497a93" providerId="LiveId" clId="{6612760C-A179-423F-B7FC-3B376C63ACF2}" dt="2022-07-14T05:20:49.517" v="0" actId="478"/>
          <ac:spMkLst>
            <pc:docMk/>
            <pc:sldMk cId="38938290" sldId="1148"/>
            <ac:spMk id="9" creationId="{00000000-0000-0000-0000-000000000000}"/>
          </ac:spMkLst>
        </pc:spChg>
        <pc:spChg chg="del">
          <ac:chgData name="Jim Dickinson" userId="34a1ceea23497a93" providerId="LiveId" clId="{6612760C-A179-423F-B7FC-3B376C63ACF2}" dt="2022-07-14T05:20:49.517" v="0" actId="478"/>
          <ac:spMkLst>
            <pc:docMk/>
            <pc:sldMk cId="38938290" sldId="1148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FE54-5BB8-4E3C-A1C7-3B1B0B6AE6CD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8CB3-CAFF-43E8-87D1-09292A6B1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5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65714" y="8000999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Egyptian" panose="00000000000000020000" pitchFamily="50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86" y="5035130"/>
            <a:ext cx="7010414" cy="1591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50" y="8000998"/>
            <a:ext cx="2722880" cy="3856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1931" y="1397019"/>
            <a:ext cx="9754566" cy="5387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None/>
              <a:defRPr sz="16000" kern="500" baseline="0">
                <a:latin typeface="+mj-lt"/>
              </a:defRPr>
            </a:lvl1pPr>
            <a:lvl2pPr marL="609585" indent="0">
              <a:buNone/>
              <a:defRPr sz="16000">
                <a:latin typeface="+mj-lt"/>
              </a:defRPr>
            </a:lvl2pPr>
            <a:lvl3pPr marL="1219170" indent="0">
              <a:buNone/>
              <a:defRPr sz="16000">
                <a:latin typeface="+mj-lt"/>
              </a:defRPr>
            </a:lvl3pPr>
            <a:lvl4pPr marL="1828755" indent="0">
              <a:buNone/>
              <a:defRPr sz="16000">
                <a:latin typeface="+mj-lt"/>
              </a:defRPr>
            </a:lvl4pPr>
            <a:lvl5pPr marL="2438339" indent="0">
              <a:buNone/>
              <a:defRPr sz="16000">
                <a:latin typeface="+mj-lt"/>
              </a:defRPr>
            </a:lvl5pPr>
          </a:lstStyle>
          <a:p>
            <a:pPr lvl="0"/>
            <a:r>
              <a:rPr lang="en-GB" dirty="0"/>
              <a:t>Wonkhe presentation 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8204474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Egyptian" panose="00000000000000020000" pitchFamily="50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55518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41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een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762000"/>
            <a:ext cx="16256000" cy="7239000"/>
          </a:xfrm>
          <a:custGeom>
            <a:avLst/>
            <a:gdLst/>
            <a:ahLst/>
            <a:cxnLst/>
            <a:rect l="l" t="t" r="r" b="b"/>
            <a:pathLst>
              <a:path w="16256000" h="7239000">
                <a:moveTo>
                  <a:pt x="0" y="7239000"/>
                </a:moveTo>
                <a:lnTo>
                  <a:pt x="16256000" y="7239000"/>
                </a:lnTo>
                <a:lnTo>
                  <a:pt x="16256000" y="0"/>
                </a:lnTo>
                <a:lnTo>
                  <a:pt x="0" y="0"/>
                </a:lnTo>
                <a:lnTo>
                  <a:pt x="0" y="72390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5715" y="2365113"/>
            <a:ext cx="7891199" cy="47764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8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Large pullout quote to add impact to the presentation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499" y="1010955"/>
            <a:ext cx="1049497" cy="1014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900" b="1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11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70657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Yellow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762000"/>
            <a:ext cx="16256000" cy="7239000"/>
          </a:xfrm>
          <a:custGeom>
            <a:avLst/>
            <a:gdLst/>
            <a:ahLst/>
            <a:cxnLst/>
            <a:rect l="l" t="t" r="r" b="b"/>
            <a:pathLst>
              <a:path w="16256000" h="7239000">
                <a:moveTo>
                  <a:pt x="0" y="7239000"/>
                </a:moveTo>
                <a:lnTo>
                  <a:pt x="16256000" y="7239000"/>
                </a:lnTo>
                <a:lnTo>
                  <a:pt x="16256000" y="0"/>
                </a:lnTo>
                <a:lnTo>
                  <a:pt x="0" y="0"/>
                </a:lnTo>
                <a:lnTo>
                  <a:pt x="0" y="723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6551" y="2453671"/>
            <a:ext cx="7646809" cy="47764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0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LARGE PULLOUT QUOTE TO ADD IMPACT TO THE PRESENTATION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60247" y="1008899"/>
            <a:ext cx="1062169" cy="1014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242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0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17" y="3328682"/>
            <a:ext cx="6013716" cy="5614427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86819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r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28" y="3355061"/>
            <a:ext cx="5934468" cy="5681484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41939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ee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62" y="3304870"/>
            <a:ext cx="6059436" cy="5663196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10265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Yello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59" y="3349740"/>
            <a:ext cx="6221741" cy="5794260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2525395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Illustrating the facts and figures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3149598" cy="21136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Caslons </a:t>
            </a:r>
            <a:r>
              <a:rPr lang="en-GB" dirty="0" err="1"/>
              <a:t>Eqyptian</a:t>
            </a:r>
            <a:r>
              <a:rPr lang="en-GB" dirty="0"/>
              <a:t> Light,  16pt/22pt. </a:t>
            </a:r>
            <a:r>
              <a:rPr lang="en-GB" dirty="0" err="1"/>
              <a:t>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digeniperi</a:t>
            </a:r>
            <a:r>
              <a:rPr lang="en-GB" dirty="0"/>
              <a:t>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32"/>
          </p:nvPr>
        </p:nvSpPr>
        <p:spPr>
          <a:xfrm>
            <a:off x="7877909" y="1010689"/>
            <a:ext cx="7268430" cy="7043548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3733" b="0" kern="1200" dirty="0">
                <a:solidFill>
                  <a:schemeClr val="tx1"/>
                </a:solidFill>
                <a:latin typeface="Caslons Egyptian Light" panose="00000000000000020000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1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365549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/>
          <p:cNvSpPr>
            <a:spLocks noGrp="1"/>
          </p:cNvSpPr>
          <p:nvPr>
            <p:ph type="tbl" sz="quarter" idx="26"/>
          </p:nvPr>
        </p:nvSpPr>
        <p:spPr>
          <a:xfrm>
            <a:off x="1024539" y="3352800"/>
            <a:ext cx="14063061" cy="36576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3733" b="0" kern="1200" dirty="0">
                <a:solidFill>
                  <a:schemeClr val="tx1"/>
                </a:solidFill>
                <a:latin typeface="Caslons Egyptian Light" panose="00000000000000020000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642340"/>
            <a:ext cx="4804761" cy="608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A simple table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24" y="0"/>
            <a:ext cx="7909576" cy="7650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41132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50" y="8000998"/>
            <a:ext cx="2722880" cy="385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" y="5254701"/>
            <a:ext cx="16237722" cy="15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1574800"/>
            <a:ext cx="16256000" cy="5994400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5" y="8000998"/>
            <a:ext cx="2722880" cy="3856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1931" y="976395"/>
            <a:ext cx="9221788" cy="40893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None/>
              <a:defRPr sz="16000" baseline="0">
                <a:latin typeface="+mj-lt"/>
              </a:defRPr>
            </a:lvl1pPr>
            <a:lvl2pPr marL="609585" indent="0">
              <a:buNone/>
              <a:defRPr sz="16000">
                <a:latin typeface="+mj-lt"/>
              </a:defRPr>
            </a:lvl2pPr>
            <a:lvl3pPr marL="1219170" indent="0">
              <a:buNone/>
              <a:defRPr sz="16000">
                <a:latin typeface="+mj-lt"/>
              </a:defRPr>
            </a:lvl3pPr>
            <a:lvl4pPr marL="1828755" indent="0">
              <a:buNone/>
              <a:defRPr sz="16000">
                <a:latin typeface="+mj-lt"/>
              </a:defRPr>
            </a:lvl4pPr>
            <a:lvl5pPr marL="2438339" indent="0">
              <a:buNone/>
              <a:defRPr sz="16000">
                <a:latin typeface="+mj-lt"/>
              </a:defRPr>
            </a:lvl5pPr>
          </a:lstStyle>
          <a:p>
            <a:pPr lvl="0"/>
            <a:r>
              <a:rPr lang="en-GB" dirty="0"/>
              <a:t>Wonkhe presentation title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6512569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1">
                <a:latin typeface="+mn-lt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5714" y="6716044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1">
                <a:latin typeface="+mn-lt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726833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574800"/>
            <a:ext cx="16256000" cy="5994400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5" y="8000998"/>
            <a:ext cx="2722880" cy="385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95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Yellow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 userDrawn="1"/>
        </p:nvSpPr>
        <p:spPr>
          <a:xfrm>
            <a:off x="0" y="0"/>
            <a:ext cx="11455400" cy="9144000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0" y="7315201"/>
            <a:ext cx="1142924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62" y="8092813"/>
            <a:ext cx="2136759" cy="3026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80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19342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41" y="486836"/>
            <a:ext cx="11569785" cy="96779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41" y="1715289"/>
            <a:ext cx="14899463" cy="65206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8F58-2F26-4933-9093-035B76F0E1CA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5E5-78F0-4E01-A68C-8497C94C386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9E1DD-91DF-4815-BA61-1C147C7B1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63" y="353205"/>
            <a:ext cx="3497842" cy="10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9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6256000" cy="8373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F36E-600F-4E21-B90C-FC91064B9DA2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229B-C742-449B-BB75-A63F54CA88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677333" y="4978400"/>
            <a:ext cx="13817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867" dirty="0">
              <a:solidFill>
                <a:srgbClr val="3D6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77333" y="6502400"/>
            <a:ext cx="1381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2133" dirty="0">
              <a:solidFill>
                <a:schemeClr val="folHlink"/>
              </a:solidFill>
              <a:latin typeface="Tahoma Bold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77333" y="4470400"/>
            <a:ext cx="1463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endParaRPr lang="en-GB" altLang="en-US" sz="4133" b="1" baseline="30000" dirty="0">
              <a:solidFill>
                <a:srgbClr val="92D050"/>
              </a:solidFill>
              <a:latin typeface="Tahoma Bold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0462" y="1930779"/>
            <a:ext cx="16256000" cy="7227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/>
          <p:cNvSpPr/>
          <p:nvPr userDrawn="1"/>
        </p:nvSpPr>
        <p:spPr>
          <a:xfrm>
            <a:off x="4865952" y="0"/>
            <a:ext cx="4798219" cy="2558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7147" y="256001"/>
            <a:ext cx="15361707" cy="991196"/>
          </a:xfrm>
        </p:spPr>
        <p:txBody>
          <a:bodyPr>
            <a:noAutofit/>
          </a:bodyPr>
          <a:lstStyle>
            <a:lvl1pPr marL="0" indent="0">
              <a:buNone/>
              <a:defRPr sz="5867" b="1" spc="-200">
                <a:solidFill>
                  <a:schemeClr val="tx1"/>
                </a:solidFill>
                <a:latin typeface="Chalet Bold" panose="02000603030000020004" pitchFamily="2" charset="0"/>
                <a:ea typeface="Verdana" panose="020B0604030504040204" pitchFamily="34" charset="0"/>
                <a:cs typeface="Chalet Bold" panose="02000603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7146" y="1348796"/>
            <a:ext cx="15361708" cy="7024739"/>
          </a:xfrm>
        </p:spPr>
        <p:txBody>
          <a:bodyPr>
            <a:normAutofit/>
          </a:bodyPr>
          <a:lstStyle>
            <a:lvl1pPr>
              <a:defRPr sz="4000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1pPr>
            <a:lvl2pPr>
              <a:defRPr sz="3467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2pPr>
            <a:lvl3pPr>
              <a:defRPr sz="2933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3pPr>
            <a:lvl4pPr>
              <a:defRPr sz="2400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4pPr>
            <a:lvl5pPr>
              <a:defRPr sz="2133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809EAD-9846-4223-ACD5-9E17FA800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369" y="8420876"/>
            <a:ext cx="3331931" cy="6904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1A4A1A-340E-4797-9A73-7DC9CCEBA365}"/>
              </a:ext>
            </a:extLst>
          </p:cNvPr>
          <p:cNvCxnSpPr>
            <a:cxnSpLocks/>
          </p:cNvCxnSpPr>
          <p:nvPr userDrawn="1"/>
        </p:nvCxnSpPr>
        <p:spPr>
          <a:xfrm>
            <a:off x="447146" y="8475133"/>
            <a:ext cx="153617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1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6256000" cy="8373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F36E-600F-4E21-B90C-FC91064B9DA2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229B-C742-449B-BB75-A63F54CA88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677333" y="4978400"/>
            <a:ext cx="13817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867" dirty="0">
              <a:solidFill>
                <a:srgbClr val="3D6A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77333" y="6502400"/>
            <a:ext cx="1381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2133" dirty="0">
              <a:solidFill>
                <a:schemeClr val="folHlink"/>
              </a:solidFill>
              <a:latin typeface="Tahoma Bold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77333" y="4470400"/>
            <a:ext cx="1463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endParaRPr lang="en-GB" altLang="en-US" sz="4133" b="1" baseline="30000" dirty="0">
              <a:solidFill>
                <a:srgbClr val="92D050"/>
              </a:solidFill>
              <a:latin typeface="Tahoma Bold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0462" y="1930779"/>
            <a:ext cx="16256000" cy="7227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/>
          <p:cNvSpPr/>
          <p:nvPr userDrawn="1"/>
        </p:nvSpPr>
        <p:spPr>
          <a:xfrm>
            <a:off x="4865952" y="0"/>
            <a:ext cx="4798219" cy="2558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7147" y="256001"/>
            <a:ext cx="15361707" cy="991196"/>
          </a:xfrm>
        </p:spPr>
        <p:txBody>
          <a:bodyPr>
            <a:noAutofit/>
          </a:bodyPr>
          <a:lstStyle>
            <a:lvl1pPr marL="0" indent="0">
              <a:buNone/>
              <a:defRPr sz="5867" b="1" spc="-200">
                <a:solidFill>
                  <a:schemeClr val="tx1"/>
                </a:solidFill>
                <a:latin typeface="Chalet Bold" panose="02000603030000020004" pitchFamily="2" charset="0"/>
                <a:ea typeface="Verdana" panose="020B0604030504040204" pitchFamily="34" charset="0"/>
                <a:cs typeface="Chalet Bold" panose="02000603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7146" y="1348796"/>
            <a:ext cx="15361708" cy="7024739"/>
          </a:xfrm>
        </p:spPr>
        <p:txBody>
          <a:bodyPr>
            <a:normAutofit/>
          </a:bodyPr>
          <a:lstStyle>
            <a:lvl1pPr>
              <a:defRPr sz="4000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1pPr>
            <a:lvl2pPr>
              <a:defRPr sz="3467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2pPr>
            <a:lvl3pPr>
              <a:defRPr sz="2933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3pPr>
            <a:lvl4pPr>
              <a:defRPr sz="2400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4pPr>
            <a:lvl5pPr>
              <a:defRPr sz="2133" spc="-200">
                <a:latin typeface="Chalet Regular" panose="02000603030000020004" pitchFamily="2" charset="0"/>
                <a:ea typeface="Verdana" panose="020B0604030504040204" pitchFamily="34" charset="0"/>
                <a:cs typeface="Chalet Regular" panose="02000603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809EAD-9846-4223-ACD5-9E17FA800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369" y="8420876"/>
            <a:ext cx="3331931" cy="6904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1A4A1A-340E-4797-9A73-7DC9CCEBA365}"/>
              </a:ext>
            </a:extLst>
          </p:cNvPr>
          <p:cNvCxnSpPr>
            <a:cxnSpLocks/>
          </p:cNvCxnSpPr>
          <p:nvPr userDrawn="1"/>
        </p:nvCxnSpPr>
        <p:spPr>
          <a:xfrm>
            <a:off x="447146" y="8475133"/>
            <a:ext cx="153617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96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E7EFABF-9148-4D4F-82F3-CBE6C6A09E45}"/>
              </a:ext>
            </a:extLst>
          </p:cNvPr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DEA6A2-890A-4E2D-8EA5-92B7D088C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6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90F503-BC7D-443C-9B04-ECD04BC5D425}"/>
              </a:ext>
            </a:extLst>
          </p:cNvPr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F7AA0-4F14-4FF0-8BA5-A540B753B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43168" y="0"/>
            <a:ext cx="4212832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2D361-1120-45A9-98A9-2692AE9A8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65202" y="1237907"/>
            <a:ext cx="4212832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80558-C022-4D97-B6FD-4F32D9F20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19299" y="2807465"/>
            <a:ext cx="4212832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764F8-0B1C-4F05-834C-768CD4BD9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41333" y="4045372"/>
            <a:ext cx="4212832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365335-999A-4C56-8F80-83046CBA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52348" y="5671851"/>
            <a:ext cx="4212832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A5DDD-47C0-4D11-81D7-5BCF91F31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74382" y="6909758"/>
            <a:ext cx="4212832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F92B60-4273-4EED-8521-31515EA3A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 b="63655"/>
          <a:stretch/>
        </p:blipFill>
        <p:spPr>
          <a:xfrm>
            <a:off x="12028479" y="8479316"/>
            <a:ext cx="4212832" cy="6646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15407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0" y="0"/>
            <a:ext cx="11455400" cy="9144000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0" y="7315201"/>
            <a:ext cx="1142924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62" y="8092813"/>
            <a:ext cx="2136759" cy="30260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79042" y="788547"/>
            <a:ext cx="7461250" cy="4943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11000"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5" indent="0">
              <a:buNone/>
              <a:defRPr>
                <a:latin typeface="+mj-lt"/>
              </a:defRPr>
            </a:lvl4pPr>
            <a:lvl5pPr marL="2438339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Wonkhe presentation longer title variation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6157352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1">
                <a:latin typeface="+mn-lt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165714" y="6360827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1">
                <a:latin typeface="+mn-lt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8889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477" y="1591735"/>
            <a:ext cx="7298871" cy="8593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4539" y="3381540"/>
            <a:ext cx="4744604" cy="3805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01  SECTION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17" y="788866"/>
            <a:ext cx="4117856" cy="7589535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3783" y="3838065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24539" y="3822022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333783" y="4461040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05  SECTION NAME</a:t>
            </a:r>
            <a:endParaRPr lang="en-GB" dirty="0"/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333783" y="4917565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024539" y="4901522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341721" y="5511573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06  SECTION NAME</a:t>
            </a:r>
            <a:endParaRPr lang="en-GB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341721" y="5968098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032477" y="5952055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1024539" y="4428452"/>
            <a:ext cx="474460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02  SECTION NAME</a:t>
            </a:r>
            <a:endParaRPr lang="en-GB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32477" y="5488891"/>
            <a:ext cx="474460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03  SECTION NAME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50" name="TextBox 49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333783" y="3411929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04  SECTION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5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orities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313" y="1010688"/>
            <a:ext cx="6798129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priorities template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078313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1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87960" y="2625924"/>
            <a:ext cx="1088889" cy="17529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Century Gothic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5" name="object 18"/>
          <p:cNvSpPr/>
          <p:nvPr userDrawn="1"/>
        </p:nvSpPr>
        <p:spPr>
          <a:xfrm>
            <a:off x="1037507" y="4902700"/>
            <a:ext cx="13584555" cy="0"/>
          </a:xfrm>
          <a:custGeom>
            <a:avLst/>
            <a:gdLst/>
            <a:ahLst/>
            <a:cxnLst/>
            <a:rect l="l" t="t" r="r" b="b"/>
            <a:pathLst>
              <a:path w="13584555">
                <a:moveTo>
                  <a:pt x="1358438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628084" y="2625922"/>
            <a:ext cx="1088889" cy="17529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521" kern="1200" spc="-25" baseline="0" dirty="0">
                <a:solidFill>
                  <a:srgbClr val="282846"/>
                </a:solidFill>
                <a:latin typeface="+mj-lt"/>
                <a:ea typeface="+mn-ea"/>
                <a:cs typeface="AcanthusOT-Bold" panose="02010804080101020102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158561" y="2625922"/>
            <a:ext cx="1088889" cy="1756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520" kern="1200" spc="-25" baseline="0" dirty="0">
                <a:solidFill>
                  <a:srgbClr val="282846"/>
                </a:solidFill>
                <a:latin typeface="+mj-lt"/>
                <a:ea typeface="+mn-ea"/>
                <a:cs typeface="Barlow Condensed Black" panose="00000A0600000000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55837" y="2665421"/>
            <a:ext cx="1088889" cy="1756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520" kern="1200" spc="-25" baseline="0" dirty="0">
                <a:solidFill>
                  <a:srgbClr val="282846"/>
                </a:solidFill>
                <a:latin typeface="+mj-lt"/>
                <a:ea typeface="+mn-ea"/>
                <a:cs typeface="SangBleu Kingdom" panose="02040504080000000004" pitchFamily="18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618438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2</a:t>
            </a:r>
            <a:endParaRPr lang="en-GB" dirty="0"/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148915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3</a:t>
            </a:r>
            <a:endParaRPr lang="en-GB" dirty="0"/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746191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US" sz="2000" b="1" kern="1200" spc="0" baseline="0" dirty="0" smtClean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PRIORITY 4</a:t>
            </a:r>
            <a:endParaRPr lang="en-GB" dirty="0"/>
          </a:p>
        </p:txBody>
      </p:sp>
      <p:sp>
        <p:nvSpPr>
          <p:cNvPr id="7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87959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4628084" y="5816665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158561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80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755837" y="5816665"/>
            <a:ext cx="2545399" cy="15534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0" y="1286066"/>
            <a:ext cx="7909576" cy="990602"/>
          </a:xfrm>
          <a:prstGeom prst="rect">
            <a:avLst/>
          </a:prstGeom>
        </p:spPr>
      </p:pic>
      <p:sp>
        <p:nvSpPr>
          <p:cNvPr id="2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68138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iorities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491" y="1010688"/>
            <a:ext cx="6851310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priorities template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073490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83137" y="4284119"/>
            <a:ext cx="2545398" cy="4570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568923" y="4327508"/>
            <a:ext cx="2599737" cy="3496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153738" y="4327508"/>
            <a:ext cx="2644428" cy="313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41367" y="4324252"/>
            <a:ext cx="2555045" cy="3529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83136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613615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4623261" y="5816665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144092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153738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741368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751014" y="5816665"/>
            <a:ext cx="2545399" cy="15534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28" y="-3050"/>
            <a:ext cx="7909576" cy="765050"/>
          </a:xfrm>
          <a:prstGeom prst="rect">
            <a:avLst/>
          </a:prstGeom>
        </p:spPr>
      </p:pic>
      <p:sp>
        <p:nvSpPr>
          <p:cNvPr id="22" name="object 18"/>
          <p:cNvSpPr/>
          <p:nvPr userDrawn="1"/>
        </p:nvSpPr>
        <p:spPr>
          <a:xfrm>
            <a:off x="1037507" y="4902700"/>
            <a:ext cx="13584555" cy="0"/>
          </a:xfrm>
          <a:custGeom>
            <a:avLst/>
            <a:gdLst/>
            <a:ahLst/>
            <a:cxnLst/>
            <a:rect l="l" t="t" r="r" b="b"/>
            <a:pathLst>
              <a:path w="13584555">
                <a:moveTo>
                  <a:pt x="1358438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Caslons Egyptian Bold" panose="00000000000000020000" pitchFamily="2" charset="0"/>
            </a:endParaRPr>
          </a:p>
        </p:txBody>
      </p:sp>
      <p:sp>
        <p:nvSpPr>
          <p:cNvPr id="23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4714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</a:t>
            </a:r>
            <a:r>
              <a:rPr lang="en-GB" dirty="0"/>
              <a:t>.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</a:t>
            </a:r>
            <a:r>
              <a:rPr lang="en-GB" dirty="0" err="1"/>
              <a:t>illab</a:t>
            </a:r>
            <a:r>
              <a:rPr lang="en-GB" dirty="0"/>
              <a:t> 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6523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2 column text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75" y="205326"/>
            <a:ext cx="4120904" cy="3038862"/>
          </a:xfrm>
          <a:prstGeom prst="rect">
            <a:avLst/>
          </a:prstGeom>
        </p:spPr>
      </p:pic>
      <p:sp>
        <p:nvSpPr>
          <p:cNvPr id="34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6567487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rnatemo.Aspereiu</a:t>
            </a:r>
            <a:r>
              <a:rPr lang="en-GB" dirty="0"/>
              <a:t>  </a:t>
            </a:r>
            <a:r>
              <a:rPr lang="en-GB" dirty="0" err="1"/>
              <a:t>sandel</a:t>
            </a:r>
            <a:r>
              <a:rPr lang="en-GB" dirty="0"/>
              <a:t> </a:t>
            </a:r>
            <a:r>
              <a:rPr lang="en-GB" dirty="0" err="1"/>
              <a:t>imporerum</a:t>
            </a:r>
            <a:r>
              <a:rPr lang="en-GB" dirty="0"/>
              <a:t> </a:t>
            </a:r>
            <a:r>
              <a:rPr lang="en-GB" dirty="0" err="1"/>
              <a:t>nim</a:t>
            </a:r>
            <a:r>
              <a:rPr lang="en-GB" dirty="0"/>
              <a:t> </a:t>
            </a:r>
            <a:r>
              <a:rPr lang="en-GB" dirty="0" err="1"/>
              <a:t>debitecatur</a:t>
            </a:r>
            <a:r>
              <a:rPr lang="en-GB" dirty="0"/>
              <a:t>? Qui </a:t>
            </a:r>
            <a:r>
              <a:rPr lang="en-GB" dirty="0" err="1"/>
              <a:t>aut</a:t>
            </a:r>
            <a:r>
              <a:rPr lang="en-GB" dirty="0"/>
              <a:t> qui  </a:t>
            </a:r>
            <a:r>
              <a:rPr lang="en-GB" dirty="0" err="1"/>
              <a:t>bero</a:t>
            </a:r>
            <a:r>
              <a:rPr lang="en-GB" dirty="0"/>
              <a:t> </a:t>
            </a:r>
            <a:r>
              <a:rPr lang="en-GB" dirty="0" err="1"/>
              <a:t>volorae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modio</a:t>
            </a:r>
            <a:r>
              <a:rPr lang="en-GB" dirty="0"/>
              <a:t>. </a:t>
            </a:r>
            <a:r>
              <a:rPr lang="en-GB" dirty="0" err="1"/>
              <a:t>Bis</a:t>
            </a:r>
            <a:r>
              <a:rPr lang="en-GB" dirty="0"/>
              <a:t> et </a:t>
            </a:r>
            <a:r>
              <a:rPr lang="en-GB" dirty="0" err="1"/>
              <a:t>harcimagnis</a:t>
            </a:r>
            <a:r>
              <a:rPr lang="en-GB" dirty="0"/>
              <a:t> et,  </a:t>
            </a:r>
            <a:r>
              <a:rPr lang="en-GB" dirty="0" err="1"/>
              <a:t>simoluptio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di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explis</a:t>
            </a:r>
            <a:r>
              <a:rPr lang="en-GB" dirty="0"/>
              <a:t> </a:t>
            </a:r>
            <a:r>
              <a:rPr lang="en-GB" dirty="0" err="1"/>
              <a:t>dolorate</a:t>
            </a:r>
            <a:r>
              <a:rPr lang="en-GB" dirty="0"/>
              <a:t>. </a:t>
            </a:r>
            <a:r>
              <a:rPr lang="en-GB" dirty="0" err="1"/>
              <a:t>Escius</a:t>
            </a:r>
            <a:r>
              <a:rPr lang="en-GB" dirty="0"/>
              <a:t> 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</a:t>
            </a:r>
            <a:r>
              <a:rPr lang="en-GB" dirty="0" err="1"/>
              <a:t>veruntem</a:t>
            </a:r>
            <a:r>
              <a:rPr lang="en-GB" dirty="0"/>
              <a:t> 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</a:t>
            </a:r>
            <a:r>
              <a:rPr lang="en-GB" dirty="0" err="1"/>
              <a:t>conse</a:t>
            </a:r>
            <a:r>
              <a:rPr lang="en-GB" dirty="0"/>
              <a:t> et 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pmolest</a:t>
            </a:r>
            <a:r>
              <a:rPr lang="en-GB" dirty="0"/>
              <a:t>.</a:t>
            </a: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1905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&amp;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8350250" y="0"/>
            <a:ext cx="7905750" cy="91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</a:t>
            </a:r>
            <a:r>
              <a:rPr lang="en-GB" dirty="0"/>
              <a:t>.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</a:t>
            </a:r>
            <a:r>
              <a:rPr lang="en-GB" dirty="0" err="1"/>
              <a:t>illab</a:t>
            </a:r>
            <a:r>
              <a:rPr lang="en-GB" dirty="0"/>
              <a:t> 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text/image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8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301514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&amp;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8350250" y="1759335"/>
            <a:ext cx="4826488" cy="22518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Caslons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mole.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8350250" y="1255243"/>
            <a:ext cx="4826488" cy="5040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4572000"/>
            <a:ext cx="1625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text/image</a:t>
            </a:r>
          </a:p>
        </p:txBody>
      </p:sp>
    </p:spTree>
    <p:extLst>
      <p:ext uri="{BB962C8B-B14F-4D97-AF65-F5344CB8AC3E}">
        <p14:creationId xmlns:p14="http://schemas.microsoft.com/office/powerpoint/2010/main" val="98832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4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1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1931" y="1397019"/>
            <a:ext cx="7824096" cy="538783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It’s all coming up</a:t>
            </a:r>
          </a:p>
          <a:p>
            <a:pPr rtl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6000" b="0" i="0" u="none" strike="noStrike" dirty="0">
                <a:solidFill>
                  <a:srgbClr val="000000"/>
                </a:solidFill>
                <a:effectLst/>
              </a:rPr>
              <a:t>What will happen in the year ahead and why (and how) should SUs respond?</a:t>
            </a:r>
            <a:endParaRPr lang="en-GB" sz="2400" b="0" dirty="0">
              <a:effectLst/>
            </a:endParaRPr>
          </a:p>
          <a:p>
            <a:br>
              <a:rPr lang="en-GB" sz="800" dirty="0"/>
            </a:br>
            <a:endParaRPr lang="en-GB" sz="3600" dirty="0"/>
          </a:p>
        </p:txBody>
      </p:sp>
      <p:pic>
        <p:nvPicPr>
          <p:cNvPr id="3" name="Picture 2" descr="A picture containing cake, birthday, candle, toy&#10;&#10;Description automatically generated">
            <a:extLst>
              <a:ext uri="{FF2B5EF4-FFF2-40B4-BE49-F238E27FC236}">
                <a16:creationId xmlns:a16="http://schemas.microsoft.com/office/drawing/2014/main" id="{A04F4E4B-5355-4A83-8C72-E4FC0D577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8" y="867904"/>
            <a:ext cx="7027912" cy="39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Standards, pets and some other bits</a:t>
            </a:r>
          </a:p>
          <a:p>
            <a:r>
              <a:rPr lang="en-GB" dirty="0"/>
              <a:t>6 or 12 month fixed term tenancies banned</a:t>
            </a:r>
          </a:p>
          <a:p>
            <a:r>
              <a:rPr lang="en-GB" dirty="0"/>
              <a:t>Cancel on 2 months notice</a:t>
            </a:r>
          </a:p>
          <a:p>
            <a:r>
              <a:rPr lang="en-GB" dirty="0"/>
              <a:t>Right to stay</a:t>
            </a:r>
          </a:p>
          <a:p>
            <a:r>
              <a:rPr lang="en-GB" dirty="0"/>
              <a:t>Signing early will be pointless</a:t>
            </a:r>
          </a:p>
          <a:p>
            <a:r>
              <a:rPr lang="en-GB" dirty="0"/>
              <a:t>International students might find difficulties</a:t>
            </a:r>
          </a:p>
          <a:p>
            <a:r>
              <a:rPr lang="en-GB" dirty="0"/>
              <a:t>Landlords may discriminate against students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16834"/>
            <a:ext cx="11288712" cy="1340001"/>
          </a:xfrm>
        </p:spPr>
        <p:txBody>
          <a:bodyPr/>
          <a:lstStyle/>
          <a:p>
            <a:r>
              <a:rPr lang="en-GB" sz="6600" dirty="0"/>
              <a:t>4. There will be major housing reform</a:t>
            </a:r>
          </a:p>
        </p:txBody>
      </p:sp>
      <p:pic>
        <p:nvPicPr>
          <p:cNvPr id="3074" name="Picture 2" descr="The Future of Technology in Social Housing | Mancheshare">
            <a:extLst>
              <a:ext uri="{FF2B5EF4-FFF2-40B4-BE49-F238E27FC236}">
                <a16:creationId xmlns:a16="http://schemas.microsoft.com/office/drawing/2014/main" id="{7FA997A4-3F45-F16B-CFB8-9484ED0D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90" y="5009313"/>
            <a:ext cx="4417299" cy="37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6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/>
              <a:t>Abrahart</a:t>
            </a:r>
            <a:r>
              <a:rPr lang="en-GB" dirty="0"/>
              <a:t> case – appeal or not?</a:t>
            </a:r>
          </a:p>
          <a:p>
            <a:r>
              <a:rPr lang="en-GB" dirty="0"/>
              <a:t>Process of “becoming” Disabled</a:t>
            </a:r>
          </a:p>
          <a:p>
            <a:r>
              <a:rPr lang="en-GB" dirty="0"/>
              <a:t>Assessment adjustments</a:t>
            </a:r>
          </a:p>
          <a:p>
            <a:r>
              <a:rPr lang="en-GB" dirty="0"/>
              <a:t>Challenges to the SU model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Caslons Egyptian Bold" panose="00000000000000020000" pitchFamily="2" charset="0"/>
              </a:rPr>
              <a:t>Do you know what the </a:t>
            </a:r>
          </a:p>
          <a:p>
            <a:pPr marL="0" indent="0">
              <a:buNone/>
            </a:pPr>
            <a:r>
              <a:rPr lang="en-GB" dirty="0">
                <a:latin typeface="Caslons Egyptian Bold" panose="00000000000000020000" pitchFamily="2" charset="0"/>
              </a:rPr>
              <a:t>university is doing?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16834"/>
            <a:ext cx="11288712" cy="1340001"/>
          </a:xfrm>
        </p:spPr>
        <p:txBody>
          <a:bodyPr/>
          <a:lstStyle/>
          <a:p>
            <a:r>
              <a:rPr lang="en-GB" sz="6000" dirty="0"/>
              <a:t>5. Big issues around Disability and M/H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1A0CCED-0BAA-E36C-E2F8-9B71A333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94" y="4068417"/>
            <a:ext cx="8177844" cy="46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5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380207-C5C9-07E7-3B76-A212702D6F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As a reminder…</a:t>
            </a:r>
          </a:p>
          <a:p>
            <a:r>
              <a:rPr lang="en-GB" sz="2800" dirty="0"/>
              <a:t>Toughening of existing duty – becomes something to promote and more than external speakers and room bookings</a:t>
            </a:r>
          </a:p>
          <a:p>
            <a:r>
              <a:rPr lang="en-GB" sz="2800" dirty="0"/>
              <a:t>New </a:t>
            </a:r>
            <a:r>
              <a:rPr lang="en-GB" sz="2800" dirty="0" err="1"/>
              <a:t>DoAFaFoS</a:t>
            </a:r>
            <a:r>
              <a:rPr lang="en-GB" sz="2800" dirty="0"/>
              <a:t> on the </a:t>
            </a:r>
            <a:r>
              <a:rPr lang="en-GB" sz="2800" dirty="0" err="1"/>
              <a:t>OfS</a:t>
            </a:r>
            <a:r>
              <a:rPr lang="en-GB" sz="2800" dirty="0"/>
              <a:t> appointed by SoS </a:t>
            </a:r>
          </a:p>
          <a:p>
            <a:r>
              <a:rPr lang="en-GB" sz="2800" dirty="0"/>
              <a:t>Will operate an ombuds scheme (relationship with OIAHE)</a:t>
            </a:r>
          </a:p>
          <a:p>
            <a:r>
              <a:rPr lang="en-GB" sz="2800" dirty="0"/>
              <a:t>Freedom of speech within the law BUT reasonably practicable wording and balancing with other duties</a:t>
            </a:r>
          </a:p>
          <a:p>
            <a:r>
              <a:rPr lang="en-GB" sz="2800" dirty="0"/>
              <a:t>Students’ unions directly regulated UNLESS an SU of an Oxbridge College</a:t>
            </a:r>
          </a:p>
          <a:p>
            <a:r>
              <a:rPr lang="en-GB" sz="2800" dirty="0"/>
              <a:t>New legal tort if a person is impacted by a failure re the duty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8F35C-07EB-F140-729A-C36F55587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099" y="323656"/>
            <a:ext cx="11288712" cy="1427162"/>
          </a:xfrm>
        </p:spPr>
        <p:txBody>
          <a:bodyPr/>
          <a:lstStyle/>
          <a:p>
            <a:r>
              <a:rPr lang="en-US" dirty="0"/>
              <a:t>6. Free speech bill</a:t>
            </a:r>
          </a:p>
        </p:txBody>
      </p:sp>
      <p:pic>
        <p:nvPicPr>
          <p:cNvPr id="2050" name="Picture 2" descr="Which newspapers offer a student discount? - Save the Student">
            <a:extLst>
              <a:ext uri="{FF2B5EF4-FFF2-40B4-BE49-F238E27FC236}">
                <a16:creationId xmlns:a16="http://schemas.microsoft.com/office/drawing/2014/main" id="{50C86D72-FB66-2576-E9FD-74D881B0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486" y="323656"/>
            <a:ext cx="4244513" cy="22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1F305-284A-31DA-DF36-3328C4A47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91" y="8651190"/>
            <a:ext cx="1574800" cy="3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6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380207-C5C9-07E7-3B76-A212702D6F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/>
              <a:t>Copy and paste emphatically rejected in the Senedd yesterday</a:t>
            </a:r>
          </a:p>
          <a:p>
            <a:pPr marL="0" indent="0">
              <a:buNone/>
            </a:pPr>
            <a:r>
              <a:rPr lang="en-GB" sz="2800" dirty="0"/>
              <a:t>Report stage</a:t>
            </a:r>
          </a:p>
          <a:p>
            <a:r>
              <a:rPr lang="en-GB" sz="2800" dirty="0"/>
              <a:t>Foreign funding (free speech or security?)</a:t>
            </a:r>
          </a:p>
          <a:p>
            <a:r>
              <a:rPr lang="en-GB" sz="2800" dirty="0"/>
              <a:t>Security costs (will this work?)</a:t>
            </a:r>
          </a:p>
          <a:p>
            <a:r>
              <a:rPr lang="en-GB" sz="2800" dirty="0"/>
              <a:t>Academic freedom definition addressed (expertise…)</a:t>
            </a:r>
          </a:p>
          <a:p>
            <a:r>
              <a:rPr lang="en-GB" sz="2800" dirty="0"/>
              <a:t>NDA ban defeated (MD very strong on </a:t>
            </a:r>
            <a:r>
              <a:rPr lang="en-GB" sz="2800" dirty="0" err="1"/>
              <a:t>OfS</a:t>
            </a:r>
            <a:r>
              <a:rPr lang="en-GB" sz="2800" dirty="0"/>
              <a:t> regulation and what it will achieve)</a:t>
            </a:r>
          </a:p>
          <a:p>
            <a:r>
              <a:rPr lang="en-GB" sz="2800" dirty="0"/>
              <a:t>Harassment and a free speech defence amendment defeated (existing balance left intact, </a:t>
            </a:r>
            <a:r>
              <a:rPr lang="en-GB" sz="2800" dirty="0" err="1"/>
              <a:t>OfS</a:t>
            </a:r>
            <a:r>
              <a:rPr lang="en-GB" sz="2800" dirty="0"/>
              <a:t> will issue guidance)</a:t>
            </a:r>
          </a:p>
          <a:p>
            <a:r>
              <a:rPr lang="en-GB" sz="2800" dirty="0"/>
              <a:t>Labour amendments on political neutrality of the </a:t>
            </a:r>
            <a:r>
              <a:rPr lang="en-GB" sz="2800" dirty="0" err="1"/>
              <a:t>DoAFaFoS</a:t>
            </a:r>
            <a:r>
              <a:rPr lang="en-GB" sz="2800" dirty="0"/>
              <a:t> and a sunset clause both obviously defeated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8F35C-07EB-F140-729A-C36F555870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6. Free speech bill</a:t>
            </a:r>
          </a:p>
        </p:txBody>
      </p:sp>
      <p:pic>
        <p:nvPicPr>
          <p:cNvPr id="2050" name="Picture 2" descr="Which newspapers offer a student discount? - Save the Student">
            <a:extLst>
              <a:ext uri="{FF2B5EF4-FFF2-40B4-BE49-F238E27FC236}">
                <a16:creationId xmlns:a16="http://schemas.microsoft.com/office/drawing/2014/main" id="{50C86D72-FB66-2576-E9FD-74D881B0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486" y="323656"/>
            <a:ext cx="4244513" cy="22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6E6A1B-F1A5-188B-B56E-64EC18C0E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91" y="8651190"/>
            <a:ext cx="1574800" cy="3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53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380207-C5C9-07E7-3B76-A212702D6F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700" dirty="0"/>
              <a:t>To the Lords!</a:t>
            </a:r>
          </a:p>
          <a:p>
            <a:r>
              <a:rPr lang="en-GB" sz="2700" dirty="0"/>
              <a:t>To what extent will definitional/interpretation issues be left to </a:t>
            </a:r>
            <a:r>
              <a:rPr lang="en-GB" sz="2700" dirty="0" err="1"/>
              <a:t>OfS</a:t>
            </a:r>
            <a:r>
              <a:rPr lang="en-GB" sz="2700" dirty="0"/>
              <a:t>?</a:t>
            </a:r>
          </a:p>
          <a:p>
            <a:r>
              <a:rPr lang="en-GB" sz="2700" dirty="0"/>
              <a:t>Interaction with other legislation (</a:t>
            </a:r>
            <a:r>
              <a:rPr lang="en-GB" sz="2700" dirty="0" err="1"/>
              <a:t>inc</a:t>
            </a:r>
            <a:r>
              <a:rPr lang="en-GB" sz="2700" dirty="0"/>
              <a:t> online harms bill and human rights proposals)</a:t>
            </a:r>
          </a:p>
          <a:p>
            <a:r>
              <a:rPr lang="en-GB" sz="2700" dirty="0"/>
              <a:t>Problems with direct SU regulation when SUs already regulated by university and charity commission</a:t>
            </a:r>
          </a:p>
          <a:p>
            <a:r>
              <a:rPr lang="en-GB" sz="2700" dirty="0"/>
              <a:t>Which SUs regulated and how?</a:t>
            </a:r>
          </a:p>
          <a:p>
            <a:r>
              <a:rPr lang="en-GB" sz="2700" dirty="0"/>
              <a:t>Interaction with the OIA</a:t>
            </a:r>
          </a:p>
          <a:p>
            <a:r>
              <a:rPr lang="en-GB" sz="2700" dirty="0" err="1"/>
              <a:t>OfS</a:t>
            </a:r>
            <a:r>
              <a:rPr lang="en-GB" sz="2700" dirty="0"/>
              <a:t> implementation – Quality and standards?!</a:t>
            </a:r>
          </a:p>
          <a:p>
            <a:r>
              <a:rPr lang="en-GB" sz="2700" dirty="0"/>
              <a:t>Bill of rights – </a:t>
            </a:r>
            <a:r>
              <a:rPr lang="en-GB" sz="2700" dirty="0" err="1"/>
              <a:t>Raab</a:t>
            </a:r>
            <a:r>
              <a:rPr lang="en-GB" sz="2700" dirty="0"/>
              <a:t> – free speech and public authority overreach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8F35C-07EB-F140-729A-C36F555870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6. Free speech bill</a:t>
            </a:r>
          </a:p>
        </p:txBody>
      </p:sp>
      <p:pic>
        <p:nvPicPr>
          <p:cNvPr id="2050" name="Picture 2" descr="Which newspapers offer a student discount? - Save the Student">
            <a:extLst>
              <a:ext uri="{FF2B5EF4-FFF2-40B4-BE49-F238E27FC236}">
                <a16:creationId xmlns:a16="http://schemas.microsoft.com/office/drawing/2014/main" id="{50C86D72-FB66-2576-E9FD-74D881B0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486" y="323656"/>
            <a:ext cx="4244513" cy="22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120C9-1A36-FF69-17C5-207F220D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91" y="8651190"/>
            <a:ext cx="1574800" cy="3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New </a:t>
            </a:r>
            <a:r>
              <a:rPr lang="en-GB" dirty="0" err="1"/>
              <a:t>OfS</a:t>
            </a:r>
            <a:r>
              <a:rPr lang="en-GB" dirty="0"/>
              <a:t> statement</a:t>
            </a:r>
          </a:p>
          <a:p>
            <a:r>
              <a:rPr lang="en-GB" dirty="0"/>
              <a:t>High hopes from Michelle </a:t>
            </a:r>
            <a:r>
              <a:rPr lang="en-GB" dirty="0" err="1"/>
              <a:t>Donelan</a:t>
            </a:r>
            <a:r>
              <a:rPr lang="en-GB" dirty="0"/>
              <a:t> on NDAs </a:t>
            </a:r>
          </a:p>
          <a:p>
            <a:r>
              <a:rPr lang="en-GB" dirty="0"/>
              <a:t>Will it make a difference?</a:t>
            </a:r>
          </a:p>
          <a:p>
            <a:r>
              <a:rPr lang="en-GB" dirty="0"/>
              <a:t>Bartlett School of Architecture</a:t>
            </a:r>
          </a:p>
          <a:p>
            <a:r>
              <a:rPr lang="en-GB" dirty="0"/>
              <a:t>Acting in and acting out tensions…</a:t>
            </a:r>
          </a:p>
          <a:p>
            <a:endParaRPr lang="en-GB" dirty="0"/>
          </a:p>
          <a:p>
            <a:r>
              <a:rPr lang="en-GB" dirty="0">
                <a:latin typeface="Caslons Egyptian Bold" panose="00000000000000020000" pitchFamily="2" charset="0"/>
              </a:rPr>
              <a:t>Is the union ready when the </a:t>
            </a:r>
            <a:r>
              <a:rPr lang="en-GB" dirty="0" err="1">
                <a:latin typeface="Caslons Egyptian Bold" panose="00000000000000020000" pitchFamily="2" charset="0"/>
              </a:rPr>
              <a:t>SoE</a:t>
            </a:r>
            <a:r>
              <a:rPr lang="en-GB" dirty="0">
                <a:latin typeface="Caslons Egyptian Bold" panose="00000000000000020000" pitchFamily="2" charset="0"/>
              </a:rPr>
              <a:t> kicks in?</a:t>
            </a:r>
          </a:p>
          <a:p>
            <a:r>
              <a:rPr lang="en-GB" dirty="0">
                <a:latin typeface="Caslons Egyptian Bold" panose="00000000000000020000" pitchFamily="2" charset="0"/>
              </a:rPr>
              <a:t>NDA approach?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43338"/>
            <a:ext cx="11288712" cy="1313497"/>
          </a:xfrm>
        </p:spPr>
        <p:txBody>
          <a:bodyPr/>
          <a:lstStyle/>
          <a:p>
            <a:r>
              <a:rPr lang="en-GB" sz="6600" dirty="0"/>
              <a:t>7. Harassment and sexual misconduct</a:t>
            </a:r>
          </a:p>
        </p:txBody>
      </p:sp>
    </p:spTree>
    <p:extLst>
      <p:ext uri="{BB962C8B-B14F-4D97-AF65-F5344CB8AC3E}">
        <p14:creationId xmlns:p14="http://schemas.microsoft.com/office/powerpoint/2010/main" val="2200393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 Conditions</a:t>
            </a:r>
          </a:p>
          <a:p>
            <a:r>
              <a:rPr lang="en-GB" dirty="0"/>
              <a:t>B3 Bear and outcomes</a:t>
            </a:r>
          </a:p>
          <a:p>
            <a:r>
              <a:rPr lang="en-GB" dirty="0"/>
              <a:t>Other B Conditions</a:t>
            </a:r>
          </a:p>
          <a:p>
            <a:r>
              <a:rPr lang="en-GB" dirty="0"/>
              <a:t>Investigations…</a:t>
            </a:r>
          </a:p>
          <a:p>
            <a:r>
              <a:rPr lang="en-GB" dirty="0"/>
              <a:t>Changes to quality policies and arrangements – course reps etc</a:t>
            </a:r>
          </a:p>
          <a:p>
            <a:endParaRPr lang="en-GB" dirty="0"/>
          </a:p>
          <a:p>
            <a:r>
              <a:rPr lang="en-GB" dirty="0">
                <a:latin typeface="Caslons Egyptian Bold" panose="00000000000000020000" pitchFamily="2" charset="0"/>
              </a:rPr>
              <a:t>Are you ready to take advantage of (see off threats from) the changes?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429674"/>
            <a:ext cx="11288712" cy="1427162"/>
          </a:xfrm>
        </p:spPr>
        <p:txBody>
          <a:bodyPr/>
          <a:lstStyle/>
          <a:p>
            <a:r>
              <a:rPr lang="en-GB" sz="8000" dirty="0"/>
              <a:t>8. Quality arrangements</a:t>
            </a:r>
          </a:p>
        </p:txBody>
      </p:sp>
    </p:spTree>
    <p:extLst>
      <p:ext uri="{BB962C8B-B14F-4D97-AF65-F5344CB8AC3E}">
        <p14:creationId xmlns:p14="http://schemas.microsoft.com/office/powerpoint/2010/main" val="155800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Ministerial opposition</a:t>
            </a:r>
          </a:p>
          <a:p>
            <a:r>
              <a:rPr lang="en-GB" dirty="0"/>
              <a:t>Change in “faces”  and harassment handling?</a:t>
            </a:r>
          </a:p>
          <a:p>
            <a:r>
              <a:rPr lang="en-GB" dirty="0"/>
              <a:t>What about the laggards?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429674"/>
            <a:ext cx="11288712" cy="1427162"/>
          </a:xfrm>
        </p:spPr>
        <p:txBody>
          <a:bodyPr/>
          <a:lstStyle/>
          <a:p>
            <a:r>
              <a:rPr lang="en-GB" sz="8000" dirty="0"/>
              <a:t>9. </a:t>
            </a:r>
            <a:r>
              <a:rPr lang="en-GB" sz="8000" dirty="0" err="1"/>
              <a:t>Decol</a:t>
            </a:r>
            <a:r>
              <a:rPr lang="en-GB" sz="8000" dirty="0"/>
              <a:t> will hit the buffers</a:t>
            </a:r>
          </a:p>
        </p:txBody>
      </p:sp>
      <p:pic>
        <p:nvPicPr>
          <p:cNvPr id="5122" name="Picture 2" descr="Technology Adoption Curve - All you Need to Know">
            <a:extLst>
              <a:ext uri="{FF2B5EF4-FFF2-40B4-BE49-F238E27FC236}">
                <a16:creationId xmlns:a16="http://schemas.microsoft.com/office/drawing/2014/main" id="{B2C9C24C-BD66-2C0E-CED9-78C9C20C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15" y="4265174"/>
            <a:ext cx="8880410" cy="444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6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Space</a:t>
            </a:r>
          </a:p>
          <a:p>
            <a:r>
              <a:rPr lang="en-GB" dirty="0"/>
              <a:t>Funding</a:t>
            </a:r>
          </a:p>
          <a:p>
            <a:r>
              <a:rPr lang="en-GB" dirty="0"/>
              <a:t>Supervision</a:t>
            </a:r>
          </a:p>
          <a:p>
            <a:r>
              <a:rPr lang="en-GB" dirty="0"/>
              <a:t>Staff?</a:t>
            </a:r>
          </a:p>
          <a:p>
            <a:r>
              <a:rPr lang="en-GB" dirty="0"/>
              <a:t>SU effectiveness at voicing or working on these?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429674"/>
            <a:ext cx="11288712" cy="1427162"/>
          </a:xfrm>
        </p:spPr>
        <p:txBody>
          <a:bodyPr/>
          <a:lstStyle/>
          <a:p>
            <a:r>
              <a:rPr lang="en-GB" sz="8000" dirty="0"/>
              <a:t>10. A new deal for PGRs</a:t>
            </a:r>
          </a:p>
        </p:txBody>
      </p:sp>
    </p:spTree>
    <p:extLst>
      <p:ext uri="{BB962C8B-B14F-4D97-AF65-F5344CB8AC3E}">
        <p14:creationId xmlns:p14="http://schemas.microsoft.com/office/powerpoint/2010/main" val="382613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Ongoing blended tensions</a:t>
            </a:r>
          </a:p>
          <a:p>
            <a:r>
              <a:rPr lang="en-GB" dirty="0"/>
              <a:t>A crisis in assessment</a:t>
            </a:r>
          </a:p>
          <a:p>
            <a:pPr lvl="1"/>
            <a:r>
              <a:rPr lang="en-GB" dirty="0"/>
              <a:t>Essays and AI</a:t>
            </a:r>
          </a:p>
          <a:p>
            <a:pPr lvl="1"/>
            <a:r>
              <a:rPr lang="en-GB" dirty="0"/>
              <a:t>Exams and proctoring</a:t>
            </a:r>
          </a:p>
          <a:p>
            <a:pPr lvl="1"/>
            <a:r>
              <a:rPr lang="en-GB" dirty="0"/>
              <a:t>Authentic assessment – scale and discrimination</a:t>
            </a:r>
          </a:p>
          <a:p>
            <a:pPr lvl="1"/>
            <a:r>
              <a:rPr lang="en-GB" dirty="0"/>
              <a:t>Academic integrity</a:t>
            </a:r>
          </a:p>
          <a:p>
            <a:r>
              <a:rPr lang="en-GB" dirty="0"/>
              <a:t>Labour and fees</a:t>
            </a:r>
          </a:p>
          <a:p>
            <a:r>
              <a:rPr lang="en-GB" dirty="0"/>
              <a:t>Universities will “fill up” again (what does full mean)</a:t>
            </a:r>
          </a:p>
          <a:p>
            <a:r>
              <a:rPr lang="en-GB" dirty="0"/>
              <a:t>Grade inflation panic will continue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429674"/>
            <a:ext cx="11288712" cy="1427162"/>
          </a:xfrm>
        </p:spPr>
        <p:txBody>
          <a:bodyPr/>
          <a:lstStyle/>
          <a:p>
            <a:r>
              <a:rPr lang="en-GB" sz="8000" dirty="0"/>
              <a:t>Plus…</a:t>
            </a:r>
          </a:p>
        </p:txBody>
      </p:sp>
    </p:spTree>
    <p:extLst>
      <p:ext uri="{BB962C8B-B14F-4D97-AF65-F5344CB8AC3E}">
        <p14:creationId xmlns:p14="http://schemas.microsoft.com/office/powerpoint/2010/main" val="422216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DBC8C-A928-4ADB-ABB1-1EB6F27B5F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Representing students/winning for students/achieving change/promoting, defending &amp; rights of students</a:t>
            </a:r>
          </a:p>
          <a:p>
            <a:r>
              <a:rPr lang="en-GB" dirty="0"/>
              <a:t>All involve </a:t>
            </a:r>
            <a:r>
              <a:rPr lang="en-GB" dirty="0">
                <a:latin typeface="Caslons Egyptian" panose="00000000000000020000" pitchFamily="2" charset="0"/>
              </a:rPr>
              <a:t>strengths</a:t>
            </a:r>
            <a:r>
              <a:rPr lang="en-GB" dirty="0"/>
              <a:t> and </a:t>
            </a:r>
            <a:r>
              <a:rPr lang="en-GB" dirty="0">
                <a:latin typeface="Caslons Egyptian" panose="00000000000000020000" pitchFamily="2" charset="0"/>
              </a:rPr>
              <a:t>weaknesses</a:t>
            </a:r>
            <a:r>
              <a:rPr lang="en-GB" dirty="0"/>
              <a:t> approach (manifesto, lobbying/campaigning/outcome – “hunting”)</a:t>
            </a:r>
          </a:p>
          <a:p>
            <a:r>
              <a:rPr lang="en-GB" dirty="0"/>
              <a:t>All </a:t>
            </a:r>
            <a:r>
              <a:rPr lang="en-GB" dirty="0">
                <a:latin typeface="Caslons Egyptian" panose="00000000000000020000" pitchFamily="2" charset="0"/>
              </a:rPr>
              <a:t>can</a:t>
            </a:r>
            <a:r>
              <a:rPr lang="en-GB" dirty="0"/>
              <a:t> involve </a:t>
            </a:r>
            <a:r>
              <a:rPr lang="en-GB" dirty="0">
                <a:latin typeface="Caslons Egyptian" panose="00000000000000020000" pitchFamily="2" charset="0"/>
              </a:rPr>
              <a:t>opportunities</a:t>
            </a:r>
            <a:r>
              <a:rPr lang="en-GB" dirty="0"/>
              <a:t> and </a:t>
            </a:r>
            <a:r>
              <a:rPr lang="en-GB" dirty="0">
                <a:latin typeface="Caslons Egyptian" panose="00000000000000020000" pitchFamily="2" charset="0"/>
              </a:rPr>
              <a:t>threats</a:t>
            </a:r>
            <a:r>
              <a:rPr lang="en-GB" dirty="0"/>
              <a:t> approach (events, reviews, initiatives, bandwagons – “fishing”)</a:t>
            </a:r>
          </a:p>
          <a:p>
            <a:r>
              <a:rPr lang="en-GB" dirty="0">
                <a:latin typeface="Caslons Egyptian" panose="00000000000000020000" pitchFamily="2" charset="0"/>
              </a:rPr>
              <a:t>Forecasting</a:t>
            </a:r>
            <a:r>
              <a:rPr lang="en-GB" dirty="0"/>
              <a:t> v </a:t>
            </a:r>
            <a:r>
              <a:rPr lang="en-GB" dirty="0">
                <a:latin typeface="Caslons Egyptian" panose="00000000000000020000" pitchFamily="2" charset="0"/>
              </a:rPr>
              <a:t>Planning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B489F8-7E59-4401-9D91-EE2CCAEBA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Representing students</a:t>
            </a:r>
          </a:p>
        </p:txBody>
      </p:sp>
      <p:pic>
        <p:nvPicPr>
          <p:cNvPr id="2050" name="Picture 2" descr="Hunter Cartoon Images, Stock Photos &amp; Vectors | Shutterstock">
            <a:extLst>
              <a:ext uri="{FF2B5EF4-FFF2-40B4-BE49-F238E27FC236}">
                <a16:creationId xmlns:a16="http://schemas.microsoft.com/office/drawing/2014/main" id="{BF55A3EE-99A2-421B-991C-B676037B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2817229" y="2411451"/>
            <a:ext cx="2227813" cy="25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lustration of cartoon happy boy fishing | Premium Vector">
            <a:extLst>
              <a:ext uri="{FF2B5EF4-FFF2-40B4-BE49-F238E27FC236}">
                <a16:creationId xmlns:a16="http://schemas.microsoft.com/office/drawing/2014/main" id="{856D1FCA-B2B9-4CE8-A837-532B1F8A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469" y="5974597"/>
            <a:ext cx="2433830" cy="23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20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birthday, candle, toy&#10;&#10;Description automatically generated">
            <a:extLst>
              <a:ext uri="{FF2B5EF4-FFF2-40B4-BE49-F238E27FC236}">
                <a16:creationId xmlns:a16="http://schemas.microsoft.com/office/drawing/2014/main" id="{A04F4E4B-5355-4A83-8C72-E4FC0D577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8" y="867904"/>
            <a:ext cx="7027912" cy="39525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F3E3B-8814-A626-71BB-5D5659375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1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birthday, candle, toy&#10;&#10;Description automatically generated">
            <a:extLst>
              <a:ext uri="{FF2B5EF4-FFF2-40B4-BE49-F238E27FC236}">
                <a16:creationId xmlns:a16="http://schemas.microsoft.com/office/drawing/2014/main" id="{A04F4E4B-5355-4A83-8C72-E4FC0D577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8" y="867904"/>
            <a:ext cx="7027912" cy="39525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F3E3B-8814-A626-71BB-5D5659375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webinarfader.mp3" descr="webinarfader.mp3">
            <a:hlinkClick r:id="" action="ppaction://media"/>
            <a:extLst>
              <a:ext uri="{FF2B5EF4-FFF2-40B4-BE49-F238E27FC236}">
                <a16:creationId xmlns:a16="http://schemas.microsoft.com/office/drawing/2014/main" id="{B9F9626E-9C48-6543-B7A0-F8AD12FF8E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8580" y="-1092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8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4000" dirty="0"/>
              <a:t>Change is in the air</a:t>
            </a:r>
          </a:p>
          <a:p>
            <a:r>
              <a:rPr lang="en-GB" sz="4000" dirty="0"/>
              <a:t>For the first time ever in this situation (some of) our parents (institutions) aren’t ready.</a:t>
            </a:r>
          </a:p>
          <a:p>
            <a:r>
              <a:rPr lang="en-GB" sz="4000" dirty="0"/>
              <a:t>Students, Students’ Unions and Education are all going through rapid change.</a:t>
            </a:r>
          </a:p>
          <a:p>
            <a:r>
              <a:rPr lang="en-GB" sz="4000" dirty="0"/>
              <a:t>We ought to be interested in change (but not for its own sake).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E7BB8-EED8-4538-82A3-0F334CEF9D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Change</a:t>
            </a:r>
          </a:p>
        </p:txBody>
      </p:sp>
      <p:pic>
        <p:nvPicPr>
          <p:cNvPr id="3074" name="Picture 2" descr="Coronavirus &amp; COVID-19 Overview: Symptoms, Risks, Prevention, Treatment &amp;  More">
            <a:extLst>
              <a:ext uri="{FF2B5EF4-FFF2-40B4-BE49-F238E27FC236}">
                <a16:creationId xmlns:a16="http://schemas.microsoft.com/office/drawing/2014/main" id="{6E430768-FAD3-4D3A-880B-2106EC93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60" y="410704"/>
            <a:ext cx="4231040" cy="282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8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Nobody has done this before</a:t>
            </a:r>
          </a:p>
          <a:p>
            <a:r>
              <a:rPr lang="en-GB" dirty="0"/>
              <a:t>Higher education is highly “mimetic” and generally conservative</a:t>
            </a:r>
          </a:p>
          <a:p>
            <a:r>
              <a:rPr lang="en-GB" dirty="0"/>
              <a:t>Covid (and recovery from it) requires all sorts of skills and smarts that have not previously been necessary or even desirable </a:t>
            </a:r>
          </a:p>
          <a:p>
            <a:r>
              <a:rPr lang="en-GB" dirty="0"/>
              <a:t>Previous focus on incremental performance rather than innovation </a:t>
            </a:r>
          </a:p>
          <a:p>
            <a:r>
              <a:rPr lang="en-GB" dirty="0"/>
              <a:t>And everyone’s knackered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And now the problem is</a:t>
            </a:r>
          </a:p>
        </p:txBody>
      </p:sp>
      <p:pic>
        <p:nvPicPr>
          <p:cNvPr id="2050" name="Picture 2" descr="Promising Broad-Spectrum Antiviral Emerges for COVID-19 from Veteran SARS  Lab">
            <a:extLst>
              <a:ext uri="{FF2B5EF4-FFF2-40B4-BE49-F238E27FC236}">
                <a16:creationId xmlns:a16="http://schemas.microsoft.com/office/drawing/2014/main" id="{7636E9B3-911E-4F1A-9021-658170D56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1"/>
          <a:stretch/>
        </p:blipFill>
        <p:spPr bwMode="auto">
          <a:xfrm>
            <a:off x="12277381" y="436261"/>
            <a:ext cx="3604937" cy="26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3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680BE-BF7B-4FA1-812B-9DDD79E008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Underpinning assumptions (Harry Potter and Nurses)</a:t>
            </a:r>
          </a:p>
          <a:p>
            <a:r>
              <a:rPr lang="en-GB" dirty="0"/>
              <a:t>Government capacity in HE part of DfE</a:t>
            </a:r>
          </a:p>
          <a:p>
            <a:r>
              <a:rPr lang="en-GB" dirty="0"/>
              <a:t>Responsibility dumping on universities</a:t>
            </a:r>
          </a:p>
          <a:p>
            <a:r>
              <a:rPr lang="en-GB" dirty="0"/>
              <a:t>Departmental dumping on DfE (DHSC? DWP?)</a:t>
            </a:r>
          </a:p>
          <a:p>
            <a:r>
              <a:rPr lang="en-GB" dirty="0"/>
              <a:t>Only deal with issue once a crisis, only advise once solved, only fund once money runs out</a:t>
            </a:r>
          </a:p>
          <a:p>
            <a:r>
              <a:rPr lang="en-GB" dirty="0"/>
              <a:t>Students not flagged as vulnerable</a:t>
            </a:r>
          </a:p>
          <a:p>
            <a:r>
              <a:rPr lang="en-GB" dirty="0"/>
              <a:t>Higher education already very expensive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0507-3D92-4D3B-A8DF-BE43118E64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Students</a:t>
            </a:r>
          </a:p>
        </p:txBody>
      </p:sp>
      <p:pic>
        <p:nvPicPr>
          <p:cNvPr id="4" name="Picture 2" descr="Coronavirus &amp; COVID-19 Overview: Symptoms, Risks, Prevention, Treatment &amp;  More">
            <a:extLst>
              <a:ext uri="{FF2B5EF4-FFF2-40B4-BE49-F238E27FC236}">
                <a16:creationId xmlns:a16="http://schemas.microsoft.com/office/drawing/2014/main" id="{0A1EEA85-F521-414A-92A9-455D3601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460" y="0"/>
            <a:ext cx="4215540" cy="23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29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221A5-91AF-7A97-02C6-3DDAC994A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Busyness with the small – comforting</a:t>
            </a:r>
          </a:p>
          <a:p>
            <a:r>
              <a:rPr lang="en-US" dirty="0"/>
              <a:t>Busyness with the massive – exciting</a:t>
            </a:r>
          </a:p>
          <a:p>
            <a:r>
              <a:rPr lang="en-US" dirty="0"/>
              <a:t>Both a way to avoid accountability</a:t>
            </a:r>
          </a:p>
          <a:p>
            <a:r>
              <a:rPr lang="en-US" dirty="0"/>
              <a:t>Creativity rather than theft required?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E138-FF97-30D0-6474-F681DA0156F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Medium issues</a:t>
            </a:r>
          </a:p>
        </p:txBody>
      </p:sp>
    </p:spTree>
    <p:extLst>
      <p:ext uri="{BB962C8B-B14F-4D97-AF65-F5344CB8AC3E}">
        <p14:creationId xmlns:p14="http://schemas.microsoft.com/office/powerpoint/2010/main" val="298654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9FB59-CDA2-4F7D-B22B-2D489AF1A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dirty="0"/>
              <a:t>Gold, silver, bronze</a:t>
            </a:r>
          </a:p>
          <a:p>
            <a:r>
              <a:rPr lang="en-GB" sz="3200" dirty="0"/>
              <a:t>Student written submission</a:t>
            </a:r>
          </a:p>
          <a:p>
            <a:r>
              <a:rPr lang="en-GB" sz="3200" dirty="0"/>
              <a:t>Pressure on SUs – pressure back?</a:t>
            </a:r>
          </a:p>
          <a:p>
            <a:r>
              <a:rPr lang="en-GB" sz="3200" dirty="0"/>
              <a:t>Embedding voice and leveraging 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>
                <a:latin typeface="Caslons Egyptian Bold" panose="00000000000000020000" pitchFamily="2" charset="0"/>
              </a:rPr>
              <a:t>Are you ready to maximise                                 opportunity for SU and for                                            students?</a:t>
            </a:r>
          </a:p>
          <a:p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A05BE-34C9-4458-9714-1E11595EC7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1. The TEF will happen</a:t>
            </a:r>
          </a:p>
        </p:txBody>
      </p:sp>
      <p:sp>
        <p:nvSpPr>
          <p:cNvPr id="4" name="AutoShape 2" descr="What is TEF and How does it Affect UK University Choice?">
            <a:extLst>
              <a:ext uri="{FF2B5EF4-FFF2-40B4-BE49-F238E27FC236}">
                <a16:creationId xmlns:a16="http://schemas.microsoft.com/office/drawing/2014/main" id="{81F3B6D1-7500-D880-AA87-784A5F0FEE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5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eaching excellence framework (tef): what is it and how does it affect university choice?">
            <a:extLst>
              <a:ext uri="{FF2B5EF4-FFF2-40B4-BE49-F238E27FC236}">
                <a16:creationId xmlns:a16="http://schemas.microsoft.com/office/drawing/2014/main" id="{035F6D84-9406-BE88-EF85-4AF620819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28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7DE90-92AA-2581-FF50-6141A535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399" y="4809539"/>
            <a:ext cx="7513637" cy="38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64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/>
              <a:t>Unit of resource frozen, plus inflation</a:t>
            </a:r>
          </a:p>
          <a:p>
            <a:r>
              <a:rPr lang="en-GB" sz="2800" dirty="0"/>
              <a:t>Prospect of SNCs for “low value subjects” and “low value students”</a:t>
            </a:r>
          </a:p>
          <a:p>
            <a:r>
              <a:rPr lang="en-GB" sz="2800" dirty="0"/>
              <a:t>Failure to match demand to supply over 3 years, and moves around the market</a:t>
            </a:r>
          </a:p>
          <a:p>
            <a:r>
              <a:rPr lang="en-GB" sz="2800" dirty="0"/>
              <a:t>Redundancy schemes</a:t>
            </a:r>
          </a:p>
          <a:p>
            <a:r>
              <a:rPr lang="en-GB" sz="2800" dirty="0"/>
              <a:t>Couse closures</a:t>
            </a:r>
          </a:p>
          <a:p>
            <a:r>
              <a:rPr lang="en-GB" sz="2800" dirty="0"/>
              <a:t>Trigger’s broom and student protection</a:t>
            </a:r>
          </a:p>
          <a:p>
            <a:pPr marL="0" indent="0">
              <a:buNone/>
            </a:pPr>
            <a:r>
              <a:rPr lang="en-GB" sz="2800" dirty="0">
                <a:latin typeface="Caslons Egyptian Bold" panose="00000000000000020000" pitchFamily="2" charset="0"/>
              </a:rPr>
              <a:t>Are you across the university’s finances? </a:t>
            </a:r>
          </a:p>
          <a:p>
            <a:pPr marL="0" indent="0">
              <a:buNone/>
            </a:pPr>
            <a:r>
              <a:rPr lang="en-GB" sz="2800" dirty="0">
                <a:latin typeface="Caslons Egyptian Bold" panose="00000000000000020000" pitchFamily="2" charset="0"/>
              </a:rPr>
              <a:t>Are you confident that students will be protected?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429674"/>
            <a:ext cx="11288712" cy="1427162"/>
          </a:xfrm>
        </p:spPr>
        <p:txBody>
          <a:bodyPr/>
          <a:lstStyle/>
          <a:p>
            <a:r>
              <a:rPr lang="en-GB" sz="8000" dirty="0"/>
              <a:t>2. Money will get very tight</a:t>
            </a:r>
          </a:p>
        </p:txBody>
      </p:sp>
      <p:pic>
        <p:nvPicPr>
          <p:cNvPr id="2050" name="Picture 2" descr="Trigger's Broom - YouTube">
            <a:extLst>
              <a:ext uri="{FF2B5EF4-FFF2-40B4-BE49-F238E27FC236}">
                <a16:creationId xmlns:a16="http://schemas.microsoft.com/office/drawing/2014/main" id="{E558D530-391E-CE44-001C-C374BFB3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91" y="5629663"/>
            <a:ext cx="5483846" cy="30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DE87A-8C89-4FA7-8632-0CFC88965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Bursaries and scholarships</a:t>
            </a:r>
          </a:p>
          <a:p>
            <a:r>
              <a:rPr lang="en-GB" dirty="0"/>
              <a:t>International students</a:t>
            </a:r>
          </a:p>
          <a:p>
            <a:r>
              <a:rPr lang="en-GB" dirty="0"/>
              <a:t>Home students – threshold and value</a:t>
            </a:r>
          </a:p>
          <a:p>
            <a:r>
              <a:rPr lang="en-GB" dirty="0"/>
              <a:t>The student experience buffer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Caslons Egyptian Bold" panose="00000000000000020000" pitchFamily="2" charset="0"/>
              </a:rPr>
              <a:t>Are you confident in the </a:t>
            </a:r>
          </a:p>
          <a:p>
            <a:pPr marL="0" indent="0">
              <a:buNone/>
            </a:pPr>
            <a:r>
              <a:rPr lang="en-GB" dirty="0">
                <a:latin typeface="Caslons Egyptian Bold" panose="00000000000000020000" pitchFamily="2" charset="0"/>
              </a:rPr>
              <a:t>university’s arrangements?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55D4-EEFB-4E24-AF8D-BBBC4707D5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429674"/>
            <a:ext cx="11288712" cy="1427162"/>
          </a:xfrm>
        </p:spPr>
        <p:txBody>
          <a:bodyPr/>
          <a:lstStyle/>
          <a:p>
            <a:r>
              <a:rPr lang="en-GB" sz="8000" dirty="0"/>
              <a:t>3. Money will get very tight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0C189-5C1B-A134-EACD-9E12E917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48" y="4009804"/>
            <a:ext cx="6408322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onkhe Theme">
      <a:dk1>
        <a:srgbClr val="282846"/>
      </a:dk1>
      <a:lt1>
        <a:sysClr val="window" lastClr="FFFFFF"/>
      </a:lt1>
      <a:dk2>
        <a:srgbClr val="2B2BF9"/>
      </a:dk2>
      <a:lt2>
        <a:srgbClr val="E7E6E6"/>
      </a:lt2>
      <a:accent1>
        <a:srgbClr val="FFBF41"/>
      </a:accent1>
      <a:accent2>
        <a:srgbClr val="FF4300"/>
      </a:accent2>
      <a:accent3>
        <a:srgbClr val="6DE8B1"/>
      </a:accent3>
      <a:accent4>
        <a:srgbClr val="009656"/>
      </a:accent4>
      <a:accent5>
        <a:srgbClr val="BD96FF"/>
      </a:accent5>
      <a:accent6>
        <a:srgbClr val="7AB0FF"/>
      </a:accent6>
      <a:hlink>
        <a:srgbClr val="282846"/>
      </a:hlink>
      <a:folHlink>
        <a:srgbClr val="7AB0FF"/>
      </a:folHlink>
    </a:clrScheme>
    <a:fontScheme name="Wonkhe Fonts">
      <a:majorFont>
        <a:latin typeface="Markazi Text SemiBold"/>
        <a:ea typeface=""/>
        <a:cs typeface=""/>
      </a:majorFont>
      <a:minorFont>
        <a:latin typeface="CaslonsEgypti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3286</TotalTime>
  <Words>922</Words>
  <Application>Microsoft Office PowerPoint</Application>
  <PresentationFormat>Custom</PresentationFormat>
  <Paragraphs>135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Markazi Text SemiBold</vt:lpstr>
      <vt:lpstr>CaslonsEgyptian</vt:lpstr>
      <vt:lpstr>Tahoma</vt:lpstr>
      <vt:lpstr>Caslons Egyptian Bold</vt:lpstr>
      <vt:lpstr>Arial</vt:lpstr>
      <vt:lpstr>Caslons Egyptian Light</vt:lpstr>
      <vt:lpstr>Caslons Egyptian</vt:lpstr>
      <vt:lpstr>Times</vt:lpstr>
      <vt:lpstr>Chalet Bold</vt:lpstr>
      <vt:lpstr>Caslons Egyptian Book</vt:lpstr>
      <vt:lpstr>Calibri</vt:lpstr>
      <vt:lpstr>Tahoma Bold</vt:lpstr>
      <vt:lpstr>Chalet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CHARNELLE</dc:creator>
  <cp:lastModifiedBy>Jim Dickinson</cp:lastModifiedBy>
  <cp:revision>172</cp:revision>
  <dcterms:created xsi:type="dcterms:W3CDTF">2019-03-02T16:14:54Z</dcterms:created>
  <dcterms:modified xsi:type="dcterms:W3CDTF">2022-07-14T05:21:00Z</dcterms:modified>
</cp:coreProperties>
</file>