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8" r:id="rId8"/>
    <p:sldId id="263" r:id="rId9"/>
    <p:sldId id="262" r:id="rId10"/>
    <p:sldId id="267" r:id="rId11"/>
    <p:sldId id="264" r:id="rId12"/>
    <p:sldId id="265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DDCB"/>
    <a:srgbClr val="A7E7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7" autoAdjust="0"/>
    <p:restoredTop sz="94660"/>
  </p:normalViewPr>
  <p:slideViewPr>
    <p:cSldViewPr snapToGrid="0">
      <p:cViewPr varScale="1">
        <p:scale>
          <a:sx n="86" d="100"/>
          <a:sy n="86" d="100"/>
        </p:scale>
        <p:origin x="3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DD129-A8C2-419E-B641-6CC90F5073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4000"/>
            <a:ext cx="10668000" cy="22860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1B33C04-8A23-4499-A6EF-1D190F0F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4571999"/>
            <a:ext cx="10668000" cy="1524000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FA99FB-5674-4BC5-949F-8D45EC167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63CF93-DD67-4FE2-8083-864693FE8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E934-32B6-44B1-9622-67F30BDA3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0389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AF011-A499-4054-89BF-A4800A68F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FB6E8-D956-45B5-9B4A-9D31DF466B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DB9DB-9E62-4292-915C-1DD413474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462F1-BC30-4172-8353-363123A1D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92EE8A-96DF-4D7D-B434-778324756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4429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28453A-F2B4-4EDB-B8FA-150267BC1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10668000" cy="3038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C46C51-ADF1-48FC-A4D9-38C369E783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3"/>
            <a:ext cx="10668000" cy="15065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C43B56-4DC7-490B-AEFD-55ED1ECFF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4738F8-C4B2-41D8-B627-A6DDB24B2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F43D49-23F8-4C4B-9C30-EDC030EE6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5455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5556D-6916-42E6-8820-8A0D328A5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747A5-C962-477F-89AA-A32385D579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2285999"/>
            <a:ext cx="5151119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D08312-30FC-44D8-B2A9-B5CAAD9F06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79" y="2285999"/>
            <a:ext cx="5151121" cy="38100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ED84EB-AF90-4F19-A376-0FE5E50F9E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B838ED0-2789-41E4-A36E-83F92CA2E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221A83-6D60-45F0-9173-5F6D2438B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439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FFAE2-03F4-4A94-86C4-9305B237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BAC5A5-E184-46B6-8AB5-C8E132D36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5151119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DCFE87-5D80-45CB-9D13-DFC9AFCEC7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3048000"/>
            <a:ext cx="5151119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AC1E5A-8423-4749-8EDA-E13425F696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8878" y="2286000"/>
            <a:ext cx="5151122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832AAA-4BB8-4A3D-9C79-516F82F800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8878" y="3048000"/>
            <a:ext cx="5151122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0BEC63-51D3-4C70-B804-BE9EF765A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CA295-8563-402F-92C3-1F20C977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FA5918-109D-4342-84C0-9774A52C9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48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F2662-CBD1-4498-9B6E-2961F5EF1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F739AE-8101-4C18-8CF3-911BDF397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EB1C88-D181-449C-9BE1-E85068C18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38A2C9-E93B-4F0A-A021-9E3AEBC3F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188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0AE8D9-9B42-438E-ADA6-CCFE457884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4F792B9-A8AF-4E13-8A25-741E8969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3A2CF6-DBC5-4491-B213-B3CD09D313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935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27076-58C8-494C-B6B1-DC86F62DD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1998"/>
            <a:ext cx="3810000" cy="1524002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29E36-0340-452F-8D0A-1BC3F3A388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1"/>
            <a:ext cx="6096000" cy="5334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51C2E-E587-45E8-BDB1-DFF2F2791B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2286000"/>
            <a:ext cx="3810000" cy="381000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21D993-DEDD-470E-B48B-CB053A55A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926C64-7401-4CA4-859F-74472AF869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108F41-F1F6-431C-9B45-8A447F188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47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104FB-422C-4023-9381-EB12F1582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762000"/>
            <a:ext cx="3809999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BA3AA-DE44-4B1F-91D1-09F67B89B9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0" y="762001"/>
            <a:ext cx="6021388" cy="5334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27B131-5117-4106-80DB-2AB208C4C9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2286000"/>
            <a:ext cx="3809999" cy="3810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13918A-7F23-4C72-8E80-591324A30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071C8-76FE-4B83-8317-BD53C7C84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23681A-6F29-48FC-9409-319ED3E96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56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A5B09-FC60-445F-8A12-79869BEC6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0A219F7-87F2-409F-BB0B-8FE9270C98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AC2BB8-59E0-4EB2-B3BE-59D8641E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6984E-C0DE-461B-8011-8FC31B0E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E7C03-68D3-445E-A5A2-8A935CFC9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8227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21F0D7-112D-48B1-B32B-170B1AA2B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3998" y="761999"/>
            <a:ext cx="2286000" cy="5334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27A7C1-8E5B-41DA-9802-F242D382B6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1" y="761999"/>
            <a:ext cx="7619999" cy="5334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61CC7-F5B1-464A-8127-60645FB210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969C88-B244-455D-A017-012B25B1ACDD}" type="datetimeFigureOut">
              <a:rPr lang="en-US" smtClean="0"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94302-B381-4F37-A9FF-5CC551917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707151-541F-4104-B989-83A9DCA6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E569E-9B7C-4CB9-AB80-C0841F922C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3364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1DDC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A6EF5A53-0A64-4CA5-B9C7-1CB97CB5CF1C}"/>
              </a:ext>
            </a:extLst>
          </p:cNvPr>
          <p:cNvSpPr/>
          <p:nvPr/>
        </p:nvSpPr>
        <p:spPr>
          <a:xfrm>
            <a:off x="8157843" y="6244836"/>
            <a:ext cx="4034156" cy="613164"/>
          </a:xfrm>
          <a:custGeom>
            <a:avLst/>
            <a:gdLst>
              <a:gd name="connsiteX0" fmla="*/ 1479137 w 4034156"/>
              <a:gd name="connsiteY0" fmla="*/ 230 h 613164"/>
              <a:gd name="connsiteX1" fmla="*/ 3482844 w 4034156"/>
              <a:gd name="connsiteY1" fmla="*/ 298555 h 613164"/>
              <a:gd name="connsiteX2" fmla="*/ 3831590 w 4034156"/>
              <a:gd name="connsiteY2" fmla="*/ 425010 h 613164"/>
              <a:gd name="connsiteX3" fmla="*/ 4034156 w 4034156"/>
              <a:gd name="connsiteY3" fmla="*/ 494088 h 613164"/>
              <a:gd name="connsiteX4" fmla="*/ 4034156 w 4034156"/>
              <a:gd name="connsiteY4" fmla="*/ 613164 h 613164"/>
              <a:gd name="connsiteX5" fmla="*/ 0 w 4034156"/>
              <a:gd name="connsiteY5" fmla="*/ 613164 h 613164"/>
              <a:gd name="connsiteX6" fmla="*/ 54792 w 4034156"/>
              <a:gd name="connsiteY6" fmla="*/ 512415 h 613164"/>
              <a:gd name="connsiteX7" fmla="*/ 168327 w 4034156"/>
              <a:gd name="connsiteY7" fmla="*/ 366637 h 613164"/>
              <a:gd name="connsiteX8" fmla="*/ 1192562 w 4034156"/>
              <a:gd name="connsiteY8" fmla="*/ 1522 h 613164"/>
              <a:gd name="connsiteX9" fmla="*/ 1479137 w 4034156"/>
              <a:gd name="connsiteY9" fmla="*/ 230 h 613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034156" h="613164">
                <a:moveTo>
                  <a:pt x="1479137" y="230"/>
                </a:moveTo>
                <a:cubicBezTo>
                  <a:pt x="2152575" y="4287"/>
                  <a:pt x="2854487" y="63583"/>
                  <a:pt x="3482844" y="298555"/>
                </a:cubicBezTo>
                <a:cubicBezTo>
                  <a:pt x="3599338" y="342114"/>
                  <a:pt x="3715540" y="384216"/>
                  <a:pt x="3831590" y="425010"/>
                </a:cubicBezTo>
                <a:lnTo>
                  <a:pt x="4034156" y="494088"/>
                </a:lnTo>
                <a:lnTo>
                  <a:pt x="4034156" y="613164"/>
                </a:lnTo>
                <a:lnTo>
                  <a:pt x="0" y="613164"/>
                </a:lnTo>
                <a:lnTo>
                  <a:pt x="54792" y="512415"/>
                </a:lnTo>
                <a:cubicBezTo>
                  <a:pt x="88888" y="459433"/>
                  <a:pt x="126502" y="410480"/>
                  <a:pt x="168327" y="366637"/>
                </a:cubicBezTo>
                <a:cubicBezTo>
                  <a:pt x="428292" y="94062"/>
                  <a:pt x="821899" y="6565"/>
                  <a:pt x="1192562" y="1522"/>
                </a:cubicBezTo>
                <a:cubicBezTo>
                  <a:pt x="1287308" y="198"/>
                  <a:pt x="1382932" y="-349"/>
                  <a:pt x="1479137" y="23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 panose="020B0504020202020204" pitchFamily="34" charset="0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4ABFBEA-4EB0-4D02-A2C0-1733CD3D6F12}"/>
              </a:ext>
            </a:extLst>
          </p:cNvPr>
          <p:cNvSpPr/>
          <p:nvPr/>
        </p:nvSpPr>
        <p:spPr>
          <a:xfrm>
            <a:off x="1" y="688126"/>
            <a:ext cx="448491" cy="1634252"/>
          </a:xfrm>
          <a:custGeom>
            <a:avLst/>
            <a:gdLst>
              <a:gd name="connsiteX0" fmla="*/ 0 w 448491"/>
              <a:gd name="connsiteY0" fmla="*/ 0 h 1634252"/>
              <a:gd name="connsiteX1" fmla="*/ 12983 w 448491"/>
              <a:gd name="connsiteY1" fmla="*/ 10508 h 1634252"/>
              <a:gd name="connsiteX2" fmla="*/ 441611 w 448491"/>
              <a:gd name="connsiteY2" fmla="*/ 863751 h 1634252"/>
              <a:gd name="connsiteX3" fmla="*/ 251011 w 448491"/>
              <a:gd name="connsiteY3" fmla="*/ 1302895 h 1634252"/>
              <a:gd name="connsiteX4" fmla="*/ 74605 w 448491"/>
              <a:gd name="connsiteY4" fmla="*/ 1543249 h 1634252"/>
              <a:gd name="connsiteX5" fmla="*/ 0 w 448491"/>
              <a:gd name="connsiteY5" fmla="*/ 1634252 h 1634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8491" h="1634252">
                <a:moveTo>
                  <a:pt x="0" y="0"/>
                </a:moveTo>
                <a:lnTo>
                  <a:pt x="12983" y="10508"/>
                </a:lnTo>
                <a:cubicBezTo>
                  <a:pt x="278410" y="241022"/>
                  <a:pt x="489787" y="530267"/>
                  <a:pt x="441611" y="863751"/>
                </a:cubicBezTo>
                <a:cubicBezTo>
                  <a:pt x="418542" y="1022632"/>
                  <a:pt x="337007" y="1166302"/>
                  <a:pt x="251011" y="1302895"/>
                </a:cubicBezTo>
                <a:cubicBezTo>
                  <a:pt x="215138" y="1359902"/>
                  <a:pt x="154723" y="1442480"/>
                  <a:pt x="74605" y="1543249"/>
                </a:cubicBezTo>
                <a:lnTo>
                  <a:pt x="0" y="163425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900">
              <a:solidFill>
                <a:prstClr val="white"/>
              </a:solidFill>
              <a:latin typeface="Avenir Next LT Pro" panose="020B05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9E083F6-57F4-487B-A766-EA0462B1EED8}"/>
              </a:ext>
            </a:extLst>
          </p:cNvPr>
          <p:cNvSpPr/>
          <p:nvPr/>
        </p:nvSpPr>
        <p:spPr>
          <a:xfrm>
            <a:off x="7309459" y="6144069"/>
            <a:ext cx="4418271" cy="718159"/>
          </a:xfrm>
          <a:custGeom>
            <a:avLst/>
            <a:gdLst>
              <a:gd name="connsiteX0" fmla="*/ 1421452 w 4590626"/>
              <a:gd name="connsiteY0" fmla="*/ 0 h 713930"/>
              <a:gd name="connsiteX1" fmla="*/ 3247781 w 4590626"/>
              <a:gd name="connsiteY1" fmla="*/ 271915 h 713930"/>
              <a:gd name="connsiteX2" fmla="*/ 4517331 w 4590626"/>
              <a:gd name="connsiteY2" fmla="*/ 693394 h 713930"/>
              <a:gd name="connsiteX3" fmla="*/ 4590626 w 4590626"/>
              <a:gd name="connsiteY3" fmla="*/ 713930 h 713930"/>
              <a:gd name="connsiteX4" fmla="*/ 0 w 4590626"/>
              <a:gd name="connsiteY4" fmla="*/ 713930 h 713930"/>
              <a:gd name="connsiteX5" fmla="*/ 2854 w 4590626"/>
              <a:gd name="connsiteY5" fmla="*/ 705624 h 713930"/>
              <a:gd name="connsiteX6" fmla="*/ 226680 w 4590626"/>
              <a:gd name="connsiteY6" fmla="*/ 333970 h 713930"/>
              <a:gd name="connsiteX7" fmla="*/ 1160245 w 4590626"/>
              <a:gd name="connsiteY7" fmla="*/ 1178 h 713930"/>
              <a:gd name="connsiteX8" fmla="*/ 1421452 w 4590626"/>
              <a:gd name="connsiteY8" fmla="*/ 0 h 713930"/>
              <a:gd name="connsiteX0" fmla="*/ 1421452 w 4517331"/>
              <a:gd name="connsiteY0" fmla="*/ 0 h 713930"/>
              <a:gd name="connsiteX1" fmla="*/ 3247781 w 4517331"/>
              <a:gd name="connsiteY1" fmla="*/ 271915 h 713930"/>
              <a:gd name="connsiteX2" fmla="*/ 4517331 w 4517331"/>
              <a:gd name="connsiteY2" fmla="*/ 693394 h 713930"/>
              <a:gd name="connsiteX3" fmla="*/ 0 w 4517331"/>
              <a:gd name="connsiteY3" fmla="*/ 713930 h 713930"/>
              <a:gd name="connsiteX4" fmla="*/ 2854 w 4517331"/>
              <a:gd name="connsiteY4" fmla="*/ 705624 h 713930"/>
              <a:gd name="connsiteX5" fmla="*/ 226680 w 4517331"/>
              <a:gd name="connsiteY5" fmla="*/ 333970 h 713930"/>
              <a:gd name="connsiteX6" fmla="*/ 1160245 w 4517331"/>
              <a:gd name="connsiteY6" fmla="*/ 1178 h 713930"/>
              <a:gd name="connsiteX7" fmla="*/ 1421452 w 4517331"/>
              <a:gd name="connsiteY7" fmla="*/ 0 h 713930"/>
              <a:gd name="connsiteX0" fmla="*/ 0 w 4608771"/>
              <a:gd name="connsiteY0" fmla="*/ 713930 h 784834"/>
              <a:gd name="connsiteX1" fmla="*/ 2854 w 4608771"/>
              <a:gd name="connsiteY1" fmla="*/ 705624 h 784834"/>
              <a:gd name="connsiteX2" fmla="*/ 226680 w 4608771"/>
              <a:gd name="connsiteY2" fmla="*/ 333970 h 784834"/>
              <a:gd name="connsiteX3" fmla="*/ 1160245 w 4608771"/>
              <a:gd name="connsiteY3" fmla="*/ 1178 h 784834"/>
              <a:gd name="connsiteX4" fmla="*/ 1421452 w 4608771"/>
              <a:gd name="connsiteY4" fmla="*/ 0 h 784834"/>
              <a:gd name="connsiteX5" fmla="*/ 3247781 w 4608771"/>
              <a:gd name="connsiteY5" fmla="*/ 271915 h 784834"/>
              <a:gd name="connsiteX6" fmla="*/ 4608771 w 4608771"/>
              <a:gd name="connsiteY6" fmla="*/ 784834 h 784834"/>
              <a:gd name="connsiteX0" fmla="*/ 0 w 4418271"/>
              <a:gd name="connsiteY0" fmla="*/ 713930 h 718159"/>
              <a:gd name="connsiteX1" fmla="*/ 2854 w 4418271"/>
              <a:gd name="connsiteY1" fmla="*/ 705624 h 718159"/>
              <a:gd name="connsiteX2" fmla="*/ 226680 w 4418271"/>
              <a:gd name="connsiteY2" fmla="*/ 333970 h 718159"/>
              <a:gd name="connsiteX3" fmla="*/ 1160245 w 4418271"/>
              <a:gd name="connsiteY3" fmla="*/ 1178 h 718159"/>
              <a:gd name="connsiteX4" fmla="*/ 1421452 w 4418271"/>
              <a:gd name="connsiteY4" fmla="*/ 0 h 718159"/>
              <a:gd name="connsiteX5" fmla="*/ 3247781 w 4418271"/>
              <a:gd name="connsiteY5" fmla="*/ 271915 h 718159"/>
              <a:gd name="connsiteX6" fmla="*/ 4418271 w 4418271"/>
              <a:gd name="connsiteY6" fmla="*/ 718159 h 718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18271" h="718159">
                <a:moveTo>
                  <a:pt x="0" y="713930"/>
                </a:moveTo>
                <a:lnTo>
                  <a:pt x="2854" y="705624"/>
                </a:lnTo>
                <a:cubicBezTo>
                  <a:pt x="60059" y="562888"/>
                  <a:pt x="131373" y="433874"/>
                  <a:pt x="226680" y="333970"/>
                </a:cubicBezTo>
                <a:cubicBezTo>
                  <a:pt x="463632" y="85526"/>
                  <a:pt x="822395" y="5774"/>
                  <a:pt x="1160245" y="1178"/>
                </a:cubicBezTo>
                <a:lnTo>
                  <a:pt x="1421452" y="0"/>
                </a:lnTo>
                <a:cubicBezTo>
                  <a:pt x="2035274" y="3698"/>
                  <a:pt x="2748311" y="152222"/>
                  <a:pt x="3247781" y="271915"/>
                </a:cubicBezTo>
                <a:cubicBezTo>
                  <a:pt x="3747251" y="391608"/>
                  <a:pt x="3902480" y="501606"/>
                  <a:pt x="4418271" y="718159"/>
                </a:cubicBezTo>
              </a:path>
            </a:pathLst>
          </a:cu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3A2F988-7148-4375-83D8-12EE5EBC7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62000"/>
            <a:ext cx="106680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896238-C5B3-4F3C-97FA-890E1A51A2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6000"/>
            <a:ext cx="10668000" cy="3818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6E4474-0442-4E4B-9E5B-CA7B3951C1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89165" y="194320"/>
            <a:ext cx="2040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76969C88-B244-455D-A017-012B25B1ACDD}" type="datetimeFigureOut">
              <a:rPr lang="en-US" smtClean="0"/>
              <a:pPr/>
              <a:t>8/7/2024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26A98-F887-40E1-B9BA-9D93DE90E0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61999" y="6356350"/>
            <a:ext cx="66128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2C8119-73F6-4713-9AD3-3628DCDFB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906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  <a:alpha val="70000"/>
                  </a:schemeClr>
                </a:solidFill>
              </a:defRPr>
            </a:lvl1pPr>
          </a:lstStyle>
          <a:p>
            <a:fld id="{07CE569E-9B7C-4CB9-AB80-C0841F922C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197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2" r:id="rId6"/>
    <p:sldLayoutId id="2147483738" r:id="rId7"/>
    <p:sldLayoutId id="2147483739" r:id="rId8"/>
    <p:sldLayoutId id="2147483740" r:id="rId9"/>
    <p:sldLayoutId id="2147483741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5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5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olivia.flavell@durham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A18C9FB-EC4C-4DAE-8F7D-C6E5AF607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81E00F-ACEE-657C-FDF3-F5DD26584E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6073" y="753765"/>
            <a:ext cx="5213927" cy="3056235"/>
          </a:xfrm>
        </p:spPr>
        <p:txBody>
          <a:bodyPr>
            <a:normAutofit/>
          </a:bodyPr>
          <a:lstStyle/>
          <a:p>
            <a:pPr algn="l"/>
            <a:r>
              <a:rPr lang="en-GB" sz="4100" dirty="0"/>
              <a:t>Facilitating student belonging: a new approach to student induction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176887F-34B4-753E-8B6A-AEF0DF5AAF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16073" y="4128653"/>
            <a:ext cx="4571999" cy="1524000"/>
          </a:xfrm>
        </p:spPr>
        <p:txBody>
          <a:bodyPr>
            <a:normAutofit/>
          </a:bodyPr>
          <a:lstStyle/>
          <a:p>
            <a:pPr algn="l"/>
            <a:r>
              <a:rPr lang="en-GB" dirty="0"/>
              <a:t>Olivia @ Durham SU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47A9921-6509-49C2-BEBF-924F280660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5704117" cy="6096000"/>
          </a:xfrm>
          <a:custGeom>
            <a:avLst/>
            <a:gdLst>
              <a:gd name="connsiteX0" fmla="*/ 0 w 5704117"/>
              <a:gd name="connsiteY0" fmla="*/ 0 h 6096000"/>
              <a:gd name="connsiteX1" fmla="*/ 4562795 w 5704117"/>
              <a:gd name="connsiteY1" fmla="*/ 0 h 6096000"/>
              <a:gd name="connsiteX2" fmla="*/ 4721192 w 5704117"/>
              <a:gd name="connsiteY2" fmla="*/ 133595 h 6096000"/>
              <a:gd name="connsiteX3" fmla="*/ 5467522 w 5704117"/>
              <a:gd name="connsiteY3" fmla="*/ 1054328 h 6096000"/>
              <a:gd name="connsiteX4" fmla="*/ 5538873 w 5704117"/>
              <a:gd name="connsiteY4" fmla="*/ 2897564 h 6096000"/>
              <a:gd name="connsiteX5" fmla="*/ 4442050 w 5704117"/>
              <a:gd name="connsiteY5" fmla="*/ 4732407 h 6096000"/>
              <a:gd name="connsiteX6" fmla="*/ 93046 w 5704117"/>
              <a:gd name="connsiteY6" fmla="*/ 6082857 h 6096000"/>
              <a:gd name="connsiteX7" fmla="*/ 0 w 5704117"/>
              <a:gd name="connsiteY7" fmla="*/ 607845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  <a:gd name="connsiteX7" fmla="*/ 91440 w 5704117"/>
              <a:gd name="connsiteY7" fmla="*/ 91440 h 6096000"/>
              <a:gd name="connsiteX0" fmla="*/ 4562795 w 5704117"/>
              <a:gd name="connsiteY0" fmla="*/ 0 h 6096000"/>
              <a:gd name="connsiteX1" fmla="*/ 4721192 w 5704117"/>
              <a:gd name="connsiteY1" fmla="*/ 133595 h 6096000"/>
              <a:gd name="connsiteX2" fmla="*/ 5467522 w 5704117"/>
              <a:gd name="connsiteY2" fmla="*/ 1054328 h 6096000"/>
              <a:gd name="connsiteX3" fmla="*/ 5538873 w 5704117"/>
              <a:gd name="connsiteY3" fmla="*/ 2897564 h 6096000"/>
              <a:gd name="connsiteX4" fmla="*/ 4442050 w 5704117"/>
              <a:gd name="connsiteY4" fmla="*/ 4732407 h 6096000"/>
              <a:gd name="connsiteX5" fmla="*/ 93046 w 5704117"/>
              <a:gd name="connsiteY5" fmla="*/ 6082857 h 6096000"/>
              <a:gd name="connsiteX6" fmla="*/ 0 w 5704117"/>
              <a:gd name="connsiteY6" fmla="*/ 6078450 h 609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04117" h="6096000">
                <a:moveTo>
                  <a:pt x="4562795" y="0"/>
                </a:moveTo>
                <a:lnTo>
                  <a:pt x="4721192" y="133595"/>
                </a:lnTo>
                <a:cubicBezTo>
                  <a:pt x="5067135" y="440105"/>
                  <a:pt x="5309779" y="747048"/>
                  <a:pt x="5467522" y="1054328"/>
                </a:cubicBezTo>
                <a:cubicBezTo>
                  <a:pt x="5782917" y="1668625"/>
                  <a:pt x="5758242" y="2283795"/>
                  <a:pt x="5538873" y="2897564"/>
                </a:cubicBezTo>
                <a:cubicBezTo>
                  <a:pt x="5319500" y="3511334"/>
                  <a:pt x="4905433" y="4123706"/>
                  <a:pt x="4442050" y="4732407"/>
                </a:cubicBezTo>
                <a:cubicBezTo>
                  <a:pt x="3499930" y="5970384"/>
                  <a:pt x="1925433" y="6153690"/>
                  <a:pt x="93046" y="6082857"/>
                </a:cubicBezTo>
                <a:lnTo>
                  <a:pt x="0" y="607845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prstClr val="white"/>
              </a:solidFill>
              <a:latin typeface="Avenir Next LT Pro Light"/>
            </a:endParaRPr>
          </a:p>
        </p:txBody>
      </p:sp>
      <p:pic>
        <p:nvPicPr>
          <p:cNvPr id="6" name="Picture 5" descr="Students using laptops in classroom">
            <a:extLst>
              <a:ext uri="{FF2B5EF4-FFF2-40B4-BE49-F238E27FC236}">
                <a16:creationId xmlns:a16="http://schemas.microsoft.com/office/drawing/2014/main" id="{746188E1-F188-D53F-9184-76BC582B9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92862" y="114624"/>
            <a:ext cx="7427280" cy="49515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868323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Printworks exterior day">
            <a:extLst>
              <a:ext uri="{FF2B5EF4-FFF2-40B4-BE49-F238E27FC236}">
                <a16:creationId xmlns:a16="http://schemas.microsoft.com/office/drawing/2014/main" id="{E78DA5A2-F304-AEC5-7973-0DC2AFECD6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347" y="168348"/>
            <a:ext cx="9679306" cy="6521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112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87A0FBA-CC04-4256-A8EB-BB3C543E98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EFC49C-62C3-4D0F-A5E0-B5856867B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custGeom>
            <a:avLst/>
            <a:gdLst>
              <a:gd name="connsiteX0" fmla="*/ 0 w 6096000"/>
              <a:gd name="connsiteY0" fmla="*/ 0 h 6858000"/>
              <a:gd name="connsiteX1" fmla="*/ 2758239 w 6096000"/>
              <a:gd name="connsiteY1" fmla="*/ 0 h 6858000"/>
              <a:gd name="connsiteX2" fmla="*/ 2916747 w 6096000"/>
              <a:gd name="connsiteY2" fmla="*/ 218181 h 6858000"/>
              <a:gd name="connsiteX3" fmla="*/ 4839749 w 6096000"/>
              <a:gd name="connsiteY3" fmla="*/ 2631787 h 6858000"/>
              <a:gd name="connsiteX4" fmla="*/ 6095001 w 6096000"/>
              <a:gd name="connsiteY4" fmla="*/ 5672947 h 6858000"/>
              <a:gd name="connsiteX5" fmla="*/ 5792922 w 6096000"/>
              <a:gd name="connsiteY5" fmla="*/ 6612444 h 6858000"/>
              <a:gd name="connsiteX6" fmla="*/ 5671607 w 6096000"/>
              <a:gd name="connsiteY6" fmla="*/ 6771753 h 6858000"/>
              <a:gd name="connsiteX7" fmla="*/ 5591643 w 6096000"/>
              <a:gd name="connsiteY7" fmla="*/ 6858000 h 6858000"/>
              <a:gd name="connsiteX8" fmla="*/ 0 w 6096000"/>
              <a:gd name="connsiteY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2758239" y="0"/>
                </a:lnTo>
                <a:lnTo>
                  <a:pt x="2916747" y="218181"/>
                </a:lnTo>
                <a:cubicBezTo>
                  <a:pt x="3525935" y="1023180"/>
                  <a:pt x="4281133" y="1818277"/>
                  <a:pt x="4839749" y="2631787"/>
                </a:cubicBezTo>
                <a:cubicBezTo>
                  <a:pt x="5571203" y="3696928"/>
                  <a:pt x="6122704" y="4799581"/>
                  <a:pt x="6095001" y="5672947"/>
                </a:cubicBezTo>
                <a:cubicBezTo>
                  <a:pt x="6083564" y="6040467"/>
                  <a:pt x="5972980" y="6348559"/>
                  <a:pt x="5792922" y="6612444"/>
                </a:cubicBezTo>
                <a:cubicBezTo>
                  <a:pt x="5755410" y="6667420"/>
                  <a:pt x="5714882" y="6720477"/>
                  <a:pt x="5671607" y="6771753"/>
                </a:cubicBezTo>
                <a:lnTo>
                  <a:pt x="559164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3588014-99E8-44C1-BB9D-26C13B241D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7789134">
            <a:off x="1570515" y="454890"/>
            <a:ext cx="3969651" cy="5948221"/>
          </a:xfrm>
          <a:custGeom>
            <a:avLst/>
            <a:gdLst>
              <a:gd name="connsiteX0" fmla="*/ 4594048 w 9861488"/>
              <a:gd name="connsiteY0" fmla="*/ 11458472 h 11458472"/>
              <a:gd name="connsiteX1" fmla="*/ 0 w 9861488"/>
              <a:gd name="connsiteY1" fmla="*/ 5948221 h 11458472"/>
              <a:gd name="connsiteX2" fmla="*/ 1863 w 9861488"/>
              <a:gd name="connsiteY2" fmla="*/ 5698862 h 11458472"/>
              <a:gd name="connsiteX3" fmla="*/ 320025 w 9861488"/>
              <a:gd name="connsiteY3" fmla="*/ 3799836 h 11458472"/>
              <a:gd name="connsiteX4" fmla="*/ 3430486 w 9861488"/>
              <a:gd name="connsiteY4" fmla="*/ 295907 h 11458472"/>
              <a:gd name="connsiteX5" fmla="*/ 3863859 w 9861488"/>
              <a:gd name="connsiteY5" fmla="*/ 55612 h 11458472"/>
              <a:gd name="connsiteX6" fmla="*/ 3969651 w 9861488"/>
              <a:gd name="connsiteY6" fmla="*/ 0 h 11458472"/>
              <a:gd name="connsiteX7" fmla="*/ 9861488 w 9861488"/>
              <a:gd name="connsiteY7" fmla="*/ 7066862 h 11458472"/>
              <a:gd name="connsiteX8" fmla="*/ 4594048 w 9861488"/>
              <a:gd name="connsiteY8" fmla="*/ 11458472 h 11458472"/>
              <a:gd name="connsiteX0" fmla="*/ 0 w 9861488"/>
              <a:gd name="connsiteY0" fmla="*/ 5948221 h 11549912"/>
              <a:gd name="connsiteX1" fmla="*/ 1863 w 9861488"/>
              <a:gd name="connsiteY1" fmla="*/ 5698862 h 11549912"/>
              <a:gd name="connsiteX2" fmla="*/ 320025 w 9861488"/>
              <a:gd name="connsiteY2" fmla="*/ 3799836 h 11549912"/>
              <a:gd name="connsiteX3" fmla="*/ 3430486 w 9861488"/>
              <a:gd name="connsiteY3" fmla="*/ 295907 h 11549912"/>
              <a:gd name="connsiteX4" fmla="*/ 3863859 w 9861488"/>
              <a:gd name="connsiteY4" fmla="*/ 55612 h 11549912"/>
              <a:gd name="connsiteX5" fmla="*/ 3969651 w 9861488"/>
              <a:gd name="connsiteY5" fmla="*/ 0 h 11549912"/>
              <a:gd name="connsiteX6" fmla="*/ 9861488 w 9861488"/>
              <a:gd name="connsiteY6" fmla="*/ 7066862 h 11549912"/>
              <a:gd name="connsiteX7" fmla="*/ 4685488 w 9861488"/>
              <a:gd name="connsiteY7" fmla="*/ 11549912 h 11549912"/>
              <a:gd name="connsiteX0" fmla="*/ 0 w 9861488"/>
              <a:gd name="connsiteY0" fmla="*/ 5948221 h 7066862"/>
              <a:gd name="connsiteX1" fmla="*/ 1863 w 9861488"/>
              <a:gd name="connsiteY1" fmla="*/ 5698862 h 7066862"/>
              <a:gd name="connsiteX2" fmla="*/ 320025 w 9861488"/>
              <a:gd name="connsiteY2" fmla="*/ 3799836 h 7066862"/>
              <a:gd name="connsiteX3" fmla="*/ 3430486 w 9861488"/>
              <a:gd name="connsiteY3" fmla="*/ 295907 h 7066862"/>
              <a:gd name="connsiteX4" fmla="*/ 3863859 w 9861488"/>
              <a:gd name="connsiteY4" fmla="*/ 55612 h 7066862"/>
              <a:gd name="connsiteX5" fmla="*/ 3969651 w 9861488"/>
              <a:gd name="connsiteY5" fmla="*/ 0 h 7066862"/>
              <a:gd name="connsiteX6" fmla="*/ 9861488 w 9861488"/>
              <a:gd name="connsiteY6" fmla="*/ 7066862 h 7066862"/>
              <a:gd name="connsiteX0" fmla="*/ 0 w 3969651"/>
              <a:gd name="connsiteY0" fmla="*/ 5948221 h 5948221"/>
              <a:gd name="connsiteX1" fmla="*/ 1863 w 3969651"/>
              <a:gd name="connsiteY1" fmla="*/ 5698862 h 5948221"/>
              <a:gd name="connsiteX2" fmla="*/ 320025 w 3969651"/>
              <a:gd name="connsiteY2" fmla="*/ 3799836 h 5948221"/>
              <a:gd name="connsiteX3" fmla="*/ 3430486 w 3969651"/>
              <a:gd name="connsiteY3" fmla="*/ 295907 h 5948221"/>
              <a:gd name="connsiteX4" fmla="*/ 3863859 w 3969651"/>
              <a:gd name="connsiteY4" fmla="*/ 55612 h 5948221"/>
              <a:gd name="connsiteX5" fmla="*/ 3969651 w 3969651"/>
              <a:gd name="connsiteY5" fmla="*/ 0 h 59482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69651" h="5948221">
                <a:moveTo>
                  <a:pt x="0" y="5948221"/>
                </a:moveTo>
                <a:lnTo>
                  <a:pt x="1863" y="5698862"/>
                </a:lnTo>
                <a:cubicBezTo>
                  <a:pt x="27184" y="5017139"/>
                  <a:pt x="133214" y="4368297"/>
                  <a:pt x="320025" y="3799836"/>
                </a:cubicBezTo>
                <a:cubicBezTo>
                  <a:pt x="810579" y="2305232"/>
                  <a:pt x="2027133" y="1118138"/>
                  <a:pt x="3430486" y="295907"/>
                </a:cubicBezTo>
                <a:cubicBezTo>
                  <a:pt x="3545941" y="228312"/>
                  <a:pt x="3692079" y="146862"/>
                  <a:pt x="3863859" y="55612"/>
                </a:cubicBezTo>
                <a:lnTo>
                  <a:pt x="3969651" y="0"/>
                </a:lnTo>
              </a:path>
            </a:pathLst>
          </a:custGeom>
          <a:noFill/>
          <a:ln w="190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 Light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4AEA6F-F488-F9A2-69D7-3AF259B6EA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10682" y="1078368"/>
            <a:ext cx="3728953" cy="4572000"/>
          </a:xfrm>
        </p:spPr>
        <p:txBody>
          <a:bodyPr anchor="t">
            <a:normAutofit/>
          </a:bodyPr>
          <a:lstStyle/>
          <a:p>
            <a:pPr algn="ctr"/>
            <a:r>
              <a:rPr lang="en-GB" sz="3200" dirty="0"/>
              <a:t>Induction </a:t>
            </a:r>
            <a:br>
              <a:rPr lang="en-GB" sz="3200" dirty="0"/>
            </a:br>
            <a:r>
              <a:rPr lang="en-GB" sz="3200" dirty="0"/>
              <a:t>vs </a:t>
            </a:r>
            <a:br>
              <a:rPr lang="en-GB" sz="3200" dirty="0"/>
            </a:br>
            <a:r>
              <a:rPr lang="en-GB" sz="3200" dirty="0"/>
              <a:t>Belonging</a:t>
            </a:r>
            <a:br>
              <a:rPr lang="en-GB" sz="3200" dirty="0"/>
            </a:br>
            <a:br>
              <a:rPr lang="en-GB" sz="3200" dirty="0"/>
            </a:br>
            <a:r>
              <a:rPr lang="en-GB" sz="2800" dirty="0"/>
              <a:t>Why belonging and not induction?</a:t>
            </a:r>
            <a:br>
              <a:rPr lang="en-GB" sz="2800" dirty="0"/>
            </a:br>
            <a:br>
              <a:rPr lang="en-GB" sz="2800" dirty="0"/>
            </a:br>
            <a:r>
              <a:rPr lang="en-GB" sz="2800" dirty="0"/>
              <a:t>What is the difference?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4311138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2762F-BCEA-FF5A-7BF0-87F0A764A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Durham SU Student Induction and Orientation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FC475-FD4D-DA4D-3F8A-A0EB87FD69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First year undergraduates</a:t>
            </a:r>
          </a:p>
          <a:p>
            <a:r>
              <a:rPr lang="en-GB" dirty="0"/>
              <a:t>Focus groups with 16 students</a:t>
            </a:r>
          </a:p>
          <a:p>
            <a:r>
              <a:rPr lang="en-GB" dirty="0"/>
              <a:t>Desk research to understand the industry themes</a:t>
            </a:r>
          </a:p>
        </p:txBody>
      </p:sp>
    </p:spTree>
    <p:extLst>
      <p:ext uri="{BB962C8B-B14F-4D97-AF65-F5344CB8AC3E}">
        <p14:creationId xmlns:p14="http://schemas.microsoft.com/office/powerpoint/2010/main" val="4160746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690A8-1DE8-49D4-1E4E-3AB380BA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Main themes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3657-952F-2543-4675-921FEA800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 Expectations</a:t>
            </a:r>
          </a:p>
          <a:p>
            <a:r>
              <a:rPr lang="en-GB" dirty="0"/>
              <a:t>Academic Preparedness</a:t>
            </a:r>
          </a:p>
          <a:p>
            <a:r>
              <a:rPr lang="en-GB" dirty="0"/>
              <a:t>Social belonging</a:t>
            </a:r>
          </a:p>
          <a:p>
            <a:r>
              <a:rPr lang="en-GB" dirty="0"/>
              <a:t>Student life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0088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/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What makes students feel they belong?</a:t>
            </a:r>
          </a:p>
        </p:txBody>
      </p:sp>
    </p:spTree>
    <p:extLst>
      <p:ext uri="{BB962C8B-B14F-4D97-AF65-F5344CB8AC3E}">
        <p14:creationId xmlns:p14="http://schemas.microsoft.com/office/powerpoint/2010/main" val="37994184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690A8-1DE8-49D4-1E4E-3AB380BAE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33657-952F-2543-4675-921FEA8001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Lack of engagement from students</a:t>
            </a:r>
          </a:p>
          <a:p>
            <a:r>
              <a:rPr lang="en-GB" dirty="0"/>
              <a:t>Anxiety from students to try new things</a:t>
            </a:r>
          </a:p>
          <a:p>
            <a:r>
              <a:rPr lang="en-GB" dirty="0"/>
              <a:t>Challenging academic environment</a:t>
            </a:r>
          </a:p>
          <a:p>
            <a:r>
              <a:rPr lang="en-GB" dirty="0"/>
              <a:t>Trouble finding students with similar interests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6002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/>
          <a:lstStyle/>
          <a:p>
            <a:pPr algn="ctr"/>
            <a:r>
              <a:rPr lang="en-GB" dirty="0"/>
              <a:t>What’s the solution?</a:t>
            </a:r>
          </a:p>
        </p:txBody>
      </p:sp>
    </p:spTree>
    <p:extLst>
      <p:ext uri="{BB962C8B-B14F-4D97-AF65-F5344CB8AC3E}">
        <p14:creationId xmlns:p14="http://schemas.microsoft.com/office/powerpoint/2010/main" val="18649191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7B44-3A5B-B7DE-B623-0BBCCAEB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Pilot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02C05-3AFE-5EE3-1CD2-ADDC8DA7A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Design an induction timetable based around feedback given from students</a:t>
            </a:r>
          </a:p>
          <a:p>
            <a:r>
              <a:rPr lang="en-GB" dirty="0"/>
              <a:t>Focus on academic preparedness and social belonging</a:t>
            </a:r>
          </a:p>
          <a:p>
            <a:r>
              <a:rPr lang="en-GB" dirty="0"/>
              <a:t>Work with students, for students</a:t>
            </a:r>
          </a:p>
        </p:txBody>
      </p:sp>
    </p:spTree>
    <p:extLst>
      <p:ext uri="{BB962C8B-B14F-4D97-AF65-F5344CB8AC3E}">
        <p14:creationId xmlns:p14="http://schemas.microsoft.com/office/powerpoint/2010/main" val="31915943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77B44-3A5B-B7DE-B623-0BBCCAEBFE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dream…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302C05-3AFE-5EE3-1CD2-ADDC8DA7A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Students together in the physical space </a:t>
            </a:r>
          </a:p>
          <a:p>
            <a:r>
              <a:rPr lang="en-GB" dirty="0"/>
              <a:t>To be able to create belonging within the academic department</a:t>
            </a:r>
          </a:p>
          <a:p>
            <a:r>
              <a:rPr lang="en-GB" dirty="0"/>
              <a:t>Pilot rolled out to other departments across the </a:t>
            </a:r>
            <a:r>
              <a:rPr lang="en-GB" dirty="0" err="1"/>
              <a:t>Unviersity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54415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How would your SU approach a pilot in an academic department?</a:t>
            </a:r>
          </a:p>
        </p:txBody>
      </p:sp>
    </p:spTree>
    <p:extLst>
      <p:ext uri="{BB962C8B-B14F-4D97-AF65-F5344CB8AC3E}">
        <p14:creationId xmlns:p14="http://schemas.microsoft.com/office/powerpoint/2010/main" val="10859603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Discussion:</a:t>
            </a:r>
            <a:br>
              <a:rPr lang="en-GB" dirty="0"/>
            </a:br>
            <a:r>
              <a:rPr lang="en-GB" dirty="0"/>
              <a:t>What framework/resources would you put in place?</a:t>
            </a:r>
          </a:p>
        </p:txBody>
      </p:sp>
    </p:spTree>
    <p:extLst>
      <p:ext uri="{BB962C8B-B14F-4D97-AF65-F5344CB8AC3E}">
        <p14:creationId xmlns:p14="http://schemas.microsoft.com/office/powerpoint/2010/main" val="24829760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B7C76-159E-3EA4-5868-12BC214C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2667000"/>
            <a:ext cx="10668000" cy="1524000"/>
          </a:xfrm>
        </p:spPr>
        <p:txBody>
          <a:bodyPr>
            <a:normAutofit/>
          </a:bodyPr>
          <a:lstStyle/>
          <a:p>
            <a:pPr algn="ctr"/>
            <a:r>
              <a:rPr lang="en-GB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FA386D-209E-B767-4C26-00764A111E5F}"/>
              </a:ext>
            </a:extLst>
          </p:cNvPr>
          <p:cNvSpPr txBox="1"/>
          <p:nvPr/>
        </p:nvSpPr>
        <p:spPr>
          <a:xfrm>
            <a:off x="177553" y="6143348"/>
            <a:ext cx="320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Contact for more info: </a:t>
            </a:r>
            <a:r>
              <a:rPr lang="en-GB" dirty="0">
                <a:hlinkClick r:id="rId2"/>
              </a:rPr>
              <a:t>olivia.flavell@durham.ac.uk</a:t>
            </a:r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88527480"/>
      </p:ext>
    </p:extLst>
  </p:cSld>
  <p:clrMapOvr>
    <a:masterClrMapping/>
  </p:clrMapOvr>
</p:sld>
</file>

<file path=ppt/theme/theme1.xml><?xml version="1.0" encoding="utf-8"?>
<a:theme xmlns:a="http://schemas.openxmlformats.org/drawingml/2006/main" name="PebbleVTI">
  <a:themeElements>
    <a:clrScheme name="Blush 3">
      <a:dk1>
        <a:sysClr val="windowText" lastClr="000000"/>
      </a:dk1>
      <a:lt1>
        <a:sysClr val="window" lastClr="FFFFFF"/>
      </a:lt1>
      <a:dk2>
        <a:srgbClr val="B15E4E"/>
      </a:dk2>
      <a:lt2>
        <a:srgbClr val="FFFFFF"/>
      </a:lt2>
      <a:accent1>
        <a:srgbClr val="C5B096"/>
      </a:accent1>
      <a:accent2>
        <a:srgbClr val="ECA855"/>
      </a:accent2>
      <a:accent3>
        <a:srgbClr val="9BBFB0"/>
      </a:accent3>
      <a:accent4>
        <a:srgbClr val="A9AEA7"/>
      </a:accent4>
      <a:accent5>
        <a:srgbClr val="6A787C"/>
      </a:accent5>
      <a:accent6>
        <a:srgbClr val="3B4345"/>
      </a:accent6>
      <a:hlink>
        <a:srgbClr val="ECA855"/>
      </a:hlink>
      <a:folHlink>
        <a:srgbClr val="6A392F"/>
      </a:folHlink>
    </a:clrScheme>
    <a:fontScheme name="Custom 4">
      <a:majorFont>
        <a:latin typeface="Sitka Subheading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bbleVTI" id="{8B4DB91D-6BB4-4BA3-973A-733D3AF2680E}" vid="{9A19CF0D-2077-4BF4-BAA5-86934C336D5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3F1B770-B13D-4CC3-8B38-B523F990E2D8}"/>
</file>

<file path=customXml/itemProps2.xml><?xml version="1.0" encoding="utf-8"?>
<ds:datastoreItem xmlns:ds="http://schemas.openxmlformats.org/officeDocument/2006/customXml" ds:itemID="{7490D232-A8A3-463F-B703-0E745157C1FE}"/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199</Words>
  <Application>Microsoft Office PowerPoint</Application>
  <PresentationFormat>Widescreen</PresentationFormat>
  <Paragraphs>31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Avenir Next LT Pro</vt:lpstr>
      <vt:lpstr>Avenir Next LT Pro Light</vt:lpstr>
      <vt:lpstr>Sitka Subheading</vt:lpstr>
      <vt:lpstr>PebbleVTI</vt:lpstr>
      <vt:lpstr>Facilitating student belonging: a new approach to student induction</vt:lpstr>
      <vt:lpstr>PowerPoint Presentation</vt:lpstr>
      <vt:lpstr>Induction  vs  Belonging  Why belonging and not induction?  What is the difference?</vt:lpstr>
      <vt:lpstr>Durham SU Student Induction and Orientation Report</vt:lpstr>
      <vt:lpstr>Main themes</vt:lpstr>
      <vt:lpstr>Discussion: What makes students feel they belong?</vt:lpstr>
      <vt:lpstr>Challenges</vt:lpstr>
      <vt:lpstr>What’s the solution?</vt:lpstr>
      <vt:lpstr>Pilot project</vt:lpstr>
      <vt:lpstr>The dream…</vt:lpstr>
      <vt:lpstr>Discussion: How would your SU approach a pilot in an academic department?</vt:lpstr>
      <vt:lpstr>Discussion: What framework/resources would you put in place?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Facilitating student belonging: a new approach to student induction</dc:title>
  <dc:creator>FLAVELL, OLIVIA</dc:creator>
  <cp:lastModifiedBy>FLAVELL, OLIVIA</cp:lastModifiedBy>
  <cp:revision>7</cp:revision>
  <dcterms:created xsi:type="dcterms:W3CDTF">2024-08-07T10:37:32Z</dcterms:created>
  <dcterms:modified xsi:type="dcterms:W3CDTF">2024-08-07T13:19:55Z</dcterms:modified>
</cp:coreProperties>
</file>