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8" r:id="rId8"/>
    <p:sldId id="263" r:id="rId9"/>
    <p:sldId id="262" r:id="rId10"/>
    <p:sldId id="267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DDCB"/>
    <a:srgbClr val="A7E7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7" autoAdjust="0"/>
    <p:restoredTop sz="94660"/>
  </p:normalViewPr>
  <p:slideViewPr>
    <p:cSldViewPr snapToGrid="0">
      <p:cViewPr varScale="1">
        <p:scale>
          <a:sx n="86" d="100"/>
          <a:sy n="86" d="100"/>
        </p:scale>
        <p:origin x="37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038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442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455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439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148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188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935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478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56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822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DD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8/7/2024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1971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2" r:id="rId6"/>
    <p:sldLayoutId id="2147483738" r:id="rId7"/>
    <p:sldLayoutId id="2147483739" r:id="rId8"/>
    <p:sldLayoutId id="2147483740" r:id="rId9"/>
    <p:sldLayoutId id="2147483741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olivia.flavell@durham.ac.u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81E00F-ACEE-657C-FDF3-F5DD26584E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16073" y="753765"/>
            <a:ext cx="5213927" cy="3056235"/>
          </a:xfrm>
        </p:spPr>
        <p:txBody>
          <a:bodyPr>
            <a:normAutofit/>
          </a:bodyPr>
          <a:lstStyle/>
          <a:p>
            <a:pPr algn="l"/>
            <a:r>
              <a:rPr lang="en-GB" sz="4100" dirty="0"/>
              <a:t>Facilitating student belonging: a new approach to student induction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76887F-34B4-753E-8B6A-AEF0DF5AAF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16073" y="4128653"/>
            <a:ext cx="4571999" cy="1524000"/>
          </a:xfrm>
        </p:spPr>
        <p:txBody>
          <a:bodyPr>
            <a:normAutofit/>
          </a:bodyPr>
          <a:lstStyle/>
          <a:p>
            <a:pPr algn="l"/>
            <a:r>
              <a:rPr lang="en-GB" dirty="0"/>
              <a:t>Olivia @ Durham SU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47A9921-6509-49C2-BEBF-924F28066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pic>
        <p:nvPicPr>
          <p:cNvPr id="6" name="Picture 5" descr="Students using laptops in classroom">
            <a:extLst>
              <a:ext uri="{FF2B5EF4-FFF2-40B4-BE49-F238E27FC236}">
                <a16:creationId xmlns:a16="http://schemas.microsoft.com/office/drawing/2014/main" id="{746188E1-F188-D53F-9184-76BC582B99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92862" y="114624"/>
            <a:ext cx="7427280" cy="4951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68323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Printworks exterior day">
            <a:extLst>
              <a:ext uri="{FF2B5EF4-FFF2-40B4-BE49-F238E27FC236}">
                <a16:creationId xmlns:a16="http://schemas.microsoft.com/office/drawing/2014/main" id="{E78DA5A2-F304-AEC5-7973-0DC2AFECD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347" y="168348"/>
            <a:ext cx="9679306" cy="6521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3112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1EFC49C-62C3-4D0F-A5E0-B5856867B3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2758239 w 6096000"/>
              <a:gd name="connsiteY1" fmla="*/ 0 h 6858000"/>
              <a:gd name="connsiteX2" fmla="*/ 2916747 w 6096000"/>
              <a:gd name="connsiteY2" fmla="*/ 218181 h 6858000"/>
              <a:gd name="connsiteX3" fmla="*/ 4839749 w 6096000"/>
              <a:gd name="connsiteY3" fmla="*/ 2631787 h 6858000"/>
              <a:gd name="connsiteX4" fmla="*/ 6095001 w 6096000"/>
              <a:gd name="connsiteY4" fmla="*/ 5672947 h 6858000"/>
              <a:gd name="connsiteX5" fmla="*/ 5792922 w 6096000"/>
              <a:gd name="connsiteY5" fmla="*/ 6612444 h 6858000"/>
              <a:gd name="connsiteX6" fmla="*/ 5671607 w 6096000"/>
              <a:gd name="connsiteY6" fmla="*/ 6771753 h 6858000"/>
              <a:gd name="connsiteX7" fmla="*/ 5591643 w 6096000"/>
              <a:gd name="connsiteY7" fmla="*/ 6858000 h 6858000"/>
              <a:gd name="connsiteX8" fmla="*/ 0 w 6096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2758239" y="0"/>
                </a:lnTo>
                <a:lnTo>
                  <a:pt x="2916747" y="218181"/>
                </a:lnTo>
                <a:cubicBezTo>
                  <a:pt x="3525935" y="1023180"/>
                  <a:pt x="4281133" y="1818277"/>
                  <a:pt x="4839749" y="2631787"/>
                </a:cubicBezTo>
                <a:cubicBezTo>
                  <a:pt x="5571203" y="3696928"/>
                  <a:pt x="6122704" y="4799581"/>
                  <a:pt x="6095001" y="5672947"/>
                </a:cubicBezTo>
                <a:cubicBezTo>
                  <a:pt x="6083564" y="6040467"/>
                  <a:pt x="5972980" y="6348559"/>
                  <a:pt x="5792922" y="6612444"/>
                </a:cubicBezTo>
                <a:cubicBezTo>
                  <a:pt x="5755410" y="6667420"/>
                  <a:pt x="5714882" y="6720477"/>
                  <a:pt x="5671607" y="6771753"/>
                </a:cubicBezTo>
                <a:lnTo>
                  <a:pt x="559164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3588014-99E8-44C1-BB9D-26C13B241D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7789134">
            <a:off x="1570515" y="454890"/>
            <a:ext cx="3969651" cy="5948221"/>
          </a:xfrm>
          <a:custGeom>
            <a:avLst/>
            <a:gdLst>
              <a:gd name="connsiteX0" fmla="*/ 4594048 w 9861488"/>
              <a:gd name="connsiteY0" fmla="*/ 11458472 h 11458472"/>
              <a:gd name="connsiteX1" fmla="*/ 0 w 9861488"/>
              <a:gd name="connsiteY1" fmla="*/ 5948221 h 11458472"/>
              <a:gd name="connsiteX2" fmla="*/ 1863 w 9861488"/>
              <a:gd name="connsiteY2" fmla="*/ 5698862 h 11458472"/>
              <a:gd name="connsiteX3" fmla="*/ 320025 w 9861488"/>
              <a:gd name="connsiteY3" fmla="*/ 3799836 h 11458472"/>
              <a:gd name="connsiteX4" fmla="*/ 3430486 w 9861488"/>
              <a:gd name="connsiteY4" fmla="*/ 295907 h 11458472"/>
              <a:gd name="connsiteX5" fmla="*/ 3863859 w 9861488"/>
              <a:gd name="connsiteY5" fmla="*/ 55612 h 11458472"/>
              <a:gd name="connsiteX6" fmla="*/ 3969651 w 9861488"/>
              <a:gd name="connsiteY6" fmla="*/ 0 h 11458472"/>
              <a:gd name="connsiteX7" fmla="*/ 9861488 w 9861488"/>
              <a:gd name="connsiteY7" fmla="*/ 7066862 h 11458472"/>
              <a:gd name="connsiteX8" fmla="*/ 4594048 w 9861488"/>
              <a:gd name="connsiteY8" fmla="*/ 11458472 h 11458472"/>
              <a:gd name="connsiteX0" fmla="*/ 0 w 9861488"/>
              <a:gd name="connsiteY0" fmla="*/ 5948221 h 11549912"/>
              <a:gd name="connsiteX1" fmla="*/ 1863 w 9861488"/>
              <a:gd name="connsiteY1" fmla="*/ 5698862 h 11549912"/>
              <a:gd name="connsiteX2" fmla="*/ 320025 w 9861488"/>
              <a:gd name="connsiteY2" fmla="*/ 3799836 h 11549912"/>
              <a:gd name="connsiteX3" fmla="*/ 3430486 w 9861488"/>
              <a:gd name="connsiteY3" fmla="*/ 295907 h 11549912"/>
              <a:gd name="connsiteX4" fmla="*/ 3863859 w 9861488"/>
              <a:gd name="connsiteY4" fmla="*/ 55612 h 11549912"/>
              <a:gd name="connsiteX5" fmla="*/ 3969651 w 9861488"/>
              <a:gd name="connsiteY5" fmla="*/ 0 h 11549912"/>
              <a:gd name="connsiteX6" fmla="*/ 9861488 w 9861488"/>
              <a:gd name="connsiteY6" fmla="*/ 7066862 h 11549912"/>
              <a:gd name="connsiteX7" fmla="*/ 4685488 w 9861488"/>
              <a:gd name="connsiteY7" fmla="*/ 11549912 h 11549912"/>
              <a:gd name="connsiteX0" fmla="*/ 0 w 9861488"/>
              <a:gd name="connsiteY0" fmla="*/ 5948221 h 7066862"/>
              <a:gd name="connsiteX1" fmla="*/ 1863 w 9861488"/>
              <a:gd name="connsiteY1" fmla="*/ 5698862 h 7066862"/>
              <a:gd name="connsiteX2" fmla="*/ 320025 w 9861488"/>
              <a:gd name="connsiteY2" fmla="*/ 3799836 h 7066862"/>
              <a:gd name="connsiteX3" fmla="*/ 3430486 w 9861488"/>
              <a:gd name="connsiteY3" fmla="*/ 295907 h 7066862"/>
              <a:gd name="connsiteX4" fmla="*/ 3863859 w 9861488"/>
              <a:gd name="connsiteY4" fmla="*/ 55612 h 7066862"/>
              <a:gd name="connsiteX5" fmla="*/ 3969651 w 9861488"/>
              <a:gd name="connsiteY5" fmla="*/ 0 h 7066862"/>
              <a:gd name="connsiteX6" fmla="*/ 9861488 w 9861488"/>
              <a:gd name="connsiteY6" fmla="*/ 7066862 h 7066862"/>
              <a:gd name="connsiteX0" fmla="*/ 0 w 3969651"/>
              <a:gd name="connsiteY0" fmla="*/ 5948221 h 5948221"/>
              <a:gd name="connsiteX1" fmla="*/ 1863 w 3969651"/>
              <a:gd name="connsiteY1" fmla="*/ 5698862 h 5948221"/>
              <a:gd name="connsiteX2" fmla="*/ 320025 w 3969651"/>
              <a:gd name="connsiteY2" fmla="*/ 3799836 h 5948221"/>
              <a:gd name="connsiteX3" fmla="*/ 3430486 w 3969651"/>
              <a:gd name="connsiteY3" fmla="*/ 295907 h 5948221"/>
              <a:gd name="connsiteX4" fmla="*/ 3863859 w 3969651"/>
              <a:gd name="connsiteY4" fmla="*/ 55612 h 5948221"/>
              <a:gd name="connsiteX5" fmla="*/ 3969651 w 3969651"/>
              <a:gd name="connsiteY5" fmla="*/ 0 h 5948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69651" h="5948221">
                <a:moveTo>
                  <a:pt x="0" y="5948221"/>
                </a:moveTo>
                <a:lnTo>
                  <a:pt x="1863" y="5698862"/>
                </a:lnTo>
                <a:cubicBezTo>
                  <a:pt x="27184" y="5017139"/>
                  <a:pt x="133214" y="4368297"/>
                  <a:pt x="320025" y="3799836"/>
                </a:cubicBezTo>
                <a:cubicBezTo>
                  <a:pt x="810579" y="2305232"/>
                  <a:pt x="2027133" y="1118138"/>
                  <a:pt x="3430486" y="295907"/>
                </a:cubicBezTo>
                <a:cubicBezTo>
                  <a:pt x="3545941" y="228312"/>
                  <a:pt x="3692079" y="146862"/>
                  <a:pt x="3863859" y="55612"/>
                </a:cubicBezTo>
                <a:lnTo>
                  <a:pt x="3969651" y="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4AEA6F-F488-F9A2-69D7-3AF259B6E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0682" y="1078368"/>
            <a:ext cx="3728953" cy="4572000"/>
          </a:xfrm>
        </p:spPr>
        <p:txBody>
          <a:bodyPr anchor="t">
            <a:normAutofit/>
          </a:bodyPr>
          <a:lstStyle/>
          <a:p>
            <a:pPr algn="ctr"/>
            <a:r>
              <a:rPr lang="en-GB" sz="3200" dirty="0"/>
              <a:t>Induction </a:t>
            </a:r>
            <a:br>
              <a:rPr lang="en-GB" sz="3200" dirty="0"/>
            </a:br>
            <a:r>
              <a:rPr lang="en-GB" sz="3200" dirty="0"/>
              <a:t>vs </a:t>
            </a:r>
            <a:br>
              <a:rPr lang="en-GB" sz="3200" dirty="0"/>
            </a:br>
            <a:r>
              <a:rPr lang="en-GB" sz="3200" dirty="0"/>
              <a:t>Belonging</a:t>
            </a:r>
            <a:br>
              <a:rPr lang="en-GB" sz="3200" dirty="0"/>
            </a:br>
            <a:br>
              <a:rPr lang="en-GB" sz="3200" dirty="0"/>
            </a:br>
            <a:r>
              <a:rPr lang="en-GB" sz="2800" dirty="0"/>
              <a:t>Why belonging and not induction?</a:t>
            </a:r>
            <a:br>
              <a:rPr lang="en-GB" sz="2800" dirty="0"/>
            </a:br>
            <a:br>
              <a:rPr lang="en-GB" sz="2800" dirty="0"/>
            </a:br>
            <a:r>
              <a:rPr lang="en-GB" sz="2800" dirty="0"/>
              <a:t>What is the difference?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431113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2762F-BCEA-FF5A-7BF0-87F0A764A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Durham SU Student Induction and Orientation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FC475-FD4D-DA4D-3F8A-A0EB87FD69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First year undergraduates</a:t>
            </a:r>
          </a:p>
          <a:p>
            <a:r>
              <a:rPr lang="en-GB" dirty="0"/>
              <a:t>Focus groups with 16 students</a:t>
            </a:r>
          </a:p>
          <a:p>
            <a:r>
              <a:rPr lang="en-GB" dirty="0"/>
              <a:t>Desk research to understand the industry themes</a:t>
            </a:r>
          </a:p>
        </p:txBody>
      </p:sp>
    </p:spTree>
    <p:extLst>
      <p:ext uri="{BB962C8B-B14F-4D97-AF65-F5344CB8AC3E}">
        <p14:creationId xmlns:p14="http://schemas.microsoft.com/office/powerpoint/2010/main" val="4160746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690A8-1DE8-49D4-1E4E-3AB380BAE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Main themes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33657-952F-2543-4675-921FEA800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Student Expectations</a:t>
            </a:r>
          </a:p>
          <a:p>
            <a:r>
              <a:rPr lang="en-GB" dirty="0"/>
              <a:t>Academic Preparedness</a:t>
            </a:r>
          </a:p>
          <a:p>
            <a:r>
              <a:rPr lang="en-GB" dirty="0"/>
              <a:t>Social belonging</a:t>
            </a:r>
          </a:p>
          <a:p>
            <a:r>
              <a:rPr lang="en-GB" dirty="0"/>
              <a:t>Student life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008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B7C76-159E-3EA4-5868-12BC214CE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667000"/>
            <a:ext cx="10668000" cy="1524000"/>
          </a:xfrm>
        </p:spPr>
        <p:txBody>
          <a:bodyPr/>
          <a:lstStyle/>
          <a:p>
            <a:pPr algn="ctr"/>
            <a:r>
              <a:rPr lang="en-GB" dirty="0"/>
              <a:t>Discussion:</a:t>
            </a:r>
            <a:br>
              <a:rPr lang="en-GB" dirty="0"/>
            </a:br>
            <a:r>
              <a:rPr lang="en-GB" dirty="0"/>
              <a:t>What makes students feel they belong?</a:t>
            </a:r>
          </a:p>
        </p:txBody>
      </p:sp>
    </p:spTree>
    <p:extLst>
      <p:ext uri="{BB962C8B-B14F-4D97-AF65-F5344CB8AC3E}">
        <p14:creationId xmlns:p14="http://schemas.microsoft.com/office/powerpoint/2010/main" val="3799418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690A8-1DE8-49D4-1E4E-3AB380BAE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33657-952F-2543-4675-921FEA800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Lack of engagement from students</a:t>
            </a:r>
          </a:p>
          <a:p>
            <a:r>
              <a:rPr lang="en-GB" dirty="0"/>
              <a:t>Anxiety from students to try new things</a:t>
            </a:r>
          </a:p>
          <a:p>
            <a:r>
              <a:rPr lang="en-GB" dirty="0"/>
              <a:t>Challenging academic environment</a:t>
            </a:r>
          </a:p>
          <a:p>
            <a:r>
              <a:rPr lang="en-GB" dirty="0"/>
              <a:t>Trouble finding students with similar interests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0022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B7C76-159E-3EA4-5868-12BC214CE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667000"/>
            <a:ext cx="10668000" cy="1524000"/>
          </a:xfrm>
        </p:spPr>
        <p:txBody>
          <a:bodyPr/>
          <a:lstStyle/>
          <a:p>
            <a:pPr algn="ctr"/>
            <a:r>
              <a:rPr lang="en-GB" dirty="0"/>
              <a:t>What’s the solution?</a:t>
            </a:r>
          </a:p>
        </p:txBody>
      </p:sp>
    </p:spTree>
    <p:extLst>
      <p:ext uri="{BB962C8B-B14F-4D97-AF65-F5344CB8AC3E}">
        <p14:creationId xmlns:p14="http://schemas.microsoft.com/office/powerpoint/2010/main" val="1864919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77B44-3A5B-B7DE-B623-0BBCCAEBF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Pilot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302C05-3AFE-5EE3-1CD2-ADDC8DA7A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Design an induction timetable based around feedback given from students</a:t>
            </a:r>
          </a:p>
          <a:p>
            <a:r>
              <a:rPr lang="en-GB" dirty="0"/>
              <a:t>Focus on academic preparedness and social belonging</a:t>
            </a:r>
          </a:p>
          <a:p>
            <a:r>
              <a:rPr lang="en-GB" dirty="0"/>
              <a:t>Work with students, for students</a:t>
            </a:r>
          </a:p>
        </p:txBody>
      </p:sp>
    </p:spTree>
    <p:extLst>
      <p:ext uri="{BB962C8B-B14F-4D97-AF65-F5344CB8AC3E}">
        <p14:creationId xmlns:p14="http://schemas.microsoft.com/office/powerpoint/2010/main" val="3191594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77B44-3A5B-B7DE-B623-0BBCCAEBF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dream…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302C05-3AFE-5EE3-1CD2-ADDC8DA7A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Students together in the physical space </a:t>
            </a:r>
          </a:p>
          <a:p>
            <a:r>
              <a:rPr lang="en-GB" dirty="0"/>
              <a:t>To be able to create belonging within the academic department</a:t>
            </a:r>
          </a:p>
          <a:p>
            <a:r>
              <a:rPr lang="en-GB" dirty="0"/>
              <a:t>Pilot rolled out to other departments across the </a:t>
            </a:r>
            <a:r>
              <a:rPr lang="en-GB" dirty="0" err="1"/>
              <a:t>Unviersity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5441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B7C76-159E-3EA4-5868-12BC214CE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667000"/>
            <a:ext cx="10668000" cy="152400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Discussion:</a:t>
            </a:r>
            <a:br>
              <a:rPr lang="en-GB" dirty="0"/>
            </a:br>
            <a:r>
              <a:rPr lang="en-GB" dirty="0"/>
              <a:t>How would your SU approach a pilot in an academic department?</a:t>
            </a:r>
          </a:p>
        </p:txBody>
      </p:sp>
    </p:spTree>
    <p:extLst>
      <p:ext uri="{BB962C8B-B14F-4D97-AF65-F5344CB8AC3E}">
        <p14:creationId xmlns:p14="http://schemas.microsoft.com/office/powerpoint/2010/main" val="1085960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B7C76-159E-3EA4-5868-12BC214CE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667000"/>
            <a:ext cx="10668000" cy="152400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Discussion:</a:t>
            </a:r>
            <a:br>
              <a:rPr lang="en-GB" dirty="0"/>
            </a:br>
            <a:r>
              <a:rPr lang="en-GB" dirty="0"/>
              <a:t>What framework/resources would you put in place?</a:t>
            </a:r>
          </a:p>
        </p:txBody>
      </p:sp>
    </p:spTree>
    <p:extLst>
      <p:ext uri="{BB962C8B-B14F-4D97-AF65-F5344CB8AC3E}">
        <p14:creationId xmlns:p14="http://schemas.microsoft.com/office/powerpoint/2010/main" val="2482976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B7C76-159E-3EA4-5868-12BC214CE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667000"/>
            <a:ext cx="10668000" cy="1524000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Questions?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FA386D-209E-B767-4C26-00764A111E5F}"/>
              </a:ext>
            </a:extLst>
          </p:cNvPr>
          <p:cNvSpPr txBox="1"/>
          <p:nvPr/>
        </p:nvSpPr>
        <p:spPr>
          <a:xfrm>
            <a:off x="177553" y="6143348"/>
            <a:ext cx="3204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Contact for more info: </a:t>
            </a:r>
            <a:r>
              <a:rPr lang="en-GB" dirty="0">
                <a:hlinkClick r:id="rId2"/>
              </a:rPr>
              <a:t>olivia.flavell@durham.ac.uk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88527480"/>
      </p:ext>
    </p:extLst>
  </p:cSld>
  <p:clrMapOvr>
    <a:masterClrMapping/>
  </p:clrMapOvr>
</p:sld>
</file>

<file path=ppt/theme/theme1.xml><?xml version="1.0" encoding="utf-8"?>
<a:theme xmlns:a="http://schemas.openxmlformats.org/drawingml/2006/main" name="PebbleVTI">
  <a:themeElements>
    <a:clrScheme name="Blush 3">
      <a:dk1>
        <a:sysClr val="windowText" lastClr="000000"/>
      </a:dk1>
      <a:lt1>
        <a:sysClr val="window" lastClr="FFFFFF"/>
      </a:lt1>
      <a:dk2>
        <a:srgbClr val="B15E4E"/>
      </a:dk2>
      <a:lt2>
        <a:srgbClr val="FFFFFF"/>
      </a:lt2>
      <a:accent1>
        <a:srgbClr val="C5B096"/>
      </a:accent1>
      <a:accent2>
        <a:srgbClr val="ECA855"/>
      </a:accent2>
      <a:accent3>
        <a:srgbClr val="9BBFB0"/>
      </a:accent3>
      <a:accent4>
        <a:srgbClr val="A9AEA7"/>
      </a:accent4>
      <a:accent5>
        <a:srgbClr val="6A787C"/>
      </a:accent5>
      <a:accent6>
        <a:srgbClr val="3B4345"/>
      </a:accent6>
      <a:hlink>
        <a:srgbClr val="ECA855"/>
      </a:hlink>
      <a:folHlink>
        <a:srgbClr val="6A392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EB47DF6A2E80458617139DCB31904B" ma:contentTypeVersion="10" ma:contentTypeDescription="Create a new document." ma:contentTypeScope="" ma:versionID="721cf7e12242acd314578671aec3e1ee">
  <xsd:schema xmlns:xsd="http://www.w3.org/2001/XMLSchema" xmlns:xs="http://www.w3.org/2001/XMLSchema" xmlns:p="http://schemas.microsoft.com/office/2006/metadata/properties" xmlns:ns2="bb2e6d0c-ee69-42dd-bf20-022007a6fcf5" xmlns:ns3="07e60bad-5275-4c71-8da1-d50b6585844a" targetNamespace="http://schemas.microsoft.com/office/2006/metadata/properties" ma:root="true" ma:fieldsID="097aac35653bde2e03f4f562e325bf43" ns2:_="" ns3:_="">
    <xsd:import namespace="bb2e6d0c-ee69-42dd-bf20-022007a6fcf5"/>
    <xsd:import namespace="07e60bad-5275-4c71-8da1-d50b65858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2e6d0c-ee69-42dd-bf20-022007a6fc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e60bad-5275-4c71-8da1-d50b6585844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B4AFE77-C731-446B-8A96-C2A6C39C0E9E}"/>
</file>

<file path=customXml/itemProps2.xml><?xml version="1.0" encoding="utf-8"?>
<ds:datastoreItem xmlns:ds="http://schemas.openxmlformats.org/officeDocument/2006/customXml" ds:itemID="{B14A6F96-26E5-4CAB-BC70-CA78712557ED}"/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199</Words>
  <Application>Microsoft Office PowerPoint</Application>
  <PresentationFormat>Widescreen</PresentationFormat>
  <Paragraphs>31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Avenir Next LT Pro</vt:lpstr>
      <vt:lpstr>Avenir Next LT Pro Light</vt:lpstr>
      <vt:lpstr>Sitka Subheading</vt:lpstr>
      <vt:lpstr>PebbleVTI</vt:lpstr>
      <vt:lpstr>Facilitating student belonging: a new approach to student induction</vt:lpstr>
      <vt:lpstr>PowerPoint Presentation</vt:lpstr>
      <vt:lpstr>Induction  vs  Belonging  Why belonging and not induction?  What is the difference?</vt:lpstr>
      <vt:lpstr>Durham SU Student Induction and Orientation Report</vt:lpstr>
      <vt:lpstr>Main themes</vt:lpstr>
      <vt:lpstr>Discussion: What makes students feel they belong?</vt:lpstr>
      <vt:lpstr>Challenges</vt:lpstr>
      <vt:lpstr>What’s the solution?</vt:lpstr>
      <vt:lpstr>Pilot project</vt:lpstr>
      <vt:lpstr>The dream…</vt:lpstr>
      <vt:lpstr>Discussion: How would your SU approach a pilot in an academic department?</vt:lpstr>
      <vt:lpstr>Discussion: What framework/resources would you put in place?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Facilitating student belonging: a new approach to student induction</dc:title>
  <dc:creator>FLAVELL, OLIVIA</dc:creator>
  <cp:lastModifiedBy>FLAVELL, OLIVIA</cp:lastModifiedBy>
  <cp:revision>7</cp:revision>
  <dcterms:created xsi:type="dcterms:W3CDTF">2024-08-07T10:37:32Z</dcterms:created>
  <dcterms:modified xsi:type="dcterms:W3CDTF">2024-08-07T13:19:55Z</dcterms:modified>
</cp:coreProperties>
</file>