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x="18288000" cy="10287000"/>
  <p:notesSz cx="6858000" cy="9144000"/>
  <p:embeddedFontLst>
    <p:embeddedFont>
      <p:font typeface="Adelle 1 Ultra-Bold" charset="1" panose="02000503000000020004"/>
      <p:regular r:id="rId26"/>
    </p:embeddedFont>
    <p:embeddedFont>
      <p:font typeface="Adelle Sans 1" charset="1" panose="02000503000000020004"/>
      <p:regular r:id="rId27"/>
    </p:embeddedFont>
    <p:embeddedFont>
      <p:font typeface="Adelle 2 Ultra-Bold" charset="1" panose="02000503000000020004"/>
      <p:regular r:id="rId28"/>
    </p:embeddedFont>
    <p:embeddedFont>
      <p:font typeface="Adelle Sans 2 Light" charset="1" panose="02000503000000020004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26.fntdata"/><Relationship Id="rId8" Type="http://schemas.openxmlformats.org/officeDocument/2006/relationships/slide" Target="slides/slide3.xml"/><Relationship Id="rId21" Type="http://schemas.openxmlformats.org/officeDocument/2006/relationships/slide" Target="slides/slide16.xml"/><Relationship Id="rId3" Type="http://schemas.openxmlformats.org/officeDocument/2006/relationships/viewProps" Target="viewProps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7" Type="http://schemas.openxmlformats.org/officeDocument/2006/relationships/slide" Target="slides/slide2.xml"/><Relationship Id="rId16" Type="http://schemas.openxmlformats.org/officeDocument/2006/relationships/slide" Target="slides/slide11.xml"/><Relationship Id="rId2" Type="http://schemas.openxmlformats.org/officeDocument/2006/relationships/presProps" Target="presProps.xml"/><Relationship Id="rId20" Type="http://schemas.openxmlformats.org/officeDocument/2006/relationships/slide" Target="slides/slide15.xml"/><Relationship Id="rId29" Type="http://schemas.openxmlformats.org/officeDocument/2006/relationships/font" Target="fonts/font29.fntdata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font" Target="fonts/font28.fntdata"/><Relationship Id="rId5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customXml" Target="../customXml/item2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font" Target="fonts/font27.fntdata"/><Relationship Id="rId4" Type="http://schemas.openxmlformats.org/officeDocument/2006/relationships/theme" Target="theme/theme1.xml"/><Relationship Id="rId9" Type="http://schemas.openxmlformats.org/officeDocument/2006/relationships/slide" Target="slides/slide4.xml"/><Relationship Id="rId30" Type="http://schemas.openxmlformats.org/officeDocument/2006/relationships/customXml" Target="../customXml/item1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mailto:learningdevelopment@nus.org.uk" TargetMode="External" Type="http://schemas.openxmlformats.org/officeDocument/2006/relationships/hyperlink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3485725"/>
            <a:ext cx="18288000" cy="13772725"/>
          </a:xfrm>
          <a:custGeom>
            <a:avLst/>
            <a:gdLst/>
            <a:ahLst/>
            <a:cxnLst/>
            <a:rect r="r" b="b" t="t" l="l"/>
            <a:pathLst>
              <a:path h="13772725" w="18288000">
                <a:moveTo>
                  <a:pt x="0" y="0"/>
                </a:moveTo>
                <a:lnTo>
                  <a:pt x="18288000" y="0"/>
                </a:lnTo>
                <a:lnTo>
                  <a:pt x="18288000" y="13772725"/>
                </a:lnTo>
                <a:lnTo>
                  <a:pt x="0" y="137727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3200601"/>
            <a:ext cx="10919514" cy="5085347"/>
            <a:chOff x="0" y="0"/>
            <a:chExt cx="2875921" cy="133935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875921" cy="1339351"/>
            </a:xfrm>
            <a:custGeom>
              <a:avLst/>
              <a:gdLst/>
              <a:ahLst/>
              <a:cxnLst/>
              <a:rect r="r" b="b" t="t" l="l"/>
              <a:pathLst>
                <a:path h="1339351" w="2875921">
                  <a:moveTo>
                    <a:pt x="0" y="0"/>
                  </a:moveTo>
                  <a:lnTo>
                    <a:pt x="2875921" y="0"/>
                  </a:lnTo>
                  <a:lnTo>
                    <a:pt x="2875921" y="1339351"/>
                  </a:lnTo>
                  <a:lnTo>
                    <a:pt x="0" y="1339351"/>
                  </a:lnTo>
                  <a:close/>
                </a:path>
              </a:pathLst>
            </a:custGeom>
            <a:solidFill>
              <a:srgbClr val="E10098">
                <a:alpha val="62745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2875921" cy="13679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028700" y="1028700"/>
            <a:ext cx="3548612" cy="1134162"/>
          </a:xfrm>
          <a:custGeom>
            <a:avLst/>
            <a:gdLst/>
            <a:ahLst/>
            <a:cxnLst/>
            <a:rect r="r" b="b" t="t" l="l"/>
            <a:pathLst>
              <a:path h="1134162" w="3548612">
                <a:moveTo>
                  <a:pt x="0" y="0"/>
                </a:moveTo>
                <a:lnTo>
                  <a:pt x="3548612" y="0"/>
                </a:lnTo>
                <a:lnTo>
                  <a:pt x="3548612" y="1134162"/>
                </a:lnTo>
                <a:lnTo>
                  <a:pt x="0" y="11341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710688" y="1028700"/>
            <a:ext cx="3548612" cy="1554413"/>
          </a:xfrm>
          <a:custGeom>
            <a:avLst/>
            <a:gdLst/>
            <a:ahLst/>
            <a:cxnLst/>
            <a:rect r="r" b="b" t="t" l="l"/>
            <a:pathLst>
              <a:path h="1554413" w="3548612">
                <a:moveTo>
                  <a:pt x="0" y="0"/>
                </a:moveTo>
                <a:lnTo>
                  <a:pt x="3548612" y="0"/>
                </a:lnTo>
                <a:lnTo>
                  <a:pt x="3548612" y="1554413"/>
                </a:lnTo>
                <a:lnTo>
                  <a:pt x="0" y="155441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7" t="0" r="-27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028700" y="4164741"/>
            <a:ext cx="9466659" cy="22930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775"/>
              </a:lnSpc>
            </a:pPr>
            <a:r>
              <a:rPr lang="en-US" sz="9047">
                <a:solidFill>
                  <a:srgbClr val="FFFFFF"/>
                </a:solidFill>
                <a:latin typeface="Adelle 1 Ultra-Bold"/>
                <a:ea typeface="Adelle 1 Ultra-Bold"/>
                <a:cs typeface="Adelle 1 Ultra-Bold"/>
                <a:sym typeface="Adelle 1 Ultra-Bold"/>
              </a:rPr>
              <a:t>Inclusive </a:t>
            </a:r>
          </a:p>
          <a:p>
            <a:pPr algn="l">
              <a:lnSpc>
                <a:spcPts val="8775"/>
              </a:lnSpc>
            </a:pPr>
            <a:r>
              <a:rPr lang="en-US" sz="9047">
                <a:solidFill>
                  <a:srgbClr val="FFFFFF"/>
                </a:solidFill>
                <a:latin typeface="Adelle 1 Ultra-Bold"/>
                <a:ea typeface="Adelle 1 Ultra-Bold"/>
                <a:cs typeface="Adelle 1 Ultra-Bold"/>
                <a:sym typeface="Adelle 1 Ultra-Bold"/>
              </a:rPr>
              <a:t>training practice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6667388"/>
            <a:ext cx="9315309" cy="1029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9"/>
              </a:lnSpc>
            </a:pPr>
            <a:r>
              <a:rPr lang="en-US" sz="2956">
                <a:solidFill>
                  <a:srgbClr val="FFFFFF"/>
                </a:solidFill>
                <a:latin typeface="Adelle Sans 1"/>
                <a:ea typeface="Adelle Sans 1"/>
                <a:cs typeface="Adelle Sans 1"/>
                <a:sym typeface="Adelle Sans 1"/>
              </a:rPr>
              <a:t>Rosie Hunnam - Organised Fun</a:t>
            </a:r>
          </a:p>
          <a:p>
            <a:pPr algn="l">
              <a:lnSpc>
                <a:spcPts val="4139"/>
              </a:lnSpc>
            </a:pPr>
            <a:r>
              <a:rPr lang="en-US" sz="2956">
                <a:solidFill>
                  <a:srgbClr val="FFFFFF"/>
                </a:solidFill>
                <a:latin typeface="Adelle Sans 1"/>
                <a:ea typeface="Adelle Sans 1"/>
                <a:cs typeface="Adelle Sans 1"/>
                <a:sym typeface="Adelle Sans 1"/>
              </a:rPr>
              <a:t>Emily Clarkson - NUS Charity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876300"/>
            <a:ext cx="15876320" cy="1376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97"/>
              </a:lnSpc>
            </a:pPr>
            <a:r>
              <a:rPr lang="en-US" sz="8069">
                <a:solidFill>
                  <a:srgbClr val="E10098"/>
                </a:solidFill>
                <a:latin typeface="Adelle 2 Ultra-Bold"/>
                <a:ea typeface="Adelle 2 Ultra-Bold"/>
                <a:cs typeface="Adelle 2 Ultra-Bold"/>
                <a:sym typeface="Adelle 2 Ultra-Bold"/>
              </a:rPr>
              <a:t>Today’s session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205840" y="2975866"/>
            <a:ext cx="15876320" cy="64021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98"/>
              </a:lnSpc>
            </a:pPr>
            <a:r>
              <a:rPr lang="en-US" sz="4070">
                <a:solidFill>
                  <a:srgbClr val="000000"/>
                </a:solidFill>
                <a:latin typeface="Adelle Sans 1"/>
                <a:ea typeface="Adelle Sans 1"/>
                <a:cs typeface="Adelle Sans 1"/>
                <a:sym typeface="Adelle Sans 1"/>
              </a:rPr>
              <a:t>We’re going to be focusing on how we can make our training more inclusive, through practical action and thoughtful consideration.  </a:t>
            </a:r>
          </a:p>
          <a:p>
            <a:pPr algn="l">
              <a:lnSpc>
                <a:spcPts val="5698"/>
              </a:lnSpc>
            </a:pPr>
          </a:p>
          <a:p>
            <a:pPr algn="l" marL="878743" indent="-439371" lvl="1">
              <a:lnSpc>
                <a:spcPts val="5698"/>
              </a:lnSpc>
              <a:buFont typeface="Arial"/>
              <a:buChar char="•"/>
            </a:pPr>
            <a:r>
              <a:rPr lang="en-US" sz="4070">
                <a:solidFill>
                  <a:srgbClr val="000000"/>
                </a:solidFill>
                <a:latin typeface="Adelle Sans 1"/>
                <a:ea typeface="Adelle Sans 1"/>
                <a:cs typeface="Adelle Sans 1"/>
                <a:sym typeface="Adelle Sans 1"/>
              </a:rPr>
              <a:t>What do we mean by ‘inclusive training’? </a:t>
            </a:r>
          </a:p>
          <a:p>
            <a:pPr algn="l" marL="878743" indent="-439371" lvl="1">
              <a:lnSpc>
                <a:spcPts val="5698"/>
              </a:lnSpc>
              <a:buFont typeface="Arial"/>
              <a:buChar char="•"/>
            </a:pPr>
            <a:r>
              <a:rPr lang="en-US" sz="4070">
                <a:solidFill>
                  <a:srgbClr val="000000"/>
                </a:solidFill>
                <a:latin typeface="Adelle Sans 1"/>
                <a:ea typeface="Adelle Sans 1"/>
                <a:cs typeface="Adelle Sans 1"/>
                <a:sym typeface="Adelle Sans 1"/>
              </a:rPr>
              <a:t>How can we make our training spaces (online and in person) more inclusive? </a:t>
            </a:r>
          </a:p>
          <a:p>
            <a:pPr algn="l" marL="878743" indent="-439371" lvl="1">
              <a:lnSpc>
                <a:spcPts val="5698"/>
              </a:lnSpc>
              <a:buFont typeface="Arial"/>
              <a:buChar char="•"/>
            </a:pPr>
            <a:r>
              <a:rPr lang="en-US" sz="4070">
                <a:solidFill>
                  <a:srgbClr val="000000"/>
                </a:solidFill>
                <a:latin typeface="Adelle Sans 1"/>
                <a:ea typeface="Adelle Sans 1"/>
                <a:cs typeface="Adelle Sans 1"/>
                <a:sym typeface="Adelle Sans 1"/>
              </a:rPr>
              <a:t>Top tips for before, during and after training that can make your training more inclusive</a:t>
            </a:r>
          </a:p>
          <a:p>
            <a:pPr algn="l">
              <a:lnSpc>
                <a:spcPts val="5698"/>
              </a:lnSpc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876300"/>
            <a:ext cx="15876320" cy="1376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97"/>
              </a:lnSpc>
            </a:pPr>
            <a:r>
              <a:rPr lang="en-US" sz="8069">
                <a:solidFill>
                  <a:srgbClr val="E10098"/>
                </a:solidFill>
                <a:latin typeface="Adelle 2 Ultra-Bold"/>
                <a:ea typeface="Adelle 2 Ultra-Bold"/>
                <a:cs typeface="Adelle 2 Ultra-Bold"/>
                <a:sym typeface="Adelle 2 Ultra-Bold"/>
              </a:rPr>
              <a:t>Today’s session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205840" y="2975866"/>
            <a:ext cx="15876320" cy="56878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78743" indent="-439371" lvl="1">
              <a:lnSpc>
                <a:spcPts val="5698"/>
              </a:lnSpc>
              <a:buFont typeface="Arial"/>
              <a:buChar char="•"/>
            </a:pPr>
            <a:r>
              <a:rPr lang="en-US" sz="4070">
                <a:solidFill>
                  <a:srgbClr val="000000"/>
                </a:solidFill>
                <a:latin typeface="Adelle Sans 1"/>
                <a:ea typeface="Adelle Sans 1"/>
                <a:cs typeface="Adelle Sans 1"/>
                <a:sym typeface="Adelle Sans 1"/>
              </a:rPr>
              <a:t>Develop an understanding of how to ensure training is inclusive and accessible </a:t>
            </a:r>
          </a:p>
          <a:p>
            <a:pPr algn="l">
              <a:lnSpc>
                <a:spcPts val="5698"/>
              </a:lnSpc>
            </a:pPr>
          </a:p>
          <a:p>
            <a:pPr algn="l" marL="878743" indent="-439371" lvl="1">
              <a:lnSpc>
                <a:spcPts val="5698"/>
              </a:lnSpc>
              <a:buFont typeface="Arial"/>
              <a:buChar char="•"/>
            </a:pPr>
            <a:r>
              <a:rPr lang="en-US" sz="4070">
                <a:solidFill>
                  <a:srgbClr val="000000"/>
                </a:solidFill>
                <a:latin typeface="Adelle Sans 1"/>
                <a:ea typeface="Adelle Sans 1"/>
                <a:cs typeface="Adelle Sans 1"/>
                <a:sym typeface="Adelle Sans 1"/>
              </a:rPr>
              <a:t>Consider what makes in-person and digital training less engaging or inaccessible</a:t>
            </a:r>
          </a:p>
          <a:p>
            <a:pPr algn="l">
              <a:lnSpc>
                <a:spcPts val="5698"/>
              </a:lnSpc>
            </a:pPr>
          </a:p>
          <a:p>
            <a:pPr algn="l" marL="878743" indent="-439371" lvl="1">
              <a:lnSpc>
                <a:spcPts val="5698"/>
              </a:lnSpc>
              <a:buFont typeface="Arial"/>
              <a:buChar char="•"/>
            </a:pPr>
            <a:r>
              <a:rPr lang="en-US" sz="4070">
                <a:solidFill>
                  <a:srgbClr val="000000"/>
                </a:solidFill>
                <a:latin typeface="Adelle Sans 1"/>
                <a:ea typeface="Adelle Sans 1"/>
                <a:cs typeface="Adelle Sans 1"/>
                <a:sym typeface="Adelle Sans 1"/>
              </a:rPr>
              <a:t>Explore ways to prepare and delivery accessible and inclusive training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bg>
      <p:bgPr>
        <a:solidFill>
          <a:srgbClr val="E1009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3132451"/>
            <a:ext cx="16230600" cy="38887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59"/>
              </a:lnSpc>
            </a:pPr>
            <a:r>
              <a:rPr lang="en-US" sz="7399">
                <a:solidFill>
                  <a:srgbClr val="FFFFFF"/>
                </a:solidFill>
                <a:latin typeface="Adelle 2 Ultra-Bold"/>
                <a:ea typeface="Adelle 2 Ultra-Bold"/>
                <a:cs typeface="Adelle 2 Ultra-Bold"/>
                <a:sym typeface="Adelle 2 Ultra-Bold"/>
              </a:rPr>
              <a:t>What do we mean by inclusive?</a:t>
            </a:r>
          </a:p>
          <a:p>
            <a:pPr algn="ctr">
              <a:lnSpc>
                <a:spcPts val="10359"/>
              </a:lnSpc>
            </a:pPr>
          </a:p>
          <a:p>
            <a:pPr algn="ctr">
              <a:lnSpc>
                <a:spcPts val="10359"/>
              </a:lnSpc>
              <a:spcBef>
                <a:spcPct val="0"/>
              </a:spcBef>
            </a:pPr>
            <a:r>
              <a:rPr lang="en-US" sz="7399">
                <a:solidFill>
                  <a:srgbClr val="FFFFFF"/>
                </a:solidFill>
                <a:latin typeface="Adelle 2 Ultra-Bold"/>
                <a:ea typeface="Adelle 2 Ultra-Bold"/>
                <a:cs typeface="Adelle 2 Ultra-Bold"/>
                <a:sym typeface="Adelle 2 Ultra-Bold"/>
              </a:rPr>
              <a:t> What do we mean by accessible? 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876300"/>
            <a:ext cx="15876320" cy="1376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97"/>
              </a:lnSpc>
            </a:pPr>
            <a:r>
              <a:rPr lang="en-US" sz="8069">
                <a:solidFill>
                  <a:srgbClr val="E10098"/>
                </a:solidFill>
                <a:latin typeface="Adelle 2 Ultra-Bold"/>
                <a:ea typeface="Adelle 2 Ultra-Bold"/>
                <a:cs typeface="Adelle 2 Ultra-Bold"/>
                <a:sym typeface="Adelle 2 Ultra-Bold"/>
              </a:rPr>
              <a:t>Defining our terms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2970788"/>
            <a:ext cx="16230600" cy="52270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44"/>
              </a:lnSpc>
            </a:pPr>
            <a:r>
              <a:rPr lang="en-US" sz="4960">
                <a:solidFill>
                  <a:srgbClr val="000000"/>
                </a:solidFill>
                <a:latin typeface="Adelle 2 Ultra-Bold"/>
                <a:ea typeface="Adelle 2 Ultra-Bold"/>
                <a:cs typeface="Adelle 2 Ultra-Bold"/>
                <a:sym typeface="Adelle 2 Ultra-Bold"/>
              </a:rPr>
              <a:t>Inclusive</a:t>
            </a:r>
          </a:p>
          <a:p>
            <a:pPr algn="l">
              <a:lnSpc>
                <a:spcPts val="6944"/>
              </a:lnSpc>
            </a:pPr>
            <a:r>
              <a:rPr lang="en-US" sz="4960">
                <a:solidFill>
                  <a:srgbClr val="000000"/>
                </a:solidFill>
                <a:latin typeface="Adelle Sans 2 Light"/>
                <a:ea typeface="Adelle Sans 2 Light"/>
                <a:cs typeface="Adelle Sans 2 Light"/>
                <a:sym typeface="Adelle Sans 2 Light"/>
              </a:rPr>
              <a:t>Including everyone, safe, welcoming, </a:t>
            </a:r>
            <a:r>
              <a:rPr lang="en-US" sz="4960">
                <a:solidFill>
                  <a:srgbClr val="000000"/>
                </a:solidFill>
                <a:latin typeface="Adelle Sans 2 Light"/>
                <a:ea typeface="Adelle Sans 2 Light"/>
                <a:cs typeface="Adelle Sans 2 Light"/>
                <a:sym typeface="Adelle Sans 2 Light"/>
              </a:rPr>
              <a:t>h</a:t>
            </a:r>
            <a:r>
              <a:rPr lang="en-US" sz="4960">
                <a:solidFill>
                  <a:srgbClr val="000000"/>
                </a:solidFill>
                <a:latin typeface="Adelle Sans 2 Light"/>
                <a:ea typeface="Adelle Sans 2 Light"/>
                <a:cs typeface="Adelle Sans 2 Light"/>
                <a:sym typeface="Adelle Sans 2 Light"/>
              </a:rPr>
              <a:t>elping people to access the learning, feeling comfortable </a:t>
            </a:r>
          </a:p>
          <a:p>
            <a:pPr algn="l">
              <a:lnSpc>
                <a:spcPts val="6944"/>
              </a:lnSpc>
            </a:pPr>
          </a:p>
          <a:p>
            <a:pPr algn="l">
              <a:lnSpc>
                <a:spcPts val="6944"/>
              </a:lnSpc>
            </a:pPr>
            <a:r>
              <a:rPr lang="en-US" sz="4960">
                <a:solidFill>
                  <a:srgbClr val="000000"/>
                </a:solidFill>
                <a:latin typeface="Adelle 2 Ultra-Bold"/>
                <a:ea typeface="Adelle 2 Ultra-Bold"/>
                <a:cs typeface="Adelle 2 Ultra-Bold"/>
                <a:sym typeface="Adelle 2 Ultra-Bold"/>
              </a:rPr>
              <a:t>Accessible</a:t>
            </a:r>
          </a:p>
          <a:p>
            <a:pPr algn="l">
              <a:lnSpc>
                <a:spcPts val="6944"/>
              </a:lnSpc>
            </a:pPr>
            <a:r>
              <a:rPr lang="en-US" sz="4960">
                <a:solidFill>
                  <a:srgbClr val="000000"/>
                </a:solidFill>
                <a:latin typeface="Adelle Sans 2 Light"/>
                <a:ea typeface="Adelle Sans 2 Light"/>
                <a:cs typeface="Adelle Sans 2 Light"/>
                <a:sym typeface="Adelle Sans 2 Light"/>
              </a:rPr>
              <a:t>Easy to approach, engage with, understand, empowering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bg>
      <p:bgPr>
        <a:solidFill>
          <a:srgbClr val="E1009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4248458"/>
            <a:ext cx="16230600" cy="1609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158"/>
              </a:lnSpc>
              <a:spcBef>
                <a:spcPct val="0"/>
              </a:spcBef>
            </a:pPr>
            <a:r>
              <a:rPr lang="en-US" sz="9399">
                <a:solidFill>
                  <a:srgbClr val="FFFFFF"/>
                </a:solidFill>
                <a:latin typeface="Adelle 2 Ultra-Bold"/>
                <a:ea typeface="Adelle 2 Ultra-Bold"/>
                <a:cs typeface="Adelle 2 Ultra-Bold"/>
                <a:sym typeface="Adelle 2 Ultra-Bold"/>
              </a:rPr>
              <a:t>Activity time!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876300"/>
            <a:ext cx="15876320" cy="1376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97"/>
              </a:lnSpc>
            </a:pPr>
            <a:r>
              <a:rPr lang="en-US" sz="8069">
                <a:solidFill>
                  <a:srgbClr val="E10098"/>
                </a:solidFill>
                <a:latin typeface="Adelle 2 Ultra-Bold"/>
                <a:ea typeface="Adelle 2 Ultra-Bold"/>
                <a:cs typeface="Adelle 2 Ultra-Bold"/>
                <a:sym typeface="Adelle 2 Ultra-Bold"/>
              </a:rPr>
              <a:t>Pairs communication exercise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2445937"/>
            <a:ext cx="16230600" cy="7098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90241" indent="-395120" lvl="1">
              <a:lnSpc>
                <a:spcPts val="5124"/>
              </a:lnSpc>
              <a:buFont typeface="Arial"/>
              <a:buChar char="•"/>
            </a:pPr>
            <a:r>
              <a:rPr lang="en-US" sz="3660">
                <a:solidFill>
                  <a:srgbClr val="000000"/>
                </a:solidFill>
                <a:latin typeface="Adelle Sans 1"/>
                <a:ea typeface="Adelle Sans 1"/>
                <a:cs typeface="Adelle Sans 1"/>
                <a:sym typeface="Adelle Sans 1"/>
              </a:rPr>
              <a:t>Sit back-to-back with somebody</a:t>
            </a:r>
          </a:p>
          <a:p>
            <a:pPr algn="l">
              <a:lnSpc>
                <a:spcPts val="5124"/>
              </a:lnSpc>
            </a:pPr>
          </a:p>
          <a:p>
            <a:pPr algn="l" marL="790241" indent="-395120" lvl="1">
              <a:lnSpc>
                <a:spcPts val="5124"/>
              </a:lnSpc>
              <a:buFont typeface="Arial"/>
              <a:buChar char="•"/>
            </a:pPr>
            <a:r>
              <a:rPr lang="en-US" sz="3660">
                <a:solidFill>
                  <a:srgbClr val="000000"/>
                </a:solidFill>
                <a:latin typeface="Adelle Sans 1"/>
                <a:ea typeface="Adelle Sans 1"/>
                <a:cs typeface="Adelle Sans 1"/>
                <a:sym typeface="Adelle Sans 1"/>
              </a:rPr>
              <a:t>One of you has a drawing, the other has drawing implements</a:t>
            </a:r>
          </a:p>
          <a:p>
            <a:pPr algn="l">
              <a:lnSpc>
                <a:spcPts val="5124"/>
              </a:lnSpc>
            </a:pPr>
          </a:p>
          <a:p>
            <a:pPr algn="l" marL="790241" indent="-395120" lvl="1">
              <a:lnSpc>
                <a:spcPts val="5124"/>
              </a:lnSpc>
              <a:buFont typeface="Arial"/>
              <a:buChar char="•"/>
            </a:pPr>
            <a:r>
              <a:rPr lang="en-US" sz="3660">
                <a:solidFill>
                  <a:srgbClr val="000000"/>
                </a:solidFill>
                <a:latin typeface="Adelle Sans 1"/>
                <a:ea typeface="Adelle Sans 1"/>
                <a:cs typeface="Adelle Sans 1"/>
                <a:sym typeface="Adelle Sans 1"/>
              </a:rPr>
              <a:t>Without looking at what the other person is doing, the person with the drawing (the describer) will tell the drawer what to draw. </a:t>
            </a:r>
          </a:p>
          <a:p>
            <a:pPr algn="l">
              <a:lnSpc>
                <a:spcPts val="5124"/>
              </a:lnSpc>
            </a:pPr>
          </a:p>
          <a:p>
            <a:pPr algn="l" marL="790241" indent="-395120" lvl="1">
              <a:lnSpc>
                <a:spcPts val="5124"/>
              </a:lnSpc>
              <a:buFont typeface="Arial"/>
              <a:buChar char="•"/>
            </a:pPr>
            <a:r>
              <a:rPr lang="en-US" sz="3660" u="sng">
                <a:solidFill>
                  <a:srgbClr val="000000"/>
                </a:solidFill>
                <a:latin typeface="Adelle Sans 1"/>
                <a:ea typeface="Adelle Sans 1"/>
                <a:cs typeface="Adelle Sans 1"/>
                <a:sym typeface="Adelle Sans 1"/>
              </a:rPr>
              <a:t>Only the person</a:t>
            </a:r>
            <a:r>
              <a:rPr lang="en-US" sz="3660">
                <a:solidFill>
                  <a:srgbClr val="000000"/>
                </a:solidFill>
                <a:latin typeface="Adelle Sans 1"/>
                <a:ea typeface="Adelle Sans 1"/>
                <a:cs typeface="Adelle Sans 1"/>
                <a:sym typeface="Adelle Sans 1"/>
              </a:rPr>
              <a:t> with the drawing (the describer) can talk or communicate. They cannot look at the drawer’s picture whilst the activity is taking place. </a:t>
            </a:r>
          </a:p>
          <a:p>
            <a:pPr algn="l">
              <a:lnSpc>
                <a:spcPts val="5124"/>
              </a:lnSpc>
            </a:pPr>
          </a:p>
          <a:p>
            <a:pPr algn="l" marL="790241" indent="-395120" lvl="1">
              <a:lnSpc>
                <a:spcPts val="5124"/>
              </a:lnSpc>
              <a:buFont typeface="Arial"/>
              <a:buChar char="•"/>
            </a:pPr>
            <a:r>
              <a:rPr lang="en-US" sz="3660">
                <a:solidFill>
                  <a:srgbClr val="000000"/>
                </a:solidFill>
                <a:latin typeface="Adelle Sans 1"/>
                <a:ea typeface="Adelle Sans 1"/>
                <a:cs typeface="Adelle Sans 1"/>
                <a:sym typeface="Adelle Sans 1"/>
              </a:rPr>
              <a:t>You have 5 minutes for this activity.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bg>
      <p:bgPr>
        <a:solidFill>
          <a:srgbClr val="E1009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818967" y="4002873"/>
            <a:ext cx="10449669" cy="38704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18"/>
              </a:lnSpc>
              <a:spcBef>
                <a:spcPct val="0"/>
              </a:spcBef>
            </a:pPr>
            <a:r>
              <a:rPr lang="en-US" sz="7370">
                <a:solidFill>
                  <a:srgbClr val="FFFFFF"/>
                </a:solidFill>
                <a:latin typeface="Adelle 2 Ultra-Bold"/>
                <a:ea typeface="Adelle 2 Ultra-Bold"/>
                <a:cs typeface="Adelle 2 Ultra-Bold"/>
                <a:sym typeface="Adelle 2 Ultra-Bold"/>
              </a:rPr>
              <a:t>How did you find that?</a:t>
            </a:r>
          </a:p>
          <a:p>
            <a:pPr algn="ctr">
              <a:lnSpc>
                <a:spcPts val="10318"/>
              </a:lnSpc>
              <a:spcBef>
                <a:spcPct val="0"/>
              </a:spcBef>
            </a:pPr>
          </a:p>
          <a:p>
            <a:pPr algn="ctr">
              <a:lnSpc>
                <a:spcPts val="10318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876300"/>
            <a:ext cx="15876320" cy="1376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97"/>
              </a:lnSpc>
            </a:pPr>
            <a:r>
              <a:rPr lang="en-US" sz="8069">
                <a:solidFill>
                  <a:srgbClr val="E10098"/>
                </a:solidFill>
                <a:latin typeface="Adelle 2 Ultra-Bold"/>
                <a:ea typeface="Adelle 2 Ultra-Bold"/>
                <a:cs typeface="Adelle 2 Ultra-Bold"/>
                <a:sym typeface="Adelle 2 Ultra-Bold"/>
              </a:rPr>
              <a:t>Communication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2436412"/>
            <a:ext cx="16230600" cy="64024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84"/>
              </a:lnSpc>
            </a:pPr>
            <a:r>
              <a:rPr lang="en-US" sz="4060">
                <a:solidFill>
                  <a:srgbClr val="000000"/>
                </a:solidFill>
                <a:latin typeface="Adelle 2 Ultra-Bold"/>
                <a:ea typeface="Adelle 2 Ultra-Bold"/>
                <a:cs typeface="Adelle 2 Ultra-Bold"/>
                <a:sym typeface="Adelle 2 Ultra-Bold"/>
              </a:rPr>
              <a:t>Why was that difficult?</a:t>
            </a:r>
          </a:p>
          <a:p>
            <a:pPr algn="l">
              <a:lnSpc>
                <a:spcPts val="5684"/>
              </a:lnSpc>
            </a:pPr>
          </a:p>
          <a:p>
            <a:pPr algn="l" marL="876599" indent="-438299" lvl="1">
              <a:lnSpc>
                <a:spcPts val="5684"/>
              </a:lnSpc>
              <a:buFont typeface="Arial"/>
              <a:buChar char="•"/>
            </a:pPr>
            <a:r>
              <a:rPr lang="en-US" sz="4060">
                <a:solidFill>
                  <a:srgbClr val="000000"/>
                </a:solidFill>
                <a:latin typeface="Adelle Sans 1"/>
                <a:ea typeface="Adelle Sans 1"/>
                <a:cs typeface="Adelle Sans 1"/>
                <a:sym typeface="Adelle Sans 1"/>
              </a:rPr>
              <a:t>Cannot ask a question to resolve ambiguity or clarify instructions</a:t>
            </a:r>
          </a:p>
          <a:p>
            <a:pPr algn="l" marL="876599" indent="-438299" lvl="1">
              <a:lnSpc>
                <a:spcPts val="5684"/>
              </a:lnSpc>
              <a:buFont typeface="Arial"/>
              <a:buChar char="•"/>
            </a:pPr>
            <a:r>
              <a:rPr lang="en-US" sz="4060">
                <a:solidFill>
                  <a:srgbClr val="000000"/>
                </a:solidFill>
                <a:latin typeface="Adelle Sans 1"/>
                <a:ea typeface="Adelle Sans 1"/>
                <a:cs typeface="Adelle Sans 1"/>
                <a:sym typeface="Adelle Sans 1"/>
              </a:rPr>
              <a:t>Cannot give feedback that the other is doing it correctly</a:t>
            </a:r>
          </a:p>
          <a:p>
            <a:pPr algn="l" marL="876599" indent="-438299" lvl="1">
              <a:lnSpc>
                <a:spcPts val="5684"/>
              </a:lnSpc>
              <a:buFont typeface="Arial"/>
              <a:buChar char="•"/>
            </a:pPr>
            <a:r>
              <a:rPr lang="en-US" sz="4060">
                <a:solidFill>
                  <a:srgbClr val="000000"/>
                </a:solidFill>
                <a:latin typeface="Adelle Sans 1"/>
                <a:ea typeface="Adelle Sans 1"/>
                <a:cs typeface="Adelle Sans 1"/>
                <a:sym typeface="Adelle Sans 1"/>
              </a:rPr>
              <a:t>As learners we access different senses to decode communication – therefore struggle with interpreting the information we only receive by hearing and are filtering through our own experiences/preferences.</a:t>
            </a:r>
          </a:p>
          <a:p>
            <a:pPr algn="l">
              <a:lnSpc>
                <a:spcPts val="5684"/>
              </a:lnSpc>
            </a:pP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876300"/>
            <a:ext cx="15876320" cy="1376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97"/>
              </a:lnSpc>
            </a:pPr>
            <a:r>
              <a:rPr lang="en-US" sz="8069">
                <a:solidFill>
                  <a:srgbClr val="E10098"/>
                </a:solidFill>
                <a:latin typeface="Adelle 2 Ultra-Bold"/>
                <a:ea typeface="Adelle 2 Ultra-Bold"/>
                <a:cs typeface="Adelle 2 Ultra-Bold"/>
                <a:sym typeface="Adelle 2 Ultra-Bold"/>
              </a:rPr>
              <a:t>Good communication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2696848"/>
            <a:ext cx="16230600" cy="56880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84"/>
              </a:lnSpc>
            </a:pPr>
            <a:r>
              <a:rPr lang="en-US" sz="4060">
                <a:solidFill>
                  <a:srgbClr val="000000"/>
                </a:solidFill>
                <a:latin typeface="Adelle 2 Ultra-Bold"/>
                <a:ea typeface="Adelle 2 Ultra-Bold"/>
                <a:cs typeface="Adelle 2 Ultra-Bold"/>
                <a:sym typeface="Adelle 2 Ultra-Bold"/>
              </a:rPr>
              <a:t>Is reciprocal and builds trust and relationships…</a:t>
            </a:r>
          </a:p>
          <a:p>
            <a:pPr algn="l">
              <a:lnSpc>
                <a:spcPts val="5684"/>
              </a:lnSpc>
            </a:pPr>
          </a:p>
          <a:p>
            <a:pPr algn="l">
              <a:lnSpc>
                <a:spcPts val="5684"/>
              </a:lnSpc>
            </a:pPr>
            <a:r>
              <a:rPr lang="en-US" sz="4060">
                <a:solidFill>
                  <a:srgbClr val="000000"/>
                </a:solidFill>
                <a:latin typeface="Adelle Sans 1"/>
                <a:ea typeface="Adelle Sans 1"/>
                <a:cs typeface="Adelle Sans 1"/>
                <a:sym typeface="Adelle Sans 1"/>
              </a:rPr>
              <a:t>It requires the following steps:</a:t>
            </a:r>
          </a:p>
          <a:p>
            <a:pPr algn="l" marL="876599" indent="-438299" lvl="1">
              <a:lnSpc>
                <a:spcPts val="5684"/>
              </a:lnSpc>
              <a:buFont typeface="Arial"/>
              <a:buChar char="•"/>
            </a:pPr>
            <a:r>
              <a:rPr lang="en-US" sz="4060">
                <a:solidFill>
                  <a:srgbClr val="000000"/>
                </a:solidFill>
                <a:latin typeface="Adelle Sans 1"/>
                <a:ea typeface="Adelle Sans 1"/>
                <a:cs typeface="Adelle Sans 1"/>
                <a:sym typeface="Adelle Sans 1"/>
              </a:rPr>
              <a:t>What I mean</a:t>
            </a:r>
          </a:p>
          <a:p>
            <a:pPr algn="l" marL="876599" indent="-438299" lvl="1">
              <a:lnSpc>
                <a:spcPts val="5684"/>
              </a:lnSpc>
              <a:buFont typeface="Arial"/>
              <a:buChar char="•"/>
            </a:pPr>
            <a:r>
              <a:rPr lang="en-US" sz="4060">
                <a:solidFill>
                  <a:srgbClr val="000000"/>
                </a:solidFill>
                <a:latin typeface="Adelle Sans 1"/>
                <a:ea typeface="Adelle Sans 1"/>
                <a:cs typeface="Adelle Sans 1"/>
                <a:sym typeface="Adelle Sans 1"/>
              </a:rPr>
              <a:t>What I say</a:t>
            </a:r>
          </a:p>
          <a:p>
            <a:pPr algn="l" marL="876599" indent="-438299" lvl="1">
              <a:lnSpc>
                <a:spcPts val="5684"/>
              </a:lnSpc>
              <a:buFont typeface="Arial"/>
              <a:buChar char="•"/>
            </a:pPr>
            <a:r>
              <a:rPr lang="en-US" sz="4060">
                <a:solidFill>
                  <a:srgbClr val="000000"/>
                </a:solidFill>
                <a:latin typeface="Adelle Sans 1"/>
                <a:ea typeface="Adelle Sans 1"/>
                <a:cs typeface="Adelle Sans 1"/>
                <a:sym typeface="Adelle Sans 1"/>
              </a:rPr>
              <a:t>What they hear</a:t>
            </a:r>
          </a:p>
          <a:p>
            <a:pPr algn="l" marL="876599" indent="-438299" lvl="1">
              <a:lnSpc>
                <a:spcPts val="5684"/>
              </a:lnSpc>
              <a:buFont typeface="Arial"/>
              <a:buChar char="•"/>
            </a:pPr>
            <a:r>
              <a:rPr lang="en-US" sz="4060">
                <a:solidFill>
                  <a:srgbClr val="000000"/>
                </a:solidFill>
                <a:latin typeface="Adelle Sans 1"/>
                <a:ea typeface="Adelle Sans 1"/>
                <a:cs typeface="Adelle Sans 1"/>
                <a:sym typeface="Adelle Sans 1"/>
              </a:rPr>
              <a:t>What they understand</a:t>
            </a:r>
          </a:p>
          <a:p>
            <a:pPr algn="l">
              <a:lnSpc>
                <a:spcPts val="5684"/>
              </a:lnSpc>
            </a:pP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>
  <p:cSld>
    <p:bg>
      <p:bgPr>
        <a:solidFill>
          <a:srgbClr val="E1009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224027" y="3132451"/>
            <a:ext cx="16230600" cy="25742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59"/>
              </a:lnSpc>
              <a:spcBef>
                <a:spcPct val="0"/>
              </a:spcBef>
            </a:pPr>
            <a:r>
              <a:rPr lang="en-US" sz="7399">
                <a:solidFill>
                  <a:srgbClr val="FFFFFF"/>
                </a:solidFill>
                <a:latin typeface="Adelle 2 Ultra-Bold"/>
                <a:ea typeface="Adelle 2 Ultra-Bold"/>
                <a:cs typeface="Adelle 2 Ultra-Bold"/>
                <a:sym typeface="Adelle 2 Ultra-Bold"/>
              </a:rPr>
              <a:t>How can we make our training spaces more inclusive?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885825"/>
            <a:ext cx="15876320" cy="12606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18"/>
              </a:lnSpc>
            </a:pPr>
            <a:r>
              <a:rPr lang="en-US" sz="7370">
                <a:solidFill>
                  <a:srgbClr val="E10098"/>
                </a:solidFill>
                <a:latin typeface="Adelle 2 Ultra-Bold"/>
                <a:ea typeface="Adelle 2 Ultra-Bold"/>
                <a:cs typeface="Adelle 2 Ultra-Bold"/>
                <a:sym typeface="Adelle 2 Ultra-Bold"/>
              </a:rPr>
              <a:t>Activity: sharing experiences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2589659"/>
            <a:ext cx="16230600" cy="6446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984546" indent="-492273" lvl="1">
              <a:lnSpc>
                <a:spcPts val="6384"/>
              </a:lnSpc>
              <a:buFont typeface="Arial"/>
              <a:buChar char="•"/>
            </a:pPr>
            <a:r>
              <a:rPr lang="en-US" sz="4560">
                <a:solidFill>
                  <a:srgbClr val="000000"/>
                </a:solidFill>
                <a:latin typeface="Adelle Sans 1"/>
                <a:ea typeface="Adelle Sans 1"/>
                <a:cs typeface="Adelle Sans 1"/>
                <a:sym typeface="Adelle Sans 1"/>
              </a:rPr>
              <a:t>Discuss any experiences you’ve had where the training has felt uncomfortable, difficult, or inaccessible, e</a:t>
            </a:r>
            <a:r>
              <a:rPr lang="en-US" sz="4560">
                <a:solidFill>
                  <a:srgbClr val="000000"/>
                </a:solidFill>
                <a:latin typeface="Adelle Sans 1"/>
                <a:ea typeface="Adelle Sans 1"/>
                <a:cs typeface="Adelle Sans 1"/>
                <a:sym typeface="Adelle Sans 1"/>
              </a:rPr>
              <a:t>ither for you, or someone in the training. </a:t>
            </a:r>
          </a:p>
          <a:p>
            <a:pPr algn="l">
              <a:lnSpc>
                <a:spcPts val="6384"/>
              </a:lnSpc>
            </a:pPr>
          </a:p>
          <a:p>
            <a:pPr algn="l" marL="984546" indent="-492273" lvl="1">
              <a:lnSpc>
                <a:spcPts val="6384"/>
              </a:lnSpc>
              <a:buFont typeface="Arial"/>
              <a:buChar char="•"/>
            </a:pPr>
            <a:r>
              <a:rPr lang="en-US" sz="4560">
                <a:solidFill>
                  <a:srgbClr val="000000"/>
                </a:solidFill>
                <a:latin typeface="Adelle Sans 1"/>
                <a:ea typeface="Adelle Sans 1"/>
                <a:cs typeface="Adelle Sans 1"/>
                <a:sym typeface="Adelle Sans 1"/>
              </a:rPr>
              <a:t>Discuss in pairs and choose one example to note down on a post-it note (5 minutes)</a:t>
            </a:r>
          </a:p>
          <a:p>
            <a:pPr algn="l">
              <a:lnSpc>
                <a:spcPts val="6384"/>
              </a:lnSpc>
            </a:pPr>
          </a:p>
          <a:p>
            <a:pPr algn="l" marL="984546" indent="-492273" lvl="1">
              <a:lnSpc>
                <a:spcPts val="6384"/>
              </a:lnSpc>
              <a:buFont typeface="Arial"/>
              <a:buChar char="•"/>
            </a:pPr>
            <a:r>
              <a:rPr lang="en-US" sz="4560">
                <a:solidFill>
                  <a:srgbClr val="000000"/>
                </a:solidFill>
                <a:latin typeface="Adelle Sans 1"/>
                <a:ea typeface="Adelle Sans 1"/>
                <a:cs typeface="Adelle Sans 1"/>
                <a:sym typeface="Adelle Sans 1"/>
              </a:rPr>
              <a:t>Then pass on your post-it note to to a different group.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885825"/>
            <a:ext cx="15876320" cy="2565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18"/>
              </a:lnSpc>
            </a:pPr>
            <a:r>
              <a:rPr lang="en-US" sz="7370">
                <a:solidFill>
                  <a:srgbClr val="E10098"/>
                </a:solidFill>
                <a:latin typeface="Adelle 2 Ultra-Bold"/>
                <a:ea typeface="Adelle 2 Ultra-Bold"/>
                <a:cs typeface="Adelle 2 Ultra-Bold"/>
                <a:sym typeface="Adelle 2 Ultra-Bold"/>
              </a:rPr>
              <a:t>Activity: Making training more accessible &amp; inclusive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4076792"/>
            <a:ext cx="16230600" cy="48276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984546" indent="-492273" lvl="1">
              <a:lnSpc>
                <a:spcPts val="6384"/>
              </a:lnSpc>
              <a:buFont typeface="Arial"/>
              <a:buChar char="•"/>
            </a:pPr>
            <a:r>
              <a:rPr lang="en-US" sz="4560">
                <a:solidFill>
                  <a:srgbClr val="000000"/>
                </a:solidFill>
                <a:latin typeface="Adelle Sans 1"/>
                <a:ea typeface="Adelle Sans 1"/>
                <a:cs typeface="Adelle Sans 1"/>
                <a:sym typeface="Adelle Sans 1"/>
              </a:rPr>
              <a:t>Generate ideas in your pairs to identify things that you could do as the trainer; before, during and after training, to avoid that situation in the future (5 mins)</a:t>
            </a:r>
          </a:p>
          <a:p>
            <a:pPr algn="l">
              <a:lnSpc>
                <a:spcPts val="6384"/>
              </a:lnSpc>
            </a:pPr>
          </a:p>
          <a:p>
            <a:pPr algn="l" marL="984546" indent="-492273" lvl="1">
              <a:lnSpc>
                <a:spcPts val="6384"/>
              </a:lnSpc>
              <a:buFont typeface="Arial"/>
              <a:buChar char="•"/>
            </a:pPr>
            <a:r>
              <a:rPr lang="en-US" sz="4560">
                <a:solidFill>
                  <a:srgbClr val="000000"/>
                </a:solidFill>
                <a:latin typeface="Adelle Sans 1"/>
                <a:ea typeface="Adelle Sans 1"/>
                <a:cs typeface="Adelle Sans 1"/>
                <a:sym typeface="Adelle Sans 1"/>
              </a:rPr>
              <a:t>Write these ideas on post it notes and we’ll map the idea’s as a group.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795332" y="4382577"/>
            <a:ext cx="16430691" cy="4875723"/>
          </a:xfrm>
          <a:custGeom>
            <a:avLst/>
            <a:gdLst/>
            <a:ahLst/>
            <a:cxnLst/>
            <a:rect r="r" b="b" t="t" l="l"/>
            <a:pathLst>
              <a:path h="4875723" w="16430691">
                <a:moveTo>
                  <a:pt x="0" y="0"/>
                </a:moveTo>
                <a:lnTo>
                  <a:pt x="16430691" y="0"/>
                </a:lnTo>
                <a:lnTo>
                  <a:pt x="16430691" y="4875723"/>
                </a:lnTo>
                <a:lnTo>
                  <a:pt x="0" y="487572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885825"/>
            <a:ext cx="15876320" cy="2565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18"/>
              </a:lnSpc>
            </a:pPr>
            <a:r>
              <a:rPr lang="en-US" sz="7370">
                <a:solidFill>
                  <a:srgbClr val="E10098"/>
                </a:solidFill>
                <a:latin typeface="Adelle 2 Ultra-Bold"/>
                <a:ea typeface="Adelle 2 Ultra-Bold"/>
                <a:cs typeface="Adelle 2 Ultra-Bold"/>
                <a:sym typeface="Adelle 2 Ultra-Bold"/>
              </a:rPr>
              <a:t>Exclusive training environments exploration exercise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>
  <p:cSld>
    <p:bg>
      <p:bgPr>
        <a:solidFill>
          <a:srgbClr val="E1009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4399276"/>
            <a:ext cx="16230600" cy="1609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158"/>
              </a:lnSpc>
              <a:spcBef>
                <a:spcPct val="0"/>
              </a:spcBef>
            </a:pPr>
            <a:r>
              <a:rPr lang="en-US" sz="9399">
                <a:solidFill>
                  <a:srgbClr val="FFFFFF"/>
                </a:solidFill>
                <a:latin typeface="Adelle 2 Ultra-Bold"/>
                <a:ea typeface="Adelle 2 Ultra-Bold"/>
                <a:cs typeface="Adelle 2 Ultra-Bold"/>
                <a:sym typeface="Adelle 2 Ultra-Bold"/>
              </a:rPr>
              <a:t>Feeding back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129785" y="2811747"/>
            <a:ext cx="4137367" cy="4663507"/>
          </a:xfrm>
          <a:custGeom>
            <a:avLst/>
            <a:gdLst/>
            <a:ahLst/>
            <a:cxnLst/>
            <a:rect r="r" b="b" t="t" l="l"/>
            <a:pathLst>
              <a:path h="4663507" w="4137367">
                <a:moveTo>
                  <a:pt x="0" y="0"/>
                </a:moveTo>
                <a:lnTo>
                  <a:pt x="4137368" y="0"/>
                </a:lnTo>
                <a:lnTo>
                  <a:pt x="4137368" y="4663506"/>
                </a:lnTo>
                <a:lnTo>
                  <a:pt x="0" y="46635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885825"/>
            <a:ext cx="15876320" cy="12606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18"/>
              </a:lnSpc>
            </a:pPr>
            <a:r>
              <a:rPr lang="en-US" sz="7370">
                <a:solidFill>
                  <a:srgbClr val="E10098"/>
                </a:solidFill>
                <a:latin typeface="Adelle 2 Ultra-Bold"/>
                <a:ea typeface="Adelle 2 Ultra-Bold"/>
                <a:cs typeface="Adelle 2 Ultra-Bold"/>
                <a:sym typeface="Adelle 2 Ultra-Bold"/>
              </a:rPr>
              <a:t>Top tips - before training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134780" y="2735547"/>
            <a:ext cx="10642104" cy="71165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78743" indent="-439371" lvl="1">
              <a:lnSpc>
                <a:spcPts val="5698"/>
              </a:lnSpc>
              <a:buFont typeface="Arial"/>
              <a:buChar char="•"/>
            </a:pPr>
            <a:r>
              <a:rPr lang="en-US" sz="4070">
                <a:solidFill>
                  <a:srgbClr val="000000"/>
                </a:solidFill>
                <a:latin typeface="Adelle Sans 1"/>
                <a:ea typeface="Adelle Sans 1"/>
                <a:cs typeface="Adelle Sans 1"/>
                <a:sym typeface="Adelle Sans 1"/>
              </a:rPr>
              <a:t>Designing a range of activities</a:t>
            </a:r>
          </a:p>
          <a:p>
            <a:pPr algn="l">
              <a:lnSpc>
                <a:spcPts val="5698"/>
              </a:lnSpc>
            </a:pPr>
          </a:p>
          <a:p>
            <a:pPr algn="l" marL="878743" indent="-439371" lvl="1">
              <a:lnSpc>
                <a:spcPts val="5698"/>
              </a:lnSpc>
              <a:buFont typeface="Arial"/>
              <a:buChar char="•"/>
            </a:pPr>
            <a:r>
              <a:rPr lang="en-US" sz="4070">
                <a:solidFill>
                  <a:srgbClr val="000000"/>
                </a:solidFill>
                <a:latin typeface="Adelle Sans 1"/>
                <a:ea typeface="Adelle Sans 1"/>
                <a:cs typeface="Adelle Sans 1"/>
                <a:sym typeface="Adelle Sans 1"/>
              </a:rPr>
              <a:t>Making time - not rushing</a:t>
            </a:r>
          </a:p>
          <a:p>
            <a:pPr algn="l">
              <a:lnSpc>
                <a:spcPts val="5698"/>
              </a:lnSpc>
            </a:pPr>
          </a:p>
          <a:p>
            <a:pPr algn="l" marL="878743" indent="-439371" lvl="1">
              <a:lnSpc>
                <a:spcPts val="5698"/>
              </a:lnSpc>
              <a:buFont typeface="Arial"/>
              <a:buChar char="•"/>
            </a:pPr>
            <a:r>
              <a:rPr lang="en-US" sz="4070">
                <a:solidFill>
                  <a:srgbClr val="000000"/>
                </a:solidFill>
                <a:latin typeface="Adelle Sans 1"/>
                <a:ea typeface="Adelle Sans 1"/>
                <a:cs typeface="Adelle Sans 1"/>
                <a:sym typeface="Adelle Sans 1"/>
              </a:rPr>
              <a:t>Joining instructions (setting expectations)</a:t>
            </a:r>
          </a:p>
          <a:p>
            <a:pPr algn="l">
              <a:lnSpc>
                <a:spcPts val="5698"/>
              </a:lnSpc>
            </a:pPr>
          </a:p>
          <a:p>
            <a:pPr algn="l" marL="878743" indent="-439371" lvl="1">
              <a:lnSpc>
                <a:spcPts val="5698"/>
              </a:lnSpc>
              <a:buFont typeface="Arial"/>
              <a:buChar char="•"/>
            </a:pPr>
            <a:r>
              <a:rPr lang="en-US" sz="4070">
                <a:solidFill>
                  <a:srgbClr val="000000"/>
                </a:solidFill>
                <a:latin typeface="Adelle Sans 1"/>
                <a:ea typeface="Adelle Sans 1"/>
                <a:cs typeface="Adelle Sans 1"/>
                <a:sym typeface="Adelle Sans 1"/>
              </a:rPr>
              <a:t>Get access requirements </a:t>
            </a:r>
          </a:p>
          <a:p>
            <a:pPr algn="l">
              <a:lnSpc>
                <a:spcPts val="5698"/>
              </a:lnSpc>
            </a:pPr>
            <a:r>
              <a:rPr lang="en-US" sz="4070">
                <a:solidFill>
                  <a:srgbClr val="000000"/>
                </a:solidFill>
                <a:latin typeface="Adelle Sans 1"/>
                <a:ea typeface="Adelle Sans 1"/>
                <a:cs typeface="Adelle Sans 1"/>
                <a:sym typeface="Adelle Sans 1"/>
              </a:rPr>
              <a:t>       (you can’t know if you don’t ask)</a:t>
            </a:r>
          </a:p>
          <a:p>
            <a:pPr algn="l">
              <a:lnSpc>
                <a:spcPts val="5698"/>
              </a:lnSpc>
            </a:pPr>
          </a:p>
          <a:p>
            <a:pPr algn="l" marL="878743" indent="-439371" lvl="1">
              <a:lnSpc>
                <a:spcPts val="5698"/>
              </a:lnSpc>
              <a:buFont typeface="Arial"/>
              <a:buChar char="•"/>
            </a:pPr>
            <a:r>
              <a:rPr lang="en-US" sz="4070">
                <a:solidFill>
                  <a:srgbClr val="000000"/>
                </a:solidFill>
                <a:latin typeface="Adelle Sans 1"/>
                <a:ea typeface="Adelle Sans 1"/>
                <a:cs typeface="Adelle Sans 1"/>
                <a:sym typeface="Adelle Sans 1"/>
              </a:rPr>
              <a:t>Training materials 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186189" y="2875324"/>
            <a:ext cx="4080963" cy="4599929"/>
          </a:xfrm>
          <a:custGeom>
            <a:avLst/>
            <a:gdLst/>
            <a:ahLst/>
            <a:cxnLst/>
            <a:rect r="r" b="b" t="t" l="l"/>
            <a:pathLst>
              <a:path h="4599929" w="4080963">
                <a:moveTo>
                  <a:pt x="0" y="0"/>
                </a:moveTo>
                <a:lnTo>
                  <a:pt x="4080964" y="0"/>
                </a:lnTo>
                <a:lnTo>
                  <a:pt x="4080964" y="4599929"/>
                </a:lnTo>
                <a:lnTo>
                  <a:pt x="0" y="45999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885825"/>
            <a:ext cx="15876320" cy="12606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18"/>
              </a:lnSpc>
            </a:pPr>
            <a:r>
              <a:rPr lang="en-US" sz="7370">
                <a:solidFill>
                  <a:srgbClr val="E10098"/>
                </a:solidFill>
                <a:latin typeface="Adelle 2 Ultra-Bold"/>
                <a:ea typeface="Adelle 2 Ultra-Bold"/>
                <a:cs typeface="Adelle 2 Ultra-Bold"/>
                <a:sym typeface="Adelle 2 Ultra-Bold"/>
              </a:rPr>
              <a:t>Top tips - during training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134780" y="2735547"/>
            <a:ext cx="10661749" cy="64021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78743" indent="-439371" lvl="1">
              <a:lnSpc>
                <a:spcPts val="5698"/>
              </a:lnSpc>
              <a:buFont typeface="Arial"/>
              <a:buChar char="•"/>
            </a:pPr>
            <a:r>
              <a:rPr lang="en-US" sz="4070">
                <a:solidFill>
                  <a:srgbClr val="000000"/>
                </a:solidFill>
                <a:latin typeface="Adelle Sans 1"/>
                <a:ea typeface="Adelle Sans 1"/>
                <a:cs typeface="Adelle Sans 1"/>
                <a:sym typeface="Adelle Sans 1"/>
              </a:rPr>
              <a:t>Training environment </a:t>
            </a:r>
          </a:p>
          <a:p>
            <a:pPr algn="l">
              <a:lnSpc>
                <a:spcPts val="5698"/>
              </a:lnSpc>
            </a:pPr>
          </a:p>
          <a:p>
            <a:pPr algn="l" marL="878743" indent="-439371" lvl="1">
              <a:lnSpc>
                <a:spcPts val="5698"/>
              </a:lnSpc>
              <a:buFont typeface="Arial"/>
              <a:buChar char="•"/>
            </a:pPr>
            <a:r>
              <a:rPr lang="en-US" sz="4070">
                <a:solidFill>
                  <a:srgbClr val="000000"/>
                </a:solidFill>
                <a:latin typeface="Adelle Sans 1"/>
                <a:ea typeface="Adelle Sans 1"/>
                <a:cs typeface="Adelle Sans 1"/>
                <a:sym typeface="Adelle Sans 1"/>
              </a:rPr>
              <a:t>Equipment</a:t>
            </a:r>
          </a:p>
          <a:p>
            <a:pPr algn="l">
              <a:lnSpc>
                <a:spcPts val="5698"/>
              </a:lnSpc>
            </a:pPr>
          </a:p>
          <a:p>
            <a:pPr algn="l" marL="878743" indent="-439371" lvl="1">
              <a:lnSpc>
                <a:spcPts val="5698"/>
              </a:lnSpc>
              <a:buFont typeface="Arial"/>
              <a:buChar char="•"/>
            </a:pPr>
            <a:r>
              <a:rPr lang="en-US" sz="4070">
                <a:solidFill>
                  <a:srgbClr val="000000"/>
                </a:solidFill>
                <a:latin typeface="Adelle Sans 1"/>
                <a:ea typeface="Adelle Sans 1"/>
                <a:cs typeface="Adelle Sans 1"/>
                <a:sym typeface="Adelle Sans 1"/>
              </a:rPr>
              <a:t>Group agreement</a:t>
            </a:r>
          </a:p>
          <a:p>
            <a:pPr algn="l">
              <a:lnSpc>
                <a:spcPts val="5698"/>
              </a:lnSpc>
            </a:pPr>
          </a:p>
          <a:p>
            <a:pPr algn="l" marL="878743" indent="-439371" lvl="1">
              <a:lnSpc>
                <a:spcPts val="5698"/>
              </a:lnSpc>
              <a:buFont typeface="Arial"/>
              <a:buChar char="•"/>
            </a:pPr>
            <a:r>
              <a:rPr lang="en-US" sz="4070">
                <a:solidFill>
                  <a:srgbClr val="000000"/>
                </a:solidFill>
                <a:latin typeface="Adelle Sans 1"/>
                <a:ea typeface="Adelle Sans 1"/>
                <a:cs typeface="Adelle Sans 1"/>
                <a:sym typeface="Adelle Sans 1"/>
              </a:rPr>
              <a:t>Training culture (creating space for things </a:t>
            </a:r>
          </a:p>
          <a:p>
            <a:pPr algn="l">
              <a:lnSpc>
                <a:spcPts val="5698"/>
              </a:lnSpc>
            </a:pPr>
            <a:r>
              <a:rPr lang="en-US" sz="4070">
                <a:solidFill>
                  <a:srgbClr val="000000"/>
                </a:solidFill>
                <a:latin typeface="Adelle Sans 1"/>
                <a:ea typeface="Adelle Sans 1"/>
                <a:cs typeface="Adelle Sans 1"/>
                <a:sym typeface="Adelle Sans 1"/>
              </a:rPr>
              <a:t>        </a:t>
            </a:r>
            <a:r>
              <a:rPr lang="en-US" sz="4070">
                <a:solidFill>
                  <a:srgbClr val="000000"/>
                </a:solidFill>
                <a:latin typeface="Adelle Sans 1"/>
                <a:ea typeface="Adelle Sans 1"/>
                <a:cs typeface="Adelle Sans 1"/>
                <a:sym typeface="Adelle Sans 1"/>
              </a:rPr>
              <a:t>that are important for trainees)</a:t>
            </a:r>
          </a:p>
          <a:p>
            <a:pPr algn="l">
              <a:lnSpc>
                <a:spcPts val="5698"/>
              </a:lnSpc>
            </a:pP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186189" y="2938901"/>
            <a:ext cx="4024559" cy="4536352"/>
          </a:xfrm>
          <a:custGeom>
            <a:avLst/>
            <a:gdLst/>
            <a:ahLst/>
            <a:cxnLst/>
            <a:rect r="r" b="b" t="t" l="l"/>
            <a:pathLst>
              <a:path h="4536352" w="4024559">
                <a:moveTo>
                  <a:pt x="0" y="0"/>
                </a:moveTo>
                <a:lnTo>
                  <a:pt x="4024559" y="0"/>
                </a:lnTo>
                <a:lnTo>
                  <a:pt x="4024559" y="4536352"/>
                </a:lnTo>
                <a:lnTo>
                  <a:pt x="0" y="45363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885825"/>
            <a:ext cx="15876320" cy="12606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18"/>
              </a:lnSpc>
            </a:pPr>
            <a:r>
              <a:rPr lang="en-US" sz="7370">
                <a:solidFill>
                  <a:srgbClr val="E10098"/>
                </a:solidFill>
                <a:latin typeface="Adelle 2 Ultra-Bold"/>
                <a:ea typeface="Adelle 2 Ultra-Bold"/>
                <a:cs typeface="Adelle 2 Ultra-Bold"/>
                <a:sym typeface="Adelle 2 Ultra-Bold"/>
              </a:rPr>
              <a:t>Top tips - after training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134780" y="2735547"/>
            <a:ext cx="3139827" cy="21159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78743" indent="-439371" lvl="1">
              <a:lnSpc>
                <a:spcPts val="5698"/>
              </a:lnSpc>
              <a:buFont typeface="Arial"/>
              <a:buChar char="•"/>
            </a:pPr>
            <a:r>
              <a:rPr lang="en-US" sz="4070">
                <a:solidFill>
                  <a:srgbClr val="000000"/>
                </a:solidFill>
                <a:latin typeface="Adelle Sans 1"/>
                <a:ea typeface="Adelle Sans 1"/>
                <a:cs typeface="Adelle Sans 1"/>
                <a:sym typeface="Adelle Sans 1"/>
              </a:rPr>
              <a:t>Feedback</a:t>
            </a:r>
          </a:p>
          <a:p>
            <a:pPr algn="l">
              <a:lnSpc>
                <a:spcPts val="5698"/>
              </a:lnSpc>
            </a:pPr>
          </a:p>
          <a:p>
            <a:pPr algn="l" marL="878743" indent="-439371" lvl="1">
              <a:lnSpc>
                <a:spcPts val="5698"/>
              </a:lnSpc>
              <a:buFont typeface="Arial"/>
              <a:buChar char="•"/>
            </a:pPr>
            <a:r>
              <a:rPr lang="en-US" sz="4070">
                <a:solidFill>
                  <a:srgbClr val="000000"/>
                </a:solidFill>
                <a:latin typeface="Adelle Sans 1"/>
                <a:ea typeface="Adelle Sans 1"/>
                <a:cs typeface="Adelle Sans 1"/>
                <a:sym typeface="Adelle Sans 1"/>
              </a:rPr>
              <a:t>Review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885825"/>
            <a:ext cx="15876320" cy="12606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18"/>
              </a:lnSpc>
            </a:pPr>
            <a:r>
              <a:rPr lang="en-US" sz="7370">
                <a:solidFill>
                  <a:srgbClr val="E10098"/>
                </a:solidFill>
                <a:latin typeface="Adelle 2 Ultra-Bold"/>
                <a:ea typeface="Adelle 2 Ultra-Bold"/>
                <a:cs typeface="Adelle 2 Ultra-Bold"/>
                <a:sym typeface="Adelle 2 Ultra-Bold"/>
              </a:rPr>
              <a:t>Train the Trainer 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81740" y="2434722"/>
            <a:ext cx="16124520" cy="70238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57153" indent="-428577" lvl="1">
              <a:lnSpc>
                <a:spcPts val="5558"/>
              </a:lnSpc>
              <a:buFont typeface="Arial"/>
              <a:buChar char="•"/>
            </a:pPr>
            <a:r>
              <a:rPr lang="en-US" sz="3970">
                <a:solidFill>
                  <a:srgbClr val="000000"/>
                </a:solidFill>
                <a:latin typeface="Adelle Sans 1"/>
                <a:ea typeface="Adelle Sans 1"/>
                <a:cs typeface="Adelle Sans 1"/>
                <a:sym typeface="Adelle Sans 1"/>
              </a:rPr>
              <a:t>The course provides an opportunity for you to learn and develop the skills, knowledge, and techniques to be an effective trainer. This is also acts as a great refresher course for those who have been training for a couple of years.</a:t>
            </a:r>
          </a:p>
          <a:p>
            <a:pPr algn="l">
              <a:lnSpc>
                <a:spcPts val="5558"/>
              </a:lnSpc>
            </a:pPr>
          </a:p>
          <a:p>
            <a:pPr algn="l" marL="857153" indent="-428577" lvl="1">
              <a:lnSpc>
                <a:spcPts val="5558"/>
              </a:lnSpc>
              <a:buFont typeface="Arial"/>
              <a:buChar char="•"/>
            </a:pPr>
            <a:r>
              <a:rPr lang="en-US" sz="3970">
                <a:solidFill>
                  <a:srgbClr val="000000"/>
                </a:solidFill>
                <a:latin typeface="Adelle Sans 1"/>
                <a:ea typeface="Adelle Sans 1"/>
                <a:cs typeface="Adelle Sans 1"/>
                <a:sym typeface="Adelle Sans 1"/>
              </a:rPr>
              <a:t>We’re running a mixed cohort of Train the Trainer in Autumn-Winter 24, where you can book individual delegates places.</a:t>
            </a:r>
          </a:p>
          <a:p>
            <a:pPr algn="l">
              <a:lnSpc>
                <a:spcPts val="5558"/>
              </a:lnSpc>
            </a:pPr>
          </a:p>
          <a:p>
            <a:pPr algn="l" marL="857153" indent="-428577" lvl="1">
              <a:lnSpc>
                <a:spcPts val="5558"/>
              </a:lnSpc>
              <a:buFont typeface="Arial"/>
              <a:buChar char="•"/>
            </a:pPr>
            <a:r>
              <a:rPr lang="en-US" sz="3970">
                <a:solidFill>
                  <a:srgbClr val="000000"/>
                </a:solidFill>
                <a:latin typeface="Adelle Sans 1"/>
                <a:ea typeface="Adelle Sans 1"/>
                <a:cs typeface="Adelle Sans 1"/>
                <a:sym typeface="Adelle Sans 1"/>
              </a:rPr>
              <a:t>Email </a:t>
            </a:r>
            <a:r>
              <a:rPr lang="en-US" sz="3970" u="sng">
                <a:solidFill>
                  <a:srgbClr val="E10098"/>
                </a:solidFill>
                <a:latin typeface="Adelle Sans 1"/>
                <a:ea typeface="Adelle Sans 1"/>
                <a:cs typeface="Adelle Sans 1"/>
                <a:sym typeface="Adelle Sans 1"/>
                <a:hlinkClick r:id="rId2" tooltip="mailto:learningdevelopment@nus.org.uk"/>
              </a:rPr>
              <a:t>learningdevelopment@nus.org.uk</a:t>
            </a:r>
            <a:r>
              <a:rPr lang="en-US" sz="3970">
                <a:solidFill>
                  <a:srgbClr val="000000"/>
                </a:solidFill>
                <a:latin typeface="Adelle Sans 1"/>
                <a:ea typeface="Adelle Sans 1"/>
                <a:cs typeface="Adelle Sans 1"/>
                <a:sym typeface="Adelle Sans 1"/>
              </a:rPr>
              <a:t> to be added to the waiting list for info. </a:t>
            </a:r>
            <a:r>
              <a:rPr lang="en-US" sz="3970">
                <a:solidFill>
                  <a:srgbClr val="000000"/>
                </a:solidFill>
                <a:latin typeface="Adelle Sans 1"/>
                <a:ea typeface="Adelle Sans 1"/>
                <a:cs typeface="Adelle Sans 1"/>
                <a:sym typeface="Adelle Sans 1"/>
              </a:rPr>
              <a:t>More details coming soon!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3485725"/>
            <a:ext cx="18288000" cy="13772725"/>
          </a:xfrm>
          <a:custGeom>
            <a:avLst/>
            <a:gdLst/>
            <a:ahLst/>
            <a:cxnLst/>
            <a:rect r="r" b="b" t="t" l="l"/>
            <a:pathLst>
              <a:path h="13772725" w="18288000">
                <a:moveTo>
                  <a:pt x="0" y="0"/>
                </a:moveTo>
                <a:lnTo>
                  <a:pt x="18288000" y="0"/>
                </a:lnTo>
                <a:lnTo>
                  <a:pt x="18288000" y="13772725"/>
                </a:lnTo>
                <a:lnTo>
                  <a:pt x="0" y="137727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19050" y="3200601"/>
            <a:ext cx="10919514" cy="5085347"/>
            <a:chOff x="0" y="0"/>
            <a:chExt cx="2875921" cy="133935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875921" cy="1339351"/>
            </a:xfrm>
            <a:custGeom>
              <a:avLst/>
              <a:gdLst/>
              <a:ahLst/>
              <a:cxnLst/>
              <a:rect r="r" b="b" t="t" l="l"/>
              <a:pathLst>
                <a:path h="1339351" w="2875921">
                  <a:moveTo>
                    <a:pt x="0" y="0"/>
                  </a:moveTo>
                  <a:lnTo>
                    <a:pt x="2875921" y="0"/>
                  </a:lnTo>
                  <a:lnTo>
                    <a:pt x="2875921" y="1339351"/>
                  </a:lnTo>
                  <a:lnTo>
                    <a:pt x="0" y="1339351"/>
                  </a:lnTo>
                  <a:close/>
                </a:path>
              </a:pathLst>
            </a:custGeom>
            <a:solidFill>
              <a:srgbClr val="E10098">
                <a:alpha val="62745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2875921" cy="13679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028700" y="1028700"/>
            <a:ext cx="3548612" cy="1134162"/>
          </a:xfrm>
          <a:custGeom>
            <a:avLst/>
            <a:gdLst/>
            <a:ahLst/>
            <a:cxnLst/>
            <a:rect r="r" b="b" t="t" l="l"/>
            <a:pathLst>
              <a:path h="1134162" w="3548612">
                <a:moveTo>
                  <a:pt x="0" y="0"/>
                </a:moveTo>
                <a:lnTo>
                  <a:pt x="3548612" y="0"/>
                </a:lnTo>
                <a:lnTo>
                  <a:pt x="3548612" y="1134162"/>
                </a:lnTo>
                <a:lnTo>
                  <a:pt x="0" y="11341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723667" y="4547392"/>
            <a:ext cx="7872348" cy="15233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394"/>
              </a:lnSpc>
            </a:pPr>
            <a:r>
              <a:rPr lang="en-US" sz="11746">
                <a:solidFill>
                  <a:srgbClr val="FFFFFF"/>
                </a:solidFill>
                <a:latin typeface="Adelle 1 Ultra-Bold"/>
                <a:ea typeface="Adelle 1 Ultra-Bold"/>
                <a:cs typeface="Adelle 1 Ultra-Bold"/>
                <a:sym typeface="Adelle 1 Ultra-Bold"/>
              </a:rPr>
              <a:t>Thank You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3710688" y="1028700"/>
            <a:ext cx="3548612" cy="1554413"/>
          </a:xfrm>
          <a:custGeom>
            <a:avLst/>
            <a:gdLst/>
            <a:ahLst/>
            <a:cxnLst/>
            <a:rect r="r" b="b" t="t" l="l"/>
            <a:pathLst>
              <a:path h="1554413" w="3548612">
                <a:moveTo>
                  <a:pt x="0" y="0"/>
                </a:moveTo>
                <a:lnTo>
                  <a:pt x="3548612" y="0"/>
                </a:lnTo>
                <a:lnTo>
                  <a:pt x="3548612" y="1554413"/>
                </a:lnTo>
                <a:lnTo>
                  <a:pt x="0" y="155441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7" t="0" r="-27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790342" y="6099852"/>
            <a:ext cx="10129171" cy="1029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9"/>
              </a:lnSpc>
            </a:pPr>
            <a:r>
              <a:rPr lang="en-US" sz="2956">
                <a:solidFill>
                  <a:srgbClr val="FFFFFF"/>
                </a:solidFill>
                <a:latin typeface="Adelle Sans 1"/>
                <a:ea typeface="Adelle Sans 1"/>
                <a:cs typeface="Adelle Sans 1"/>
                <a:sym typeface="Adelle Sans 1"/>
              </a:rPr>
              <a:t>Rosie Hunnam (Organised Fun) - rosie@organised.fun</a:t>
            </a:r>
          </a:p>
          <a:p>
            <a:pPr algn="l">
              <a:lnSpc>
                <a:spcPts val="4139"/>
              </a:lnSpc>
            </a:pPr>
            <a:r>
              <a:rPr lang="en-US" sz="2956">
                <a:solidFill>
                  <a:srgbClr val="FFFFFF"/>
                </a:solidFill>
                <a:latin typeface="Adelle Sans 1"/>
                <a:ea typeface="Adelle Sans 1"/>
                <a:cs typeface="Adelle Sans 1"/>
                <a:sym typeface="Adelle Sans 1"/>
              </a:rPr>
              <a:t>Emily Clarkson (NUS Charity) - emily.clarkson@nus.org.uk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EB47DF6A2E80458617139DCB31904B" ma:contentTypeVersion="10" ma:contentTypeDescription="Create a new document." ma:contentTypeScope="" ma:versionID="721cf7e12242acd314578671aec3e1ee">
  <xsd:schema xmlns:xsd="http://www.w3.org/2001/XMLSchema" xmlns:xs="http://www.w3.org/2001/XMLSchema" xmlns:p="http://schemas.microsoft.com/office/2006/metadata/properties" xmlns:ns2="bb2e6d0c-ee69-42dd-bf20-022007a6fcf5" xmlns:ns3="07e60bad-5275-4c71-8da1-d50b6585844a" targetNamespace="http://schemas.microsoft.com/office/2006/metadata/properties" ma:root="true" ma:fieldsID="097aac35653bde2e03f4f562e325bf43" ns2:_="" ns3:_="">
    <xsd:import namespace="bb2e6d0c-ee69-42dd-bf20-022007a6fcf5"/>
    <xsd:import namespace="07e60bad-5275-4c71-8da1-d50b658584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2e6d0c-ee69-42dd-bf20-022007a6fc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e60bad-5275-4c71-8da1-d50b6585844a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6348D84-9391-42A4-A1BB-62CCC955DE04}"/>
</file>

<file path=customXml/itemProps2.xml><?xml version="1.0" encoding="utf-8"?>
<ds:datastoreItem xmlns:ds="http://schemas.openxmlformats.org/officeDocument/2006/customXml" ds:itemID="{B69A6671-0760-4EFA-9FB8-308C69328D1E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DAGKvWXfBYE</dc:identifier>
  <dcterms:modified xsi:type="dcterms:W3CDTF">2011-08-01T06:04:30Z</dcterms:modified>
  <cp:revision>1</cp:revision>
  <dc:title>Inclusive Training Practice - MSConf</dc:title>
</cp:coreProperties>
</file>