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85" r:id="rId4"/>
  </p:sldMasterIdLst>
  <p:notesMasterIdLst>
    <p:notesMasterId r:id="rId16"/>
  </p:notesMasterIdLst>
  <p:sldIdLst>
    <p:sldId id="270" r:id="rId5"/>
    <p:sldId id="290" r:id="rId6"/>
    <p:sldId id="310" r:id="rId7"/>
    <p:sldId id="283" r:id="rId8"/>
    <p:sldId id="302" r:id="rId9"/>
    <p:sldId id="304" r:id="rId10"/>
    <p:sldId id="311" r:id="rId11"/>
    <p:sldId id="312" r:id="rId12"/>
    <p:sldId id="284" r:id="rId13"/>
    <p:sldId id="314" r:id="rId14"/>
    <p:sldId id="282" r:id="rId15"/>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Poppins Bold" pitchFamily="2" charset="77"/>
      <p:bold r:id="rId23"/>
    </p:embeddedFont>
    <p:embeddedFont>
      <p:font typeface="Poppins Medium" pitchFamily="2" charset="77"/>
      <p:regular r:id="rId24"/>
      <p:italic r:id="rId25"/>
    </p:embeddedFont>
  </p:embeddedFontLst>
  <p:custDataLst>
    <p:tags r:id="rId26"/>
  </p:custDataLst>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E3D7"/>
    <a:srgbClr val="F6DCBF"/>
    <a:srgbClr val="EF8481"/>
    <a:srgbClr val="147359"/>
    <a:srgbClr val="144E61"/>
    <a:srgbClr val="CB59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38" autoAdjust="0"/>
    <p:restoredTop sz="90000"/>
  </p:normalViewPr>
  <p:slideViewPr>
    <p:cSldViewPr snapToGrid="0" snapToObjects="1">
      <p:cViewPr varScale="1">
        <p:scale>
          <a:sx n="147" d="100"/>
          <a:sy n="147" d="100"/>
        </p:scale>
        <p:origin x="752" y="192"/>
      </p:cViewPr>
      <p:guideLst/>
    </p:cSldViewPr>
  </p:slideViewPr>
  <p:outlineViewPr>
    <p:cViewPr>
      <p:scale>
        <a:sx n="33" d="100"/>
        <a:sy n="33" d="100"/>
      </p:scale>
      <p:origin x="0" y="0"/>
    </p:cViewPr>
  </p:outlineViewPr>
  <p:notesTextViewPr>
    <p:cViewPr>
      <p:scale>
        <a:sx n="104" d="100"/>
        <a:sy n="104"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D4F4CE-F746-A04C-A9B0-FCF163B7079A}" type="datetimeFigureOut">
              <a:rPr lang="en-US" smtClean="0"/>
              <a:t>12/1/21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67E991-9CFC-6D44-95B2-32D8DDC836D1}" type="slidenum">
              <a:rPr lang="en-US" smtClean="0"/>
              <a:t>‹#›</a:t>
            </a:fld>
            <a:endParaRPr lang="en-US"/>
          </a:p>
        </p:txBody>
      </p:sp>
    </p:spTree>
    <p:extLst>
      <p:ext uri="{BB962C8B-B14F-4D97-AF65-F5344CB8AC3E}">
        <p14:creationId xmlns:p14="http://schemas.microsoft.com/office/powerpoint/2010/main" val="59803937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a:p>
            <a:endParaRPr lang="en-US" dirty="0"/>
          </a:p>
          <a:p>
            <a:endParaRPr lang="en-US" baseline="0" dirty="0"/>
          </a:p>
        </p:txBody>
      </p:sp>
      <p:sp>
        <p:nvSpPr>
          <p:cNvPr id="4" name="Slide Number Placeholder 3"/>
          <p:cNvSpPr>
            <a:spLocks noGrp="1"/>
          </p:cNvSpPr>
          <p:nvPr>
            <p:ph type="sldNum" sz="quarter" idx="10"/>
          </p:nvPr>
        </p:nvSpPr>
        <p:spPr/>
        <p:txBody>
          <a:bodyPr/>
          <a:lstStyle/>
          <a:p>
            <a:fld id="{A467E991-9CFC-6D44-95B2-32D8DDC836D1}" type="slidenum">
              <a:rPr lang="en-US" smtClean="0"/>
              <a:t>1</a:t>
            </a:fld>
            <a:endParaRPr lang="en-US"/>
          </a:p>
        </p:txBody>
      </p:sp>
    </p:spTree>
    <p:extLst>
      <p:ext uri="{BB962C8B-B14F-4D97-AF65-F5344CB8AC3E}">
        <p14:creationId xmlns:p14="http://schemas.microsoft.com/office/powerpoint/2010/main" val="2066322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67E991-9CFC-6D44-95B2-32D8DDC836D1}" type="slidenum">
              <a:rPr lang="en-US" smtClean="0"/>
              <a:t>2</a:t>
            </a:fld>
            <a:endParaRPr lang="en-US"/>
          </a:p>
        </p:txBody>
      </p:sp>
    </p:spTree>
    <p:extLst>
      <p:ext uri="{BB962C8B-B14F-4D97-AF65-F5344CB8AC3E}">
        <p14:creationId xmlns:p14="http://schemas.microsoft.com/office/powerpoint/2010/main" val="3938407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A467E991-9CFC-6D44-95B2-32D8DDC836D1}" type="slidenum">
              <a:rPr lang="en-US" smtClean="0"/>
              <a:t>3</a:t>
            </a:fld>
            <a:endParaRPr lang="en-US"/>
          </a:p>
        </p:txBody>
      </p:sp>
    </p:spTree>
    <p:extLst>
      <p:ext uri="{BB962C8B-B14F-4D97-AF65-F5344CB8AC3E}">
        <p14:creationId xmlns:p14="http://schemas.microsoft.com/office/powerpoint/2010/main" val="1406975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67E991-9CFC-6D44-95B2-32D8DDC836D1}" type="slidenum">
              <a:rPr lang="en-US" smtClean="0"/>
              <a:t>4</a:t>
            </a:fld>
            <a:endParaRPr lang="en-US"/>
          </a:p>
        </p:txBody>
      </p:sp>
    </p:spTree>
    <p:extLst>
      <p:ext uri="{BB962C8B-B14F-4D97-AF65-F5344CB8AC3E}">
        <p14:creationId xmlns:p14="http://schemas.microsoft.com/office/powerpoint/2010/main" val="881422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467E991-9CFC-6D44-95B2-32D8DDC836D1}" type="slidenum">
              <a:rPr lang="en-US" smtClean="0"/>
              <a:t>5</a:t>
            </a:fld>
            <a:endParaRPr lang="en-US"/>
          </a:p>
        </p:txBody>
      </p:sp>
    </p:spTree>
    <p:extLst>
      <p:ext uri="{BB962C8B-B14F-4D97-AF65-F5344CB8AC3E}">
        <p14:creationId xmlns:p14="http://schemas.microsoft.com/office/powerpoint/2010/main" val="3941700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467E991-9CFC-6D44-95B2-32D8DDC836D1}" type="slidenum">
              <a:rPr lang="en-US" smtClean="0"/>
              <a:t>6</a:t>
            </a:fld>
            <a:endParaRPr lang="en-US"/>
          </a:p>
        </p:txBody>
      </p:sp>
    </p:spTree>
    <p:extLst>
      <p:ext uri="{BB962C8B-B14F-4D97-AF65-F5344CB8AC3E}">
        <p14:creationId xmlns:p14="http://schemas.microsoft.com/office/powerpoint/2010/main" val="1705653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67E991-9CFC-6D44-95B2-32D8DDC836D1}" type="slidenum">
              <a:rPr lang="en-US" smtClean="0"/>
              <a:t>7</a:t>
            </a:fld>
            <a:endParaRPr lang="en-US"/>
          </a:p>
        </p:txBody>
      </p:sp>
    </p:spTree>
    <p:extLst>
      <p:ext uri="{BB962C8B-B14F-4D97-AF65-F5344CB8AC3E}">
        <p14:creationId xmlns:p14="http://schemas.microsoft.com/office/powerpoint/2010/main" val="1884130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467E991-9CFC-6D44-95B2-32D8DDC836D1}" type="slidenum">
              <a:rPr lang="en-US" smtClean="0"/>
              <a:t>8</a:t>
            </a:fld>
            <a:endParaRPr lang="en-US"/>
          </a:p>
        </p:txBody>
      </p:sp>
    </p:spTree>
    <p:extLst>
      <p:ext uri="{BB962C8B-B14F-4D97-AF65-F5344CB8AC3E}">
        <p14:creationId xmlns:p14="http://schemas.microsoft.com/office/powerpoint/2010/main" val="181892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67E991-9CFC-6D44-95B2-32D8DDC836D1}" type="slidenum">
              <a:rPr lang="en-US" smtClean="0"/>
              <a:t>9</a:t>
            </a:fld>
            <a:endParaRPr lang="en-US"/>
          </a:p>
        </p:txBody>
      </p:sp>
    </p:spTree>
    <p:extLst>
      <p:ext uri="{BB962C8B-B14F-4D97-AF65-F5344CB8AC3E}">
        <p14:creationId xmlns:p14="http://schemas.microsoft.com/office/powerpoint/2010/main" val="785027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67E991-9CFC-6D44-95B2-32D8DDC836D1}" type="slidenum">
              <a:rPr lang="en-US" smtClean="0"/>
              <a:t>10</a:t>
            </a:fld>
            <a:endParaRPr lang="en-US"/>
          </a:p>
        </p:txBody>
      </p:sp>
    </p:spTree>
    <p:extLst>
      <p:ext uri="{BB962C8B-B14F-4D97-AF65-F5344CB8AC3E}">
        <p14:creationId xmlns:p14="http://schemas.microsoft.com/office/powerpoint/2010/main" val="3542554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67E991-9CFC-6D44-95B2-32D8DDC836D1}" type="slidenum">
              <a:rPr lang="en-US" smtClean="0"/>
              <a:t>11</a:t>
            </a:fld>
            <a:endParaRPr lang="en-US"/>
          </a:p>
        </p:txBody>
      </p:sp>
    </p:spTree>
    <p:extLst>
      <p:ext uri="{BB962C8B-B14F-4D97-AF65-F5344CB8AC3E}">
        <p14:creationId xmlns:p14="http://schemas.microsoft.com/office/powerpoint/2010/main" val="2664467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 Id="rId5" Type="http://schemas.openxmlformats.org/officeDocument/2006/relationships/image" Target="../media/image28.svg"/><Relationship Id="rId4" Type="http://schemas.openxmlformats.org/officeDocument/2006/relationships/image" Target="../media/image27.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1.xml"/><Relationship Id="rId5" Type="http://schemas.openxmlformats.org/officeDocument/2006/relationships/image" Target="../media/image32.svg"/><Relationship Id="rId4" Type="http://schemas.openxmlformats.org/officeDocument/2006/relationships/image" Target="../media/image3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1.xml"/><Relationship Id="rId5" Type="http://schemas.openxmlformats.org/officeDocument/2006/relationships/image" Target="../media/image36.svg"/><Relationship Id="rId4" Type="http://schemas.openxmlformats.org/officeDocument/2006/relationships/image" Target="../media/image3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slideMaster" Target="../slideMasters/slideMaster1.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Master" Target="../slideMasters/slideMaster1.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49.png"/><Relationship Id="rId1" Type="http://schemas.openxmlformats.org/officeDocument/2006/relationships/slideMaster" Target="../slideMasters/slideMaster1.xml"/><Relationship Id="rId6" Type="http://schemas.openxmlformats.org/officeDocument/2006/relationships/image" Target="../media/image53.png"/><Relationship Id="rId5" Type="http://schemas.openxmlformats.org/officeDocument/2006/relationships/image" Target="../media/image52.svg"/><Relationship Id="rId4" Type="http://schemas.openxmlformats.org/officeDocument/2006/relationships/image" Target="../media/image5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ADBB430-8D2A-4129-BC00-5DA6866A75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9144000" cy="5143500"/>
          </a:xfrm>
          <a:prstGeom prst="rect">
            <a:avLst/>
          </a:prstGeom>
        </p:spPr>
      </p:pic>
      <p:grpSp>
        <p:nvGrpSpPr>
          <p:cNvPr id="7" name="Graphic 5">
            <a:extLst>
              <a:ext uri="{FF2B5EF4-FFF2-40B4-BE49-F238E27FC236}">
                <a16:creationId xmlns:a16="http://schemas.microsoft.com/office/drawing/2014/main" id="{D1A73A17-6E31-4F0D-A8B2-2425B468EFE8}"/>
              </a:ext>
            </a:extLst>
          </p:cNvPr>
          <p:cNvGrpSpPr/>
          <p:nvPr userDrawn="1"/>
        </p:nvGrpSpPr>
        <p:grpSpPr>
          <a:xfrm>
            <a:off x="348774" y="4512931"/>
            <a:ext cx="1083736" cy="289791"/>
            <a:chOff x="1135158" y="3529406"/>
            <a:chExt cx="2133682" cy="570547"/>
          </a:xfrm>
          <a:solidFill>
            <a:srgbClr val="F6DCBF"/>
          </a:solidFill>
        </p:grpSpPr>
        <p:sp>
          <p:nvSpPr>
            <p:cNvPr id="8" name="Freeform: Shape 7">
              <a:extLst>
                <a:ext uri="{FF2B5EF4-FFF2-40B4-BE49-F238E27FC236}">
                  <a16:creationId xmlns:a16="http://schemas.microsoft.com/office/drawing/2014/main" id="{30534A57-2852-4AC6-AA75-17D1355FAD09}"/>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solidFill>
              <a:srgbClr val="F6DCBF"/>
            </a:solidFill>
            <a:ln w="9525"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D1335868-A173-4865-B916-D950DA0610FC}"/>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solidFill>
              <a:srgbClr val="F6DCBF"/>
            </a:solidFill>
            <a:ln w="9525"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2287C63D-00A7-428C-9439-24589DAF0672}"/>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solidFill>
              <a:srgbClr val="F6DCBF"/>
            </a:solid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91115CA-68AB-4918-B935-FEAB662812A2}"/>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solidFill>
              <a:srgbClr val="F6DCBF"/>
            </a:solid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9CA0530-E139-4E82-B750-BD133876AFE5}"/>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FD105343-907D-4E07-B9DC-224637855FFE}"/>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solidFill>
              <a:srgbClr val="F6DCBF"/>
            </a:solidFill>
            <a:ln w="9525"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9C0E69D3-EBA0-458D-AE03-1135CFB0117F}"/>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solidFill>
              <a:srgbClr val="F6DCBF"/>
            </a:solidFill>
            <a:ln w="9525"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63DB39E4-38C3-45C3-87F8-BE5B8F171DC8}"/>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solidFill>
              <a:srgbClr val="F6DCBF"/>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C8E3B1A-0607-4C9B-B17C-9E060E1B2E1A}"/>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solidFill>
              <a:srgbClr val="F6DCBF"/>
            </a:solidFill>
            <a:ln w="9525"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44AC882-2A98-4EA7-AC84-5D8164CBF20B}"/>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96502C6-22FE-47F9-B886-D1F7C64A7E4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solidFill>
              <a:srgbClr val="F6DCBF"/>
            </a:solid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E9C82E48-19B2-4226-992F-DF48E626D959}"/>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solidFill>
              <a:srgbClr val="F6DCBF"/>
            </a:solidFill>
            <a:ln w="9525"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481F00D7-FE50-4BAC-A4EF-8C4F1870C9F2}"/>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solidFill>
              <a:srgbClr val="F6DCBF"/>
            </a:solidFill>
            <a:ln w="952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FC55903-65AA-4E37-B392-2AF16D17305C}"/>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solidFill>
              <a:srgbClr val="F6DCBF"/>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D2E007B-CB53-48DF-A7C5-6644A63283C1}"/>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solidFill>
              <a:srgbClr val="F6DCBF"/>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43C6230F-A0BC-44E8-90E3-39305C9052C9}"/>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solidFill>
              <a:srgbClr val="F6DCBF"/>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C34F066-E745-42F6-B336-D0227D006928}"/>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solidFill>
              <a:srgbClr val="F6DCBF"/>
            </a:solid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148379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Image / Generic Slide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35AA4F-AB88-4773-B51A-6CDCC3AC1882}"/>
              </a:ext>
            </a:extLst>
          </p:cNvPr>
          <p:cNvSpPr/>
          <p:nvPr userDrawn="1"/>
        </p:nvSpPr>
        <p:spPr>
          <a:xfrm>
            <a:off x="0" y="0"/>
            <a:ext cx="9144000" cy="5143500"/>
          </a:xfrm>
          <a:prstGeom prst="rect">
            <a:avLst/>
          </a:prstGeom>
          <a:solidFill>
            <a:srgbClr val="147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9" name="TextBox 68">
            <a:extLst>
              <a:ext uri="{FF2B5EF4-FFF2-40B4-BE49-F238E27FC236}">
                <a16:creationId xmlns:a16="http://schemas.microsoft.com/office/drawing/2014/main" id="{DCB867B0-9CB5-4ACE-899E-853E1837E992}"/>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C5E3D7"/>
                </a:solidFill>
                <a:latin typeface="Poppins Medium" panose="00000600000000000000" pitchFamily="2" charset="0"/>
                <a:cs typeface="Poppins Medium" panose="00000600000000000000" pitchFamily="2" charset="0"/>
              </a:rPr>
              <a:t>uclansu.co.uk</a:t>
            </a:r>
          </a:p>
        </p:txBody>
      </p:sp>
      <p:sp>
        <p:nvSpPr>
          <p:cNvPr id="70" name="Freeform: Shape 69">
            <a:extLst>
              <a:ext uri="{FF2B5EF4-FFF2-40B4-BE49-F238E27FC236}">
                <a16:creationId xmlns:a16="http://schemas.microsoft.com/office/drawing/2014/main" id="{DF26F693-08ED-4A4C-B5DC-A2EE00E41F12}"/>
              </a:ext>
            </a:extLst>
          </p:cNvPr>
          <p:cNvSpPr/>
          <p:nvPr/>
        </p:nvSpPr>
        <p:spPr>
          <a:xfrm rot="10800000">
            <a:off x="234320" y="505585"/>
            <a:ext cx="4272920" cy="2935421"/>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C5E3D7"/>
          </a:solidFill>
          <a:ln w="4752" cap="flat">
            <a:noFill/>
            <a:prstDash val="solid"/>
            <a:miter/>
          </a:ln>
        </p:spPr>
        <p:txBody>
          <a:bodyPr rtlCol="0" anchor="ctr"/>
          <a:lstStyle/>
          <a:p>
            <a:endParaRPr lang="en-GB"/>
          </a:p>
        </p:txBody>
      </p:sp>
      <p:grpSp>
        <p:nvGrpSpPr>
          <p:cNvPr id="54" name="Graphic 5">
            <a:extLst>
              <a:ext uri="{FF2B5EF4-FFF2-40B4-BE49-F238E27FC236}">
                <a16:creationId xmlns:a16="http://schemas.microsoft.com/office/drawing/2014/main" id="{6F6DFC8B-7845-44E9-A4EA-4F2F391CDB01}"/>
              </a:ext>
            </a:extLst>
          </p:cNvPr>
          <p:cNvGrpSpPr/>
          <p:nvPr userDrawn="1"/>
        </p:nvGrpSpPr>
        <p:grpSpPr>
          <a:xfrm>
            <a:off x="348774" y="4512931"/>
            <a:ext cx="1083736" cy="289791"/>
            <a:chOff x="1135158" y="3529406"/>
            <a:chExt cx="2133682" cy="570547"/>
          </a:xfrm>
          <a:solidFill>
            <a:srgbClr val="C5E3D7"/>
          </a:solidFill>
        </p:grpSpPr>
        <p:sp>
          <p:nvSpPr>
            <p:cNvPr id="55" name="Freeform: Shape 54">
              <a:extLst>
                <a:ext uri="{FF2B5EF4-FFF2-40B4-BE49-F238E27FC236}">
                  <a16:creationId xmlns:a16="http://schemas.microsoft.com/office/drawing/2014/main" id="{42DCE000-21DF-441D-A267-665A736FDCBD}"/>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BB21E3FE-A3A4-4CE5-9E96-C80727B9219F}"/>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4D21D49D-FEBF-47EC-B173-1168620D8C69}"/>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5E4D0DD3-C3ED-4B51-BBA6-C78B2D658BA0}"/>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3D227FFF-1F08-4041-84EB-46A00A141588}"/>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F7D1CB82-E272-41AD-9334-3B75C0A5DC81}"/>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9B741D9-859D-4D53-A391-867F41F8DB7C}"/>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F659EEBC-F8D6-480C-8832-BEBEA947F5F9}"/>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7059766A-E819-4F44-80E8-F573D39077FC}"/>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99794C3A-562C-41CC-88DB-855A8CBBBC1F}"/>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EAE7A559-CB26-4814-ACF2-3D2CB7D89CDE}"/>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382080A6-5189-442A-B3E2-D86831865285}"/>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7A6F6198-436D-4AD0-9DEB-74AB3D840BB2}"/>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FBDCAD91-6FA5-435E-A6C1-B9543A84B6B8}"/>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7BDF80D6-B253-4FF5-BC8F-46D59B1549F1}"/>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C3A73B60-176A-40D2-9167-636AE484DD5C}"/>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DA8E28C2-9A31-4BDA-B485-7023B394F460}"/>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548213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Image / Generic Slide / Purple">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7C01EA5F-F93F-462C-814D-9408B2AAF898}"/>
              </a:ext>
            </a:extLst>
          </p:cNvPr>
          <p:cNvSpPr/>
          <p:nvPr userDrawn="1"/>
        </p:nvSpPr>
        <p:spPr>
          <a:xfrm>
            <a:off x="0" y="0"/>
            <a:ext cx="9144000" cy="5143500"/>
          </a:xfrm>
          <a:prstGeom prst="rect">
            <a:avLst/>
          </a:prstGeom>
          <a:solidFill>
            <a:srgbClr val="144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1" name="TextBox 150">
            <a:extLst>
              <a:ext uri="{FF2B5EF4-FFF2-40B4-BE49-F238E27FC236}">
                <a16:creationId xmlns:a16="http://schemas.microsoft.com/office/drawing/2014/main" id="{AFCE3CE3-6BA7-4C74-BEAD-2270497B2767}"/>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EF8481"/>
                </a:solidFill>
                <a:latin typeface="Poppins Medium" panose="00000600000000000000" pitchFamily="2" charset="0"/>
                <a:cs typeface="Poppins Medium" panose="00000600000000000000" pitchFamily="2" charset="0"/>
              </a:rPr>
              <a:t>uclansu.co.uk</a:t>
            </a:r>
          </a:p>
        </p:txBody>
      </p:sp>
      <p:sp>
        <p:nvSpPr>
          <p:cNvPr id="3" name="Freeform: Shape 2">
            <a:extLst>
              <a:ext uri="{FF2B5EF4-FFF2-40B4-BE49-F238E27FC236}">
                <a16:creationId xmlns:a16="http://schemas.microsoft.com/office/drawing/2014/main" id="{ECCC8F8D-1000-43A6-87D7-668A9CED1E75}"/>
              </a:ext>
            </a:extLst>
          </p:cNvPr>
          <p:cNvSpPr/>
          <p:nvPr/>
        </p:nvSpPr>
        <p:spPr>
          <a:xfrm rot="10800000">
            <a:off x="234320" y="505585"/>
            <a:ext cx="4272920" cy="2935421"/>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EF8481"/>
          </a:solidFill>
          <a:ln w="4752" cap="flat">
            <a:noFill/>
            <a:prstDash val="solid"/>
            <a:miter/>
          </a:ln>
        </p:spPr>
        <p:txBody>
          <a:bodyPr rtlCol="0" anchor="ctr"/>
          <a:lstStyle/>
          <a:p>
            <a:endParaRPr lang="en-GB"/>
          </a:p>
        </p:txBody>
      </p:sp>
      <p:grpSp>
        <p:nvGrpSpPr>
          <p:cNvPr id="52" name="Graphic 5">
            <a:extLst>
              <a:ext uri="{FF2B5EF4-FFF2-40B4-BE49-F238E27FC236}">
                <a16:creationId xmlns:a16="http://schemas.microsoft.com/office/drawing/2014/main" id="{2AA7FA3B-52A0-44A3-A26B-753797C86207}"/>
              </a:ext>
            </a:extLst>
          </p:cNvPr>
          <p:cNvGrpSpPr/>
          <p:nvPr userDrawn="1"/>
        </p:nvGrpSpPr>
        <p:grpSpPr>
          <a:xfrm>
            <a:off x="348774" y="4512931"/>
            <a:ext cx="1083736" cy="289791"/>
            <a:chOff x="1135158" y="3529406"/>
            <a:chExt cx="2133682" cy="570547"/>
          </a:xfrm>
          <a:solidFill>
            <a:srgbClr val="EF8481"/>
          </a:solidFill>
        </p:grpSpPr>
        <p:sp>
          <p:nvSpPr>
            <p:cNvPr id="53" name="Freeform: Shape 52">
              <a:extLst>
                <a:ext uri="{FF2B5EF4-FFF2-40B4-BE49-F238E27FC236}">
                  <a16:creationId xmlns:a16="http://schemas.microsoft.com/office/drawing/2014/main" id="{F214171B-DC42-41E3-9EF3-510E781D7119}"/>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5AA78D84-1137-449B-8E40-E871FFC3DC9D}"/>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C98E54C-25A0-44C6-9F89-6CDF30A24AFB}"/>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04273539-63AA-42D6-88B2-AFA117F05F82}"/>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2A4D4860-D0D7-45AC-AD8A-969EB087E2D4}"/>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95AA2AC4-EFF9-4826-8A7A-14586396F59B}"/>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2CEED7A1-4D33-4118-9E58-65622EF6B576}"/>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13C7439A-9E2F-45E3-BB3E-FA06D8A0AA56}"/>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8FCB2C9F-D0D7-484A-80A6-B13B5386C447}"/>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CF59688-4627-4190-83F6-7940A432B035}"/>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2CBFA49B-A03C-471C-81DE-A1FEC0B5F46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47CEF3C8-1A1F-4A84-B14A-65F83812B56F}"/>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F7D1E8C6-E32E-4904-8385-2DD6250E91F6}"/>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7D32219D-ABD4-4681-B61B-E5CC539909DF}"/>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5218B644-B999-412D-B6E4-3C1C2E02EC70}"/>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050CA5F2-6B7F-433B-831F-FB8BB286483B}"/>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B0F5E813-0BBC-44DB-971F-DD37075C50EC}"/>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1120658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Full Imag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71869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Half &amp; Half Format / Generic 1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66380D-184C-4315-A8A2-85C5ABC56F5C}"/>
              </a:ext>
            </a:extLst>
          </p:cNvPr>
          <p:cNvSpPr/>
          <p:nvPr userDrawn="1"/>
        </p:nvSpPr>
        <p:spPr>
          <a:xfrm>
            <a:off x="0" y="0"/>
            <a:ext cx="9144000" cy="5143500"/>
          </a:xfrm>
          <a:prstGeom prst="rect">
            <a:avLst/>
          </a:prstGeom>
          <a:solidFill>
            <a:srgbClr val="CB5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TextBox 52">
            <a:extLst>
              <a:ext uri="{FF2B5EF4-FFF2-40B4-BE49-F238E27FC236}">
                <a16:creationId xmlns:a16="http://schemas.microsoft.com/office/drawing/2014/main" id="{FA17AD2C-9898-44AE-A053-D723F44D54F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F6DCBF"/>
                </a:solidFill>
                <a:latin typeface="Poppins Medium" panose="00000600000000000000" pitchFamily="2" charset="0"/>
                <a:cs typeface="Poppins Medium" panose="00000600000000000000" pitchFamily="2" charset="0"/>
              </a:rPr>
              <a:t>uclansu.co.uk</a:t>
            </a:r>
          </a:p>
        </p:txBody>
      </p:sp>
      <p:sp>
        <p:nvSpPr>
          <p:cNvPr id="54" name="Freeform: Shape 53">
            <a:extLst>
              <a:ext uri="{FF2B5EF4-FFF2-40B4-BE49-F238E27FC236}">
                <a16:creationId xmlns:a16="http://schemas.microsoft.com/office/drawing/2014/main" id="{DA72A7EB-92C5-4832-8AF4-DF262F9CE33E}"/>
              </a:ext>
            </a:extLst>
          </p:cNvPr>
          <p:cNvSpPr/>
          <p:nvPr userDrawn="1"/>
        </p:nvSpPr>
        <p:spPr>
          <a:xfrm rot="5400000">
            <a:off x="3756826" y="829756"/>
            <a:ext cx="4667522" cy="3206504"/>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F6DCBF"/>
          </a:solidFill>
          <a:ln w="4752" cap="flat">
            <a:noFill/>
            <a:prstDash val="solid"/>
            <a:miter/>
          </a:ln>
        </p:spPr>
        <p:txBody>
          <a:bodyPr rtlCol="0" anchor="ctr"/>
          <a:lstStyle/>
          <a:p>
            <a:endParaRPr lang="en-GB"/>
          </a:p>
        </p:txBody>
      </p:sp>
      <p:grpSp>
        <p:nvGrpSpPr>
          <p:cNvPr id="55" name="Graphic 5">
            <a:extLst>
              <a:ext uri="{FF2B5EF4-FFF2-40B4-BE49-F238E27FC236}">
                <a16:creationId xmlns:a16="http://schemas.microsoft.com/office/drawing/2014/main" id="{79EF2B25-D2AA-459B-8B37-B73C37C01F22}"/>
              </a:ext>
            </a:extLst>
          </p:cNvPr>
          <p:cNvGrpSpPr/>
          <p:nvPr userDrawn="1"/>
        </p:nvGrpSpPr>
        <p:grpSpPr>
          <a:xfrm>
            <a:off x="348774" y="4512931"/>
            <a:ext cx="1083736" cy="289791"/>
            <a:chOff x="1135158" y="3529406"/>
            <a:chExt cx="2133682" cy="570547"/>
          </a:xfrm>
          <a:solidFill>
            <a:srgbClr val="F6DCBF"/>
          </a:solidFill>
        </p:grpSpPr>
        <p:sp>
          <p:nvSpPr>
            <p:cNvPr id="56" name="Freeform: Shape 55">
              <a:extLst>
                <a:ext uri="{FF2B5EF4-FFF2-40B4-BE49-F238E27FC236}">
                  <a16:creationId xmlns:a16="http://schemas.microsoft.com/office/drawing/2014/main" id="{8E680777-1E86-4D36-BF60-0BE3CCE8C4EE}"/>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solidFill>
              <a:srgbClr val="F6DCBF"/>
            </a:solid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F3EF1879-2102-46F7-A29F-C57924DE311D}"/>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solidFill>
              <a:srgbClr val="F6DCBF"/>
            </a:solid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3DEA3B84-C9A0-47E0-BF75-340574E91191}"/>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solidFill>
              <a:srgbClr val="F6DCBF"/>
            </a:solid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2F395F63-E6E6-492B-966C-D13EB216A7F8}"/>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solidFill>
              <a:srgbClr val="F6DCBF"/>
            </a:solid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D0273308-854F-4C97-BB83-13A698021927}"/>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B5386E2-99BD-4CB4-9F34-436175C61B48}"/>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solidFill>
              <a:srgbClr val="F6DCBF"/>
            </a:solid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048E12BC-384C-451A-BB86-9731A94FA03A}"/>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solidFill>
              <a:srgbClr val="F6DCBF"/>
            </a:solid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F8CDAB7-F2D2-4727-8A39-EE9519338677}"/>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solidFill>
              <a:srgbClr val="F6DCBF"/>
            </a:solid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B8686B23-827C-44C1-93DF-A02833529CE2}"/>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solidFill>
              <a:srgbClr val="F6DCBF"/>
            </a:solid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0145EB61-BC55-4CDB-9DF7-54C1D9F7A4FD}"/>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2B2DF8F9-DBD6-4636-BB20-E36F14538DD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solidFill>
              <a:srgbClr val="F6DCBF"/>
            </a:solid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B7B30AC4-FC7C-4068-BE10-6442429D03EF}"/>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solidFill>
              <a:srgbClr val="F6DCBF"/>
            </a:solid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FD11B226-3EBC-4AE3-A91E-226745561662}"/>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solidFill>
              <a:srgbClr val="F6DCBF"/>
            </a:solid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445BC414-A2DE-43AA-A087-B848DC1A19A3}"/>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solidFill>
              <a:srgbClr val="F6DCBF"/>
            </a:solid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1E82D135-F6B3-490A-8BC1-709B981D6783}"/>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solidFill>
              <a:srgbClr val="F6DCBF"/>
            </a:solid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39A04510-4274-4714-84EA-765210D1F949}"/>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solidFill>
              <a:srgbClr val="F6DCBF"/>
            </a:solid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0DF86D8F-9750-4F8E-B95A-52D88669402A}"/>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solidFill>
              <a:srgbClr val="F6DCBF"/>
            </a:solid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11088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Half &amp; Half Format / Generic 1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66380D-184C-4315-A8A2-85C5ABC56F5C}"/>
              </a:ext>
            </a:extLst>
          </p:cNvPr>
          <p:cNvSpPr/>
          <p:nvPr userDrawn="1"/>
        </p:nvSpPr>
        <p:spPr>
          <a:xfrm>
            <a:off x="0" y="0"/>
            <a:ext cx="9144000" cy="5143500"/>
          </a:xfrm>
          <a:prstGeom prst="rect">
            <a:avLst/>
          </a:prstGeom>
          <a:solidFill>
            <a:srgbClr val="147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TextBox 52">
            <a:extLst>
              <a:ext uri="{FF2B5EF4-FFF2-40B4-BE49-F238E27FC236}">
                <a16:creationId xmlns:a16="http://schemas.microsoft.com/office/drawing/2014/main" id="{FA17AD2C-9898-44AE-A053-D723F44D54F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C5E3D7"/>
                </a:solidFill>
                <a:latin typeface="Poppins Medium" panose="00000600000000000000" pitchFamily="2" charset="0"/>
                <a:cs typeface="Poppins Medium" panose="00000600000000000000" pitchFamily="2" charset="0"/>
              </a:rPr>
              <a:t>uclansu.co.uk</a:t>
            </a:r>
          </a:p>
        </p:txBody>
      </p:sp>
      <p:sp>
        <p:nvSpPr>
          <p:cNvPr id="54" name="Freeform: Shape 53">
            <a:extLst>
              <a:ext uri="{FF2B5EF4-FFF2-40B4-BE49-F238E27FC236}">
                <a16:creationId xmlns:a16="http://schemas.microsoft.com/office/drawing/2014/main" id="{DA72A7EB-92C5-4832-8AF4-DF262F9CE33E}"/>
              </a:ext>
            </a:extLst>
          </p:cNvPr>
          <p:cNvSpPr/>
          <p:nvPr userDrawn="1"/>
        </p:nvSpPr>
        <p:spPr>
          <a:xfrm rot="5400000">
            <a:off x="3756826" y="829756"/>
            <a:ext cx="4667522" cy="3206504"/>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C5E3D7"/>
          </a:solidFill>
          <a:ln w="4752" cap="flat">
            <a:noFill/>
            <a:prstDash val="solid"/>
            <a:miter/>
          </a:ln>
        </p:spPr>
        <p:txBody>
          <a:bodyPr rtlCol="0" anchor="ctr"/>
          <a:lstStyle/>
          <a:p>
            <a:endParaRPr lang="en-GB"/>
          </a:p>
        </p:txBody>
      </p:sp>
      <p:grpSp>
        <p:nvGrpSpPr>
          <p:cNvPr id="55" name="Graphic 5">
            <a:extLst>
              <a:ext uri="{FF2B5EF4-FFF2-40B4-BE49-F238E27FC236}">
                <a16:creationId xmlns:a16="http://schemas.microsoft.com/office/drawing/2014/main" id="{99EB17D8-BBD0-4F66-BD01-2D06F6CE8901}"/>
              </a:ext>
            </a:extLst>
          </p:cNvPr>
          <p:cNvGrpSpPr/>
          <p:nvPr userDrawn="1"/>
        </p:nvGrpSpPr>
        <p:grpSpPr>
          <a:xfrm>
            <a:off x="348774" y="4512931"/>
            <a:ext cx="1083736" cy="289791"/>
            <a:chOff x="1135158" y="3529406"/>
            <a:chExt cx="2133682" cy="570547"/>
          </a:xfrm>
          <a:solidFill>
            <a:srgbClr val="C5E3D7"/>
          </a:solidFill>
        </p:grpSpPr>
        <p:sp>
          <p:nvSpPr>
            <p:cNvPr id="56" name="Freeform: Shape 55">
              <a:extLst>
                <a:ext uri="{FF2B5EF4-FFF2-40B4-BE49-F238E27FC236}">
                  <a16:creationId xmlns:a16="http://schemas.microsoft.com/office/drawing/2014/main" id="{BD22B8D7-9336-4817-9F4C-1AE7A1F48205}"/>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543CB21A-FD58-4F47-87A7-EB4B8FFE17FB}"/>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2FB842FB-39BF-46CD-9717-46D56ED878C4}"/>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C68AFF22-1D64-4266-87C5-C22C05F37E42}"/>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C6E6B78C-932F-4AD9-850A-69CF3C76CA1D}"/>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FD79FCC0-CD79-4228-BE73-FF65D363AF53}"/>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3D72B4E3-B8A7-494D-A494-7907C17F770F}"/>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DA26120C-15E1-4EC3-88DE-22EF6CC2EEF1}"/>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2AAF895F-3174-4390-81D9-66D5D24F912F}"/>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63E1E12-A586-4DEF-AFC1-2AFCEC5E0971}"/>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8B06DB4E-D250-4D87-838D-FA79D4F2C453}"/>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B54875D-B5F1-405B-958A-BA22CD7CDDCF}"/>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5DFF83C-4794-41D1-933F-4184FD408C4D}"/>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9816AA90-AC24-49E9-BEC2-62355652706D}"/>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5B2A98CC-509E-4A77-B3AD-268D298CA1C9}"/>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8608E60C-6D89-42B9-B1E2-F5FB24943AE1}"/>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E413EAA7-C6EB-4EC6-AAB8-4C9A1FAE232C}"/>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3262519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alf &amp; Half Format / Generic 2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8A68EA-96D4-4D0D-976A-1EFB10F95936}"/>
              </a:ext>
            </a:extLst>
          </p:cNvPr>
          <p:cNvSpPr/>
          <p:nvPr userDrawn="1"/>
        </p:nvSpPr>
        <p:spPr>
          <a:xfrm>
            <a:off x="0" y="0"/>
            <a:ext cx="9144000" cy="5143500"/>
          </a:xfrm>
          <a:prstGeom prst="rect">
            <a:avLst/>
          </a:prstGeom>
          <a:solidFill>
            <a:srgbClr val="CB5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TextBox 53">
            <a:extLst>
              <a:ext uri="{FF2B5EF4-FFF2-40B4-BE49-F238E27FC236}">
                <a16:creationId xmlns:a16="http://schemas.microsoft.com/office/drawing/2014/main" id="{B0B1F81D-F1B7-4976-A026-ACAE5BD470C1}"/>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F6DCBF"/>
                </a:solidFill>
                <a:latin typeface="Poppins Medium" panose="00000600000000000000" pitchFamily="2" charset="0"/>
                <a:cs typeface="Poppins Medium" panose="00000600000000000000" pitchFamily="2" charset="0"/>
              </a:rPr>
              <a:t>uclansu.co.uk</a:t>
            </a:r>
          </a:p>
        </p:txBody>
      </p:sp>
      <p:sp>
        <p:nvSpPr>
          <p:cNvPr id="55" name="Freeform: Shape 54">
            <a:extLst>
              <a:ext uri="{FF2B5EF4-FFF2-40B4-BE49-F238E27FC236}">
                <a16:creationId xmlns:a16="http://schemas.microsoft.com/office/drawing/2014/main" id="{D4463714-B26D-4E4F-BA29-C06E3AD244A5}"/>
              </a:ext>
            </a:extLst>
          </p:cNvPr>
          <p:cNvSpPr/>
          <p:nvPr userDrawn="1"/>
        </p:nvSpPr>
        <p:spPr>
          <a:xfrm rot="16200000">
            <a:off x="677358" y="829756"/>
            <a:ext cx="4667522" cy="3206504"/>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F6DCBF"/>
          </a:solidFill>
          <a:ln w="4752" cap="flat">
            <a:noFill/>
            <a:prstDash val="solid"/>
            <a:miter/>
          </a:ln>
        </p:spPr>
        <p:txBody>
          <a:bodyPr rtlCol="0" anchor="ctr"/>
          <a:lstStyle/>
          <a:p>
            <a:endParaRPr lang="en-GB"/>
          </a:p>
        </p:txBody>
      </p:sp>
      <p:grpSp>
        <p:nvGrpSpPr>
          <p:cNvPr id="56" name="Graphic 5">
            <a:extLst>
              <a:ext uri="{FF2B5EF4-FFF2-40B4-BE49-F238E27FC236}">
                <a16:creationId xmlns:a16="http://schemas.microsoft.com/office/drawing/2014/main" id="{96FC8C22-CA8E-4821-8F39-4D8CAC1BD6D4}"/>
              </a:ext>
            </a:extLst>
          </p:cNvPr>
          <p:cNvGrpSpPr/>
          <p:nvPr userDrawn="1"/>
        </p:nvGrpSpPr>
        <p:grpSpPr>
          <a:xfrm>
            <a:off x="348774" y="4512931"/>
            <a:ext cx="1083736" cy="289791"/>
            <a:chOff x="1135158" y="3529406"/>
            <a:chExt cx="2133682" cy="570547"/>
          </a:xfrm>
          <a:solidFill>
            <a:srgbClr val="F6DCBF"/>
          </a:solidFill>
        </p:grpSpPr>
        <p:sp>
          <p:nvSpPr>
            <p:cNvPr id="57" name="Freeform: Shape 56">
              <a:extLst>
                <a:ext uri="{FF2B5EF4-FFF2-40B4-BE49-F238E27FC236}">
                  <a16:creationId xmlns:a16="http://schemas.microsoft.com/office/drawing/2014/main" id="{B61AC1BD-690A-4D1F-8063-F959C4FA9DED}"/>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solidFill>
              <a:srgbClr val="F6DCBF"/>
            </a:solid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0A5A2798-E6F9-47C7-8B09-AA7AE0975CD0}"/>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solidFill>
              <a:srgbClr val="F6DCBF"/>
            </a:solid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1337BE91-CC64-45DD-AFA0-F42596AD077A}"/>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solidFill>
              <a:srgbClr val="F6DCBF"/>
            </a:solid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6F260B7C-F3F5-4FC1-ADF8-7FAA4884B7DA}"/>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solidFill>
              <a:srgbClr val="F6DCBF"/>
            </a:solid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D013B8F2-C159-4286-9727-82090DCAF432}"/>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F1BE51EF-2F88-401A-A290-AA80D9F831D7}"/>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solidFill>
              <a:srgbClr val="F6DCBF"/>
            </a:solid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00C6432F-8263-44A0-976B-678C465D0A44}"/>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solidFill>
              <a:srgbClr val="F6DCBF"/>
            </a:solid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D30DD027-7B7C-403F-B250-F0AA7A3FB9A4}"/>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solidFill>
              <a:srgbClr val="F6DCBF"/>
            </a:solid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E00109A-08B2-4067-9600-9DD6DBA92222}"/>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solidFill>
              <a:srgbClr val="F6DCBF"/>
            </a:solid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2DA8780D-31B5-4AC9-88A1-EE049EFC67E7}"/>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CF97F6D3-FFA6-4758-94A0-D46C570DED4C}"/>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solidFill>
              <a:srgbClr val="F6DCBF"/>
            </a:solid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66CBEC2-0390-4F5D-9BB4-E4017172E095}"/>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solidFill>
              <a:srgbClr val="F6DCBF"/>
            </a:solid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CD2E2A7D-A0B9-412D-83C3-27D864C42FA6}"/>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solidFill>
              <a:srgbClr val="F6DCBF"/>
            </a:solid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FD944DE5-0AE7-499A-A667-C5B648A11C56}"/>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solidFill>
              <a:srgbClr val="F6DCBF"/>
            </a:solid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21C483A8-A9E0-4CC6-9D86-6F0136B3A5A0}"/>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solidFill>
              <a:srgbClr val="F6DCBF"/>
            </a:solid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E64A0A54-FB3E-4945-B954-F25635F4CD42}"/>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solidFill>
              <a:srgbClr val="F6DCBF"/>
            </a:solid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B43B723A-D8D9-4594-9B5A-298F5E6EBC01}"/>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solidFill>
              <a:srgbClr val="F6DCBF"/>
            </a:solid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384314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Half &amp; Half Format / Generic 2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8A68EA-96D4-4D0D-976A-1EFB10F95936}"/>
              </a:ext>
            </a:extLst>
          </p:cNvPr>
          <p:cNvSpPr/>
          <p:nvPr userDrawn="1"/>
        </p:nvSpPr>
        <p:spPr>
          <a:xfrm>
            <a:off x="0" y="0"/>
            <a:ext cx="9144000" cy="5143500"/>
          </a:xfrm>
          <a:prstGeom prst="rect">
            <a:avLst/>
          </a:prstGeom>
          <a:solidFill>
            <a:srgbClr val="147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TextBox 53">
            <a:extLst>
              <a:ext uri="{FF2B5EF4-FFF2-40B4-BE49-F238E27FC236}">
                <a16:creationId xmlns:a16="http://schemas.microsoft.com/office/drawing/2014/main" id="{B0B1F81D-F1B7-4976-A026-ACAE5BD470C1}"/>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C5E3D7"/>
                </a:solidFill>
                <a:latin typeface="Poppins Medium" panose="00000600000000000000" pitchFamily="2" charset="0"/>
                <a:cs typeface="Poppins Medium" panose="00000600000000000000" pitchFamily="2" charset="0"/>
              </a:rPr>
              <a:t>uclansu.co.uk</a:t>
            </a:r>
          </a:p>
        </p:txBody>
      </p:sp>
      <p:sp>
        <p:nvSpPr>
          <p:cNvPr id="55" name="Freeform: Shape 54">
            <a:extLst>
              <a:ext uri="{FF2B5EF4-FFF2-40B4-BE49-F238E27FC236}">
                <a16:creationId xmlns:a16="http://schemas.microsoft.com/office/drawing/2014/main" id="{D4463714-B26D-4E4F-BA29-C06E3AD244A5}"/>
              </a:ext>
            </a:extLst>
          </p:cNvPr>
          <p:cNvSpPr/>
          <p:nvPr userDrawn="1"/>
        </p:nvSpPr>
        <p:spPr>
          <a:xfrm rot="16200000">
            <a:off x="677358" y="829756"/>
            <a:ext cx="4667522" cy="3206504"/>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C5E3D7"/>
          </a:solidFill>
          <a:ln w="4752" cap="flat">
            <a:noFill/>
            <a:prstDash val="solid"/>
            <a:miter/>
          </a:ln>
        </p:spPr>
        <p:txBody>
          <a:bodyPr rtlCol="0" anchor="ctr"/>
          <a:lstStyle/>
          <a:p>
            <a:endParaRPr lang="en-GB"/>
          </a:p>
        </p:txBody>
      </p:sp>
      <p:grpSp>
        <p:nvGrpSpPr>
          <p:cNvPr id="56" name="Graphic 5">
            <a:extLst>
              <a:ext uri="{FF2B5EF4-FFF2-40B4-BE49-F238E27FC236}">
                <a16:creationId xmlns:a16="http://schemas.microsoft.com/office/drawing/2014/main" id="{350C817C-E887-4D31-A2AD-66EC087E1372}"/>
              </a:ext>
            </a:extLst>
          </p:cNvPr>
          <p:cNvGrpSpPr/>
          <p:nvPr userDrawn="1"/>
        </p:nvGrpSpPr>
        <p:grpSpPr>
          <a:xfrm>
            <a:off x="348774" y="4512931"/>
            <a:ext cx="1083736" cy="289791"/>
            <a:chOff x="1135158" y="3529406"/>
            <a:chExt cx="2133682" cy="570547"/>
          </a:xfrm>
          <a:solidFill>
            <a:srgbClr val="C5E3D7"/>
          </a:solidFill>
        </p:grpSpPr>
        <p:sp>
          <p:nvSpPr>
            <p:cNvPr id="57" name="Freeform: Shape 56">
              <a:extLst>
                <a:ext uri="{FF2B5EF4-FFF2-40B4-BE49-F238E27FC236}">
                  <a16:creationId xmlns:a16="http://schemas.microsoft.com/office/drawing/2014/main" id="{97E13ED9-515B-4F42-BE87-DE694C9C3E5A}"/>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F6F3FF50-5889-4235-BE21-B9B207EE81D6}"/>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0B02CCA2-6E0F-4C2A-A248-ED2751460DC6}"/>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563293AE-5991-46CF-867B-CFDF1B1066D8}"/>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01CD9288-C725-4A64-B934-17E672D91CAA}"/>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662DC3E-3F9F-4202-9AE3-22FC2D8B80EB}"/>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DF6C8384-497D-4152-887D-8AE38A576C6D}"/>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4C59021-BA80-471E-B6DE-2F34B7BA3B1F}"/>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6AD379F3-6E63-4350-BDDC-535273DE1C67}"/>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0385160B-7275-4300-B833-F0504928F4D7}"/>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0227D461-4F70-4616-B610-4BB8FA957BF9}"/>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397480FA-32D5-4F96-80E1-B7C4B86E5590}"/>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EF326870-DE53-4541-B58D-1C48CA32D99B}"/>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C527DDF8-B4FE-46D3-B840-98B88168B6A9}"/>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C33233DF-A719-4915-86AE-670995C66CD5}"/>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31E82CD6-A949-4460-9562-A4F13D10E3F6}"/>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63C5DC6-A55F-4154-A69F-509B4FFA5FE1}"/>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3513209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Half &amp; Half Format / Generic 2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8A68EA-96D4-4D0D-976A-1EFB10F95936}"/>
              </a:ext>
            </a:extLst>
          </p:cNvPr>
          <p:cNvSpPr/>
          <p:nvPr userDrawn="1"/>
        </p:nvSpPr>
        <p:spPr>
          <a:xfrm>
            <a:off x="0" y="0"/>
            <a:ext cx="9144000" cy="5143500"/>
          </a:xfrm>
          <a:prstGeom prst="rect">
            <a:avLst/>
          </a:prstGeom>
          <a:solidFill>
            <a:srgbClr val="144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TextBox 53">
            <a:extLst>
              <a:ext uri="{FF2B5EF4-FFF2-40B4-BE49-F238E27FC236}">
                <a16:creationId xmlns:a16="http://schemas.microsoft.com/office/drawing/2014/main" id="{B0B1F81D-F1B7-4976-A026-ACAE5BD470C1}"/>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EF8481"/>
                </a:solidFill>
                <a:latin typeface="Poppins Medium" panose="00000600000000000000" pitchFamily="2" charset="0"/>
                <a:cs typeface="Poppins Medium" panose="00000600000000000000" pitchFamily="2" charset="0"/>
              </a:rPr>
              <a:t>uclansu.co.uk</a:t>
            </a:r>
          </a:p>
        </p:txBody>
      </p:sp>
      <p:sp>
        <p:nvSpPr>
          <p:cNvPr id="55" name="Freeform: Shape 54">
            <a:extLst>
              <a:ext uri="{FF2B5EF4-FFF2-40B4-BE49-F238E27FC236}">
                <a16:creationId xmlns:a16="http://schemas.microsoft.com/office/drawing/2014/main" id="{D4463714-B26D-4E4F-BA29-C06E3AD244A5}"/>
              </a:ext>
            </a:extLst>
          </p:cNvPr>
          <p:cNvSpPr/>
          <p:nvPr userDrawn="1"/>
        </p:nvSpPr>
        <p:spPr>
          <a:xfrm rot="16200000">
            <a:off x="677358" y="829756"/>
            <a:ext cx="4667522" cy="3206504"/>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EF8481"/>
          </a:solidFill>
          <a:ln w="4752" cap="flat">
            <a:noFill/>
            <a:prstDash val="solid"/>
            <a:miter/>
          </a:ln>
        </p:spPr>
        <p:txBody>
          <a:bodyPr rtlCol="0" anchor="ctr"/>
          <a:lstStyle/>
          <a:p>
            <a:endParaRPr lang="en-GB"/>
          </a:p>
        </p:txBody>
      </p:sp>
      <p:grpSp>
        <p:nvGrpSpPr>
          <p:cNvPr id="56" name="Graphic 5">
            <a:extLst>
              <a:ext uri="{FF2B5EF4-FFF2-40B4-BE49-F238E27FC236}">
                <a16:creationId xmlns:a16="http://schemas.microsoft.com/office/drawing/2014/main" id="{317F8FC1-F1A5-4364-98AF-3B0A52D51AA7}"/>
              </a:ext>
            </a:extLst>
          </p:cNvPr>
          <p:cNvGrpSpPr/>
          <p:nvPr userDrawn="1"/>
        </p:nvGrpSpPr>
        <p:grpSpPr>
          <a:xfrm>
            <a:off x="348774" y="4512931"/>
            <a:ext cx="1083736" cy="289791"/>
            <a:chOff x="1135158" y="3529406"/>
            <a:chExt cx="2133682" cy="570547"/>
          </a:xfrm>
          <a:solidFill>
            <a:srgbClr val="EF8481"/>
          </a:solidFill>
        </p:grpSpPr>
        <p:sp>
          <p:nvSpPr>
            <p:cNvPr id="57" name="Freeform: Shape 56">
              <a:extLst>
                <a:ext uri="{FF2B5EF4-FFF2-40B4-BE49-F238E27FC236}">
                  <a16:creationId xmlns:a16="http://schemas.microsoft.com/office/drawing/2014/main" id="{32CB9459-C66B-471A-B455-6ACA04E67F9A}"/>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46598599-C10C-4D66-917E-EABDB1956D31}"/>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9E326E7-7A97-4190-B803-1C86A32ABE73}"/>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F50A1568-12D0-4547-A29D-F1C227F77082}"/>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E0939841-0A46-4933-B0DA-D002BDAE6B82}"/>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37E6FA1-0615-471A-A5B1-D25EE5D32746}"/>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4A44C9AB-C1AC-455F-8C4B-0A012D93689E}"/>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2FBC0CA-B6E6-4FB8-86F1-62262AB95AAD}"/>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6FECF7E6-3DC7-4940-A5DE-44B5896D6255}"/>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8F206C51-334A-4C15-8AD8-494968BAF528}"/>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C4D6F863-7E7E-4E92-B059-3630F894B280}"/>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75BA141-E185-4818-92F0-383060AA9B41}"/>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DA74ED6B-6E01-4E51-BED9-B4EFD4A034B7}"/>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49541029-6AF3-4F90-A90A-8B68FF1011D6}"/>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AC87C6C2-07A0-4DDD-83E8-1BA6A1728F9D}"/>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33E5EDC6-399D-4C74-A94B-A08077016B02}"/>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E0468E1E-655D-4D2D-A62A-0D7EFBE404A7}"/>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2355790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Half &amp; Half Format / Generic 1 / Double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19A2AE7-6BC5-4522-A2BF-47B8FC58A443}"/>
              </a:ext>
            </a:extLst>
          </p:cNvPr>
          <p:cNvSpPr/>
          <p:nvPr userDrawn="1"/>
        </p:nvSpPr>
        <p:spPr>
          <a:xfrm>
            <a:off x="0" y="0"/>
            <a:ext cx="9144000" cy="5143500"/>
          </a:xfrm>
          <a:prstGeom prst="rect">
            <a:avLst/>
          </a:prstGeom>
          <a:solidFill>
            <a:srgbClr val="147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TextBox 54">
            <a:extLst>
              <a:ext uri="{FF2B5EF4-FFF2-40B4-BE49-F238E27FC236}">
                <a16:creationId xmlns:a16="http://schemas.microsoft.com/office/drawing/2014/main" id="{B32E26A9-B27C-4FBD-97FD-AD4EBDB89A39}"/>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C5E3D7"/>
                </a:solidFill>
                <a:latin typeface="Poppins Medium" panose="00000600000000000000" pitchFamily="2" charset="0"/>
                <a:cs typeface="Poppins Medium" panose="00000600000000000000" pitchFamily="2" charset="0"/>
              </a:rPr>
              <a:t>uclansu.co.uk</a:t>
            </a:r>
          </a:p>
        </p:txBody>
      </p:sp>
      <p:pic>
        <p:nvPicPr>
          <p:cNvPr id="59" name="Graphic 58">
            <a:extLst>
              <a:ext uri="{FF2B5EF4-FFF2-40B4-BE49-F238E27FC236}">
                <a16:creationId xmlns:a16="http://schemas.microsoft.com/office/drawing/2014/main" id="{80C2C30B-2046-45D7-83F7-637B464F7F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592075" y="0"/>
            <a:ext cx="1662669" cy="476410"/>
          </a:xfrm>
          <a:prstGeom prst="rect">
            <a:avLst/>
          </a:prstGeom>
        </p:spPr>
      </p:pic>
      <p:pic>
        <p:nvPicPr>
          <p:cNvPr id="62" name="Graphic 61">
            <a:extLst>
              <a:ext uri="{FF2B5EF4-FFF2-40B4-BE49-F238E27FC236}">
                <a16:creationId xmlns:a16="http://schemas.microsoft.com/office/drawing/2014/main" id="{300744B2-B8C8-4EEC-82F4-6E2C122EDA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696245" y="4672357"/>
            <a:ext cx="1662669" cy="476410"/>
          </a:xfrm>
          <a:prstGeom prst="rect">
            <a:avLst/>
          </a:prstGeom>
        </p:spPr>
      </p:pic>
      <p:grpSp>
        <p:nvGrpSpPr>
          <p:cNvPr id="56" name="Graphic 5">
            <a:extLst>
              <a:ext uri="{FF2B5EF4-FFF2-40B4-BE49-F238E27FC236}">
                <a16:creationId xmlns:a16="http://schemas.microsoft.com/office/drawing/2014/main" id="{B28D6D8B-F2E8-42A6-B301-83E90996FE11}"/>
              </a:ext>
            </a:extLst>
          </p:cNvPr>
          <p:cNvGrpSpPr/>
          <p:nvPr userDrawn="1"/>
        </p:nvGrpSpPr>
        <p:grpSpPr>
          <a:xfrm>
            <a:off x="348774" y="4512931"/>
            <a:ext cx="1083736" cy="289791"/>
            <a:chOff x="1135158" y="3529406"/>
            <a:chExt cx="2133682" cy="570547"/>
          </a:xfrm>
          <a:solidFill>
            <a:srgbClr val="C5E3D7"/>
          </a:solidFill>
        </p:grpSpPr>
        <p:sp>
          <p:nvSpPr>
            <p:cNvPr id="57" name="Freeform: Shape 56">
              <a:extLst>
                <a:ext uri="{FF2B5EF4-FFF2-40B4-BE49-F238E27FC236}">
                  <a16:creationId xmlns:a16="http://schemas.microsoft.com/office/drawing/2014/main" id="{2B0CD27D-D84B-4607-B718-1293D3D2D966}"/>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DCE151D3-AAE0-4AF8-B57C-E26B3D2DF219}"/>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93F2DA4-247D-4584-8DB0-CBC56220D6F6}"/>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23B554B-ADE0-4BEF-8CEE-E97ED907A0D1}"/>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771182A-CF1B-4B19-BAAC-F1F39B88BCEB}"/>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693609D2-34E3-4202-A2FB-1E347CD7C0E4}"/>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F4610551-7DE5-481F-B55F-0BB0E4F6EC98}"/>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7EA5FDE1-8165-4D9E-B44E-5B0C726375B0}"/>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76CB36C6-8EA3-403B-B164-AA454530BE6F}"/>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8FE57CEC-DC1D-448F-965B-EF0ABE2E4A41}"/>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1909E7AC-A965-4ABA-A362-C79151AEF1A6}"/>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138D8772-8F3F-4215-B1FA-8D92FDF2EC38}"/>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444DB4E7-57C7-4AFF-9BEF-41C839F5B757}"/>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EED0A9A2-5FE0-4E97-9C9D-CE8863501E05}"/>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DF78BDD3-938B-408A-93E7-E70BC205690D}"/>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77BC6818-F22C-4729-9E3D-3271AB19E908}"/>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8DA67E36-AFE4-4F04-9682-BAA35AF58007}"/>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3915978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Half &amp; Half Format / Generic 1 / Double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19A2AE7-6BC5-4522-A2BF-47B8FC58A443}"/>
              </a:ext>
            </a:extLst>
          </p:cNvPr>
          <p:cNvSpPr/>
          <p:nvPr userDrawn="1"/>
        </p:nvSpPr>
        <p:spPr>
          <a:xfrm>
            <a:off x="0" y="0"/>
            <a:ext cx="9144000" cy="5143500"/>
          </a:xfrm>
          <a:prstGeom prst="rect">
            <a:avLst/>
          </a:prstGeom>
          <a:solidFill>
            <a:srgbClr val="144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TextBox 54">
            <a:extLst>
              <a:ext uri="{FF2B5EF4-FFF2-40B4-BE49-F238E27FC236}">
                <a16:creationId xmlns:a16="http://schemas.microsoft.com/office/drawing/2014/main" id="{B32E26A9-B27C-4FBD-97FD-AD4EBDB89A39}"/>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EF8481"/>
                </a:solidFill>
                <a:latin typeface="Poppins Medium" panose="00000600000000000000" pitchFamily="2" charset="0"/>
                <a:cs typeface="Poppins Medium" panose="00000600000000000000" pitchFamily="2" charset="0"/>
              </a:rPr>
              <a:t>uclansu.co.uk</a:t>
            </a:r>
          </a:p>
        </p:txBody>
      </p:sp>
      <p:pic>
        <p:nvPicPr>
          <p:cNvPr id="59" name="Graphic 58">
            <a:extLst>
              <a:ext uri="{FF2B5EF4-FFF2-40B4-BE49-F238E27FC236}">
                <a16:creationId xmlns:a16="http://schemas.microsoft.com/office/drawing/2014/main" id="{80C2C30B-2046-45D7-83F7-637B464F7F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592075" y="0"/>
            <a:ext cx="1662669" cy="476410"/>
          </a:xfrm>
          <a:prstGeom prst="rect">
            <a:avLst/>
          </a:prstGeom>
        </p:spPr>
      </p:pic>
      <p:pic>
        <p:nvPicPr>
          <p:cNvPr id="62" name="Graphic 61">
            <a:extLst>
              <a:ext uri="{FF2B5EF4-FFF2-40B4-BE49-F238E27FC236}">
                <a16:creationId xmlns:a16="http://schemas.microsoft.com/office/drawing/2014/main" id="{300744B2-B8C8-4EEC-82F4-6E2C122EDA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696245" y="4672357"/>
            <a:ext cx="1662669" cy="476410"/>
          </a:xfrm>
          <a:prstGeom prst="rect">
            <a:avLst/>
          </a:prstGeom>
        </p:spPr>
      </p:pic>
      <p:grpSp>
        <p:nvGrpSpPr>
          <p:cNvPr id="56" name="Graphic 5">
            <a:extLst>
              <a:ext uri="{FF2B5EF4-FFF2-40B4-BE49-F238E27FC236}">
                <a16:creationId xmlns:a16="http://schemas.microsoft.com/office/drawing/2014/main" id="{A5E71E4A-6E2A-4D6E-88AA-0ACF0C8FE744}"/>
              </a:ext>
            </a:extLst>
          </p:cNvPr>
          <p:cNvGrpSpPr/>
          <p:nvPr userDrawn="1"/>
        </p:nvGrpSpPr>
        <p:grpSpPr>
          <a:xfrm>
            <a:off x="348774" y="4512931"/>
            <a:ext cx="1083736" cy="289791"/>
            <a:chOff x="1135158" y="3529406"/>
            <a:chExt cx="2133682" cy="570547"/>
          </a:xfrm>
          <a:solidFill>
            <a:srgbClr val="EF8481"/>
          </a:solidFill>
        </p:grpSpPr>
        <p:sp>
          <p:nvSpPr>
            <p:cNvPr id="57" name="Freeform: Shape 56">
              <a:extLst>
                <a:ext uri="{FF2B5EF4-FFF2-40B4-BE49-F238E27FC236}">
                  <a16:creationId xmlns:a16="http://schemas.microsoft.com/office/drawing/2014/main" id="{EBEAF7C1-253A-40B4-87CE-C3056C7075A5}"/>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8C179431-E579-4D46-A6C1-D2938D19010B}"/>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ACE555F5-271C-4732-8C5F-DF8264C9CFD1}"/>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73C54572-2503-4323-BB07-83B05D2613D9}"/>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D4DB22BB-F53F-4C91-97CD-5E83A15CB86E}"/>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3EBD7F88-9722-4CFC-B2A2-92520BA1E7FB}"/>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78B1DE5F-0EEB-4E5D-A7C2-8D37C8D4B0CD}"/>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6CBA3BFE-1FA2-49E4-94E8-1BCA6E365925}"/>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40B836DD-0977-48D3-BC6F-E1122E972A8E}"/>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5F1D180A-5D25-487E-BD19-916E89843CF6}"/>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C052986B-763D-4C40-9982-990F36137D41}"/>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04770FD8-E9AB-4544-A48A-967F76F0B8B2}"/>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EDED2B1C-1709-4603-9BEA-4F1AEFF76034}"/>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C2A198F1-5FFE-47D8-9673-6493FAED6D7F}"/>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B7057476-426B-496E-8218-5CEA0C9190FB}"/>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F44311C0-E62A-4D23-9D40-39C593351D7B}"/>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D8FCB1C3-2C4A-44BD-AB16-12ADE3561E19}"/>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3070350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Generic Slide / No Colou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9EA2EE-01B9-4CB6-AD4C-95AA3517C899}"/>
              </a:ext>
            </a:extLst>
          </p:cNvPr>
          <p:cNvSpPr/>
          <p:nvPr userDrawn="1"/>
        </p:nvSpPr>
        <p:spPr>
          <a:xfrm>
            <a:off x="0" y="0"/>
            <a:ext cx="9144000" cy="5143500"/>
          </a:xfrm>
          <a:prstGeom prst="rect">
            <a:avLst/>
          </a:prstGeom>
          <a:solidFill>
            <a:srgbClr val="147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a:extLst>
              <a:ext uri="{FF2B5EF4-FFF2-40B4-BE49-F238E27FC236}">
                <a16:creationId xmlns:a16="http://schemas.microsoft.com/office/drawing/2014/main" id="{BD5ADCCF-AE5B-48A5-A98D-EB949F305247}"/>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C5E3D7"/>
                </a:solidFill>
                <a:latin typeface="Poppins Medium" panose="00000600000000000000" pitchFamily="2" charset="0"/>
                <a:cs typeface="Poppins Medium" panose="00000600000000000000" pitchFamily="2" charset="0"/>
              </a:rPr>
              <a:t>uclansu.co.uk</a:t>
            </a:r>
          </a:p>
        </p:txBody>
      </p:sp>
      <p:sp>
        <p:nvSpPr>
          <p:cNvPr id="54" name="Freeform: Shape 53">
            <a:extLst>
              <a:ext uri="{FF2B5EF4-FFF2-40B4-BE49-F238E27FC236}">
                <a16:creationId xmlns:a16="http://schemas.microsoft.com/office/drawing/2014/main" id="{24C7623E-9D51-49F7-A43F-A1951105DA49}"/>
              </a:ext>
            </a:extLst>
          </p:cNvPr>
          <p:cNvSpPr/>
          <p:nvPr userDrawn="1"/>
        </p:nvSpPr>
        <p:spPr>
          <a:xfrm rot="16200000">
            <a:off x="760301" y="2106959"/>
            <a:ext cx="1101485" cy="756700"/>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C5E3D7"/>
          </a:solidFill>
          <a:ln w="4752"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3B9F60C4-56A2-4322-ADBB-7EF94E9F5552}"/>
              </a:ext>
            </a:extLst>
          </p:cNvPr>
          <p:cNvSpPr/>
          <p:nvPr userDrawn="1"/>
        </p:nvSpPr>
        <p:spPr>
          <a:xfrm rot="5400000">
            <a:off x="7282213" y="2106959"/>
            <a:ext cx="1101485" cy="756700"/>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C5E3D7"/>
          </a:solidFill>
          <a:ln w="4752" cap="flat">
            <a:noFill/>
            <a:prstDash val="solid"/>
            <a:miter/>
          </a:ln>
        </p:spPr>
        <p:txBody>
          <a:bodyPr rtlCol="0" anchor="ctr"/>
          <a:lstStyle/>
          <a:p>
            <a:endParaRPr lang="en-GB"/>
          </a:p>
        </p:txBody>
      </p:sp>
      <p:grpSp>
        <p:nvGrpSpPr>
          <p:cNvPr id="53" name="Graphic 5">
            <a:extLst>
              <a:ext uri="{FF2B5EF4-FFF2-40B4-BE49-F238E27FC236}">
                <a16:creationId xmlns:a16="http://schemas.microsoft.com/office/drawing/2014/main" id="{E69BD3A9-ED0B-43CC-B173-37FC534C0246}"/>
              </a:ext>
            </a:extLst>
          </p:cNvPr>
          <p:cNvGrpSpPr/>
          <p:nvPr userDrawn="1"/>
        </p:nvGrpSpPr>
        <p:grpSpPr>
          <a:xfrm>
            <a:off x="348774" y="4512931"/>
            <a:ext cx="1083736" cy="289791"/>
            <a:chOff x="1135158" y="3529406"/>
            <a:chExt cx="2133682" cy="570547"/>
          </a:xfrm>
          <a:solidFill>
            <a:srgbClr val="C5E3D7"/>
          </a:solidFill>
        </p:grpSpPr>
        <p:sp>
          <p:nvSpPr>
            <p:cNvPr id="56" name="Freeform: Shape 55">
              <a:extLst>
                <a:ext uri="{FF2B5EF4-FFF2-40B4-BE49-F238E27FC236}">
                  <a16:creationId xmlns:a16="http://schemas.microsoft.com/office/drawing/2014/main" id="{6184825F-B09E-4271-84BA-9614AB0D55DF}"/>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3EF80AA6-490A-4FDC-A0E6-64EB60183535}"/>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31573779-779B-47AD-9BB9-E9C1E32E04D9}"/>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0A585-CCC4-4089-9CC7-41EFEA6AB130}"/>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25C60FBE-80CD-413F-95BD-B40811FB8340}"/>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0BACF0D6-A2C8-4433-BD75-09051CFA3113}"/>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7446F979-7D85-494E-A68D-20A28B07D801}"/>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FD943F32-5FE0-4142-AC0B-8478BD61668C}"/>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AE9E1E30-E2F3-4C19-8F8C-949F9AD6F0A2}"/>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D8BC31B2-F78B-48FF-86E5-B1892E349175}"/>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19289B20-78F6-4A08-83F2-FF529E3480B9}"/>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3FEA366C-B6AA-472D-934B-DCF5AA46BEE8}"/>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7FAB8361-27C9-4F48-84B2-D0FF6CEE8E6A}"/>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C75F9564-DC4F-4907-A6AA-ECA55401D86B}"/>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502FA091-42D4-4C32-8242-9E45839C02E6}"/>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6889905-F88A-4767-94FF-001127051035}"/>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BB06BCE9-1D0A-4AA1-A8D0-B747CB6491F8}"/>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3175315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Generic Slide / No Colou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9EA2EE-01B9-4CB6-AD4C-95AA3517C899}"/>
              </a:ext>
            </a:extLst>
          </p:cNvPr>
          <p:cNvSpPr/>
          <p:nvPr userDrawn="1"/>
        </p:nvSpPr>
        <p:spPr>
          <a:xfrm>
            <a:off x="0" y="0"/>
            <a:ext cx="9144000" cy="5143500"/>
          </a:xfrm>
          <a:prstGeom prst="rect">
            <a:avLst/>
          </a:prstGeom>
          <a:solidFill>
            <a:srgbClr val="144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a:extLst>
              <a:ext uri="{FF2B5EF4-FFF2-40B4-BE49-F238E27FC236}">
                <a16:creationId xmlns:a16="http://schemas.microsoft.com/office/drawing/2014/main" id="{BD5ADCCF-AE5B-48A5-A98D-EB949F305247}"/>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EF8481"/>
                </a:solidFill>
                <a:latin typeface="Poppins Medium" panose="00000600000000000000" pitchFamily="2" charset="0"/>
                <a:cs typeface="Poppins Medium" panose="00000600000000000000" pitchFamily="2" charset="0"/>
              </a:rPr>
              <a:t>uclansu.co.uk</a:t>
            </a:r>
          </a:p>
        </p:txBody>
      </p:sp>
      <p:sp>
        <p:nvSpPr>
          <p:cNvPr id="54" name="Freeform: Shape 53">
            <a:extLst>
              <a:ext uri="{FF2B5EF4-FFF2-40B4-BE49-F238E27FC236}">
                <a16:creationId xmlns:a16="http://schemas.microsoft.com/office/drawing/2014/main" id="{24C7623E-9D51-49F7-A43F-A1951105DA49}"/>
              </a:ext>
            </a:extLst>
          </p:cNvPr>
          <p:cNvSpPr/>
          <p:nvPr userDrawn="1"/>
        </p:nvSpPr>
        <p:spPr>
          <a:xfrm rot="16200000">
            <a:off x="760301" y="2106959"/>
            <a:ext cx="1101485" cy="756700"/>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EF8481"/>
          </a:solidFill>
          <a:ln w="4752"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3B9F60C4-56A2-4322-ADBB-7EF94E9F5552}"/>
              </a:ext>
            </a:extLst>
          </p:cNvPr>
          <p:cNvSpPr/>
          <p:nvPr userDrawn="1"/>
        </p:nvSpPr>
        <p:spPr>
          <a:xfrm rot="5400000">
            <a:off x="7282213" y="2106959"/>
            <a:ext cx="1101485" cy="756700"/>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EF8481"/>
          </a:solidFill>
          <a:ln w="4752" cap="flat">
            <a:noFill/>
            <a:prstDash val="solid"/>
            <a:miter/>
          </a:ln>
        </p:spPr>
        <p:txBody>
          <a:bodyPr rtlCol="0" anchor="ctr"/>
          <a:lstStyle/>
          <a:p>
            <a:endParaRPr lang="en-GB"/>
          </a:p>
        </p:txBody>
      </p:sp>
      <p:grpSp>
        <p:nvGrpSpPr>
          <p:cNvPr id="53" name="Graphic 5">
            <a:extLst>
              <a:ext uri="{FF2B5EF4-FFF2-40B4-BE49-F238E27FC236}">
                <a16:creationId xmlns:a16="http://schemas.microsoft.com/office/drawing/2014/main" id="{F0F26BAD-B3EC-4859-8F41-B72E288938DB}"/>
              </a:ext>
            </a:extLst>
          </p:cNvPr>
          <p:cNvGrpSpPr/>
          <p:nvPr userDrawn="1"/>
        </p:nvGrpSpPr>
        <p:grpSpPr>
          <a:xfrm>
            <a:off x="348774" y="4512931"/>
            <a:ext cx="1083736" cy="289791"/>
            <a:chOff x="1135158" y="3529406"/>
            <a:chExt cx="2133682" cy="570547"/>
          </a:xfrm>
          <a:solidFill>
            <a:srgbClr val="EF8481"/>
          </a:solidFill>
        </p:grpSpPr>
        <p:sp>
          <p:nvSpPr>
            <p:cNvPr id="56" name="Freeform: Shape 55">
              <a:extLst>
                <a:ext uri="{FF2B5EF4-FFF2-40B4-BE49-F238E27FC236}">
                  <a16:creationId xmlns:a16="http://schemas.microsoft.com/office/drawing/2014/main" id="{D63DA9EB-A884-4756-B11A-018DE6F03B23}"/>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1CAC63AB-44C0-48A1-B175-E2DFFDCD337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9B97BA06-FCF8-4842-8BCD-7FBC7019FE99}"/>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41E7F52C-FBBE-4DBB-B198-FABBB86B8B84}"/>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75F0C5FE-2E3C-4D14-A64D-066421D5B868}"/>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D8287D47-B1D8-46EB-956F-1512E27C80BB}"/>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32BBFD47-B6DE-4026-AFBC-A41FF031319A}"/>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0407BE1D-BF27-49CC-BC53-DB4C78479934}"/>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E133248E-BA7A-444F-A8D9-9E5E011B1857}"/>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A2C7DB7A-F981-4ACC-A131-505CD347F2BF}"/>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98D3CEB2-D8A4-4CDB-8611-D95A696ABA8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BD9489FC-E59F-4AF7-A5B6-28ECC654326E}"/>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F925771-88A1-4368-8830-8040E9922B9B}"/>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137665FA-B126-4C14-B04A-32BD9757B70A}"/>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51609570-C958-4A1F-93E5-E32F55537570}"/>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735044C6-BD9F-4E37-90B4-BE9AEDA5B083}"/>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E9232A5E-3CA1-4990-BFD5-0C17073EC5BD}"/>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147503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Generic Slide / No Colou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9EA2EE-01B9-4CB6-AD4C-95AA3517C899}"/>
              </a:ext>
            </a:extLst>
          </p:cNvPr>
          <p:cNvSpPr/>
          <p:nvPr userDrawn="1"/>
        </p:nvSpPr>
        <p:spPr>
          <a:xfrm>
            <a:off x="0" y="0"/>
            <a:ext cx="9144000" cy="5143500"/>
          </a:xfrm>
          <a:prstGeom prst="rect">
            <a:avLst/>
          </a:prstGeom>
          <a:solidFill>
            <a:srgbClr val="CB5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a:extLst>
              <a:ext uri="{FF2B5EF4-FFF2-40B4-BE49-F238E27FC236}">
                <a16:creationId xmlns:a16="http://schemas.microsoft.com/office/drawing/2014/main" id="{BD5ADCCF-AE5B-48A5-A98D-EB949F305247}"/>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F6DCBF"/>
                </a:solidFill>
                <a:latin typeface="Poppins Medium" panose="00000600000000000000" pitchFamily="2" charset="0"/>
                <a:cs typeface="Poppins Medium" panose="00000600000000000000" pitchFamily="2" charset="0"/>
              </a:rPr>
              <a:t>uclansu.co.uk</a:t>
            </a:r>
          </a:p>
        </p:txBody>
      </p:sp>
      <p:sp>
        <p:nvSpPr>
          <p:cNvPr id="54" name="Freeform: Shape 53">
            <a:extLst>
              <a:ext uri="{FF2B5EF4-FFF2-40B4-BE49-F238E27FC236}">
                <a16:creationId xmlns:a16="http://schemas.microsoft.com/office/drawing/2014/main" id="{24C7623E-9D51-49F7-A43F-A1951105DA49}"/>
              </a:ext>
            </a:extLst>
          </p:cNvPr>
          <p:cNvSpPr/>
          <p:nvPr userDrawn="1"/>
        </p:nvSpPr>
        <p:spPr>
          <a:xfrm rot="16200000">
            <a:off x="760301" y="2106959"/>
            <a:ext cx="1101485" cy="756700"/>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F6DCBF"/>
          </a:solidFill>
          <a:ln w="4752"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3B9F60C4-56A2-4322-ADBB-7EF94E9F5552}"/>
              </a:ext>
            </a:extLst>
          </p:cNvPr>
          <p:cNvSpPr/>
          <p:nvPr userDrawn="1"/>
        </p:nvSpPr>
        <p:spPr>
          <a:xfrm rot="5400000">
            <a:off x="7282213" y="2106959"/>
            <a:ext cx="1101485" cy="756700"/>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F6DCBF"/>
          </a:solidFill>
          <a:ln w="4752" cap="flat">
            <a:noFill/>
            <a:prstDash val="solid"/>
            <a:miter/>
          </a:ln>
        </p:spPr>
        <p:txBody>
          <a:bodyPr rtlCol="0" anchor="ctr"/>
          <a:lstStyle/>
          <a:p>
            <a:endParaRPr lang="en-GB"/>
          </a:p>
        </p:txBody>
      </p:sp>
      <p:grpSp>
        <p:nvGrpSpPr>
          <p:cNvPr id="53" name="Graphic 5">
            <a:extLst>
              <a:ext uri="{FF2B5EF4-FFF2-40B4-BE49-F238E27FC236}">
                <a16:creationId xmlns:a16="http://schemas.microsoft.com/office/drawing/2014/main" id="{29455B59-EDB8-448B-A7E3-86FC7231270A}"/>
              </a:ext>
            </a:extLst>
          </p:cNvPr>
          <p:cNvGrpSpPr/>
          <p:nvPr userDrawn="1"/>
        </p:nvGrpSpPr>
        <p:grpSpPr>
          <a:xfrm>
            <a:off x="348774" y="4512931"/>
            <a:ext cx="1083736" cy="289791"/>
            <a:chOff x="1135158" y="3529406"/>
            <a:chExt cx="2133682" cy="570547"/>
          </a:xfrm>
          <a:solidFill>
            <a:srgbClr val="F6DCBF"/>
          </a:solidFill>
        </p:grpSpPr>
        <p:sp>
          <p:nvSpPr>
            <p:cNvPr id="56" name="Freeform: Shape 55">
              <a:extLst>
                <a:ext uri="{FF2B5EF4-FFF2-40B4-BE49-F238E27FC236}">
                  <a16:creationId xmlns:a16="http://schemas.microsoft.com/office/drawing/2014/main" id="{7A27752D-623F-4351-BC95-08E1216AACE5}"/>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solidFill>
              <a:srgbClr val="F6DCBF"/>
            </a:solid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9597766-7C69-4244-96B7-D6238B392DA9}"/>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solidFill>
              <a:srgbClr val="F6DCBF"/>
            </a:solid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D841C2D8-1CC3-44CD-8484-4D0F89D225F3}"/>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solidFill>
              <a:srgbClr val="F6DCBF"/>
            </a:solid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A25865EA-4AD7-4118-8A8E-09A4FE7EFD25}"/>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solidFill>
              <a:srgbClr val="F6DCBF"/>
            </a:solid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90F8BD8E-4B62-4FD7-B881-2661305F0D2C}"/>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043D5BE-89BF-43B6-82D1-52DE9CA3E9C0}"/>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solidFill>
              <a:srgbClr val="F6DCBF"/>
            </a:solid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C6042601-8333-4611-AC80-6401EA60F95B}"/>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solidFill>
              <a:srgbClr val="F6DCBF"/>
            </a:solid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013BF246-4445-4A76-8538-037574270BE3}"/>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solidFill>
              <a:srgbClr val="F6DCBF"/>
            </a:solid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D1DCA5C7-AC44-4D0F-8D47-90E464C9FFF0}"/>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solidFill>
              <a:srgbClr val="F6DCBF"/>
            </a:solid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90802F00-6DB6-4077-9E4F-CF6E85AC604B}"/>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5ED09F09-9C54-4BC5-B27D-8957E781428E}"/>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solidFill>
              <a:srgbClr val="F6DCBF"/>
            </a:solid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8F6B51E2-D2D9-44BB-A31D-4DB0562A717F}"/>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solidFill>
              <a:srgbClr val="F6DCBF"/>
            </a:solid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938C4133-8D7E-4F77-9FC9-09905A39EC6F}"/>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solidFill>
              <a:srgbClr val="F6DCBF"/>
            </a:solid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AB4B888D-F2D6-4E44-A6F0-EFFC0DE32C44}"/>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solidFill>
              <a:srgbClr val="F6DCBF"/>
            </a:solid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D985F24D-2172-4B36-8150-6198C91845A5}"/>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solidFill>
              <a:srgbClr val="F6DCBF"/>
            </a:solid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9056D12F-EDC1-4052-9A0B-5F2C828D2D04}"/>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solidFill>
              <a:srgbClr val="F6DCBF"/>
            </a:solid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F81A901B-188B-4BE7-B16A-25D81AB3FAFC}"/>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solidFill>
              <a:srgbClr val="F6DCBF"/>
            </a:solid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3583023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neric Slide / Colour 1">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932245FF-0D10-40D3-BF52-379F4605EA4F}"/>
              </a:ext>
            </a:extLst>
          </p:cNvPr>
          <p:cNvSpPr/>
          <p:nvPr userDrawn="1"/>
        </p:nvSpPr>
        <p:spPr>
          <a:xfrm>
            <a:off x="0" y="0"/>
            <a:ext cx="9144000" cy="5143500"/>
          </a:xfrm>
          <a:prstGeom prst="rect">
            <a:avLst/>
          </a:prstGeom>
          <a:solidFill>
            <a:srgbClr val="144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1" name="TextBox 100">
            <a:extLst>
              <a:ext uri="{FF2B5EF4-FFF2-40B4-BE49-F238E27FC236}">
                <a16:creationId xmlns:a16="http://schemas.microsoft.com/office/drawing/2014/main" id="{481BFFE0-3C6F-49F6-A2F3-FDCBE73880B5}"/>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EF8481"/>
                </a:solidFill>
                <a:latin typeface="Poppins Medium" panose="00000600000000000000" pitchFamily="2" charset="0"/>
                <a:cs typeface="Poppins Medium" panose="00000600000000000000" pitchFamily="2" charset="0"/>
              </a:rPr>
              <a:t>uclansu.co.uk</a:t>
            </a:r>
          </a:p>
        </p:txBody>
      </p:sp>
      <p:sp>
        <p:nvSpPr>
          <p:cNvPr id="102" name="Freeform: Shape 101">
            <a:extLst>
              <a:ext uri="{FF2B5EF4-FFF2-40B4-BE49-F238E27FC236}">
                <a16:creationId xmlns:a16="http://schemas.microsoft.com/office/drawing/2014/main" id="{C416CFD8-725A-4D13-AA89-9C5C14BE2242}"/>
              </a:ext>
            </a:extLst>
          </p:cNvPr>
          <p:cNvSpPr/>
          <p:nvPr userDrawn="1"/>
        </p:nvSpPr>
        <p:spPr>
          <a:xfrm rot="16200000">
            <a:off x="-827766" y="1875725"/>
            <a:ext cx="2713870" cy="1056475"/>
          </a:xfrm>
          <a:custGeom>
            <a:avLst/>
            <a:gdLst>
              <a:gd name="connsiteX0" fmla="*/ 1115623 w 1930802"/>
              <a:gd name="connsiteY0" fmla="*/ 729711 h 751636"/>
              <a:gd name="connsiteX1" fmla="*/ 1287491 w 1930802"/>
              <a:gd name="connsiteY1" fmla="*/ 640702 h 751636"/>
              <a:gd name="connsiteX2" fmla="*/ 1930802 w 1930802"/>
              <a:gd name="connsiteY2" fmla="*/ 0 h 751636"/>
              <a:gd name="connsiteX3" fmla="*/ 0 w 1930802"/>
              <a:gd name="connsiteY3" fmla="*/ 0 h 751636"/>
              <a:gd name="connsiteX4" fmla="*/ 625236 w 1930802"/>
              <a:gd name="connsiteY4" fmla="*/ 624428 h 751636"/>
              <a:gd name="connsiteX5" fmla="*/ 813937 w 1930802"/>
              <a:gd name="connsiteY5" fmla="*/ 728779 h 751636"/>
              <a:gd name="connsiteX6" fmla="*/ 1115623 w 1930802"/>
              <a:gd name="connsiteY6" fmla="*/ 729711 h 75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0802" h="751636">
                <a:moveTo>
                  <a:pt x="1115623" y="729711"/>
                </a:moveTo>
                <a:cubicBezTo>
                  <a:pt x="1168358" y="714121"/>
                  <a:pt x="1235440" y="689834"/>
                  <a:pt x="1287491" y="640702"/>
                </a:cubicBezTo>
                <a:cubicBezTo>
                  <a:pt x="1424514" y="511382"/>
                  <a:pt x="1707690" y="226280"/>
                  <a:pt x="1930802" y="0"/>
                </a:cubicBezTo>
                <a:lnTo>
                  <a:pt x="0" y="0"/>
                </a:lnTo>
                <a:cubicBezTo>
                  <a:pt x="218702" y="220876"/>
                  <a:pt x="493306" y="496909"/>
                  <a:pt x="625236" y="624428"/>
                </a:cubicBezTo>
                <a:cubicBezTo>
                  <a:pt x="673001" y="670641"/>
                  <a:pt x="734742" y="704803"/>
                  <a:pt x="813937" y="728779"/>
                </a:cubicBezTo>
                <a:cubicBezTo>
                  <a:pt x="912188" y="758935"/>
                  <a:pt x="1017185" y="759258"/>
                  <a:pt x="1115623" y="729711"/>
                </a:cubicBezTo>
                <a:close/>
              </a:path>
            </a:pathLst>
          </a:custGeom>
          <a:solidFill>
            <a:srgbClr val="EF8481"/>
          </a:solidFill>
          <a:ln w="6187" cap="flat">
            <a:noFill/>
            <a:prstDash val="solid"/>
            <a:miter/>
          </a:ln>
        </p:spPr>
        <p:txBody>
          <a:bodyPr rtlCol="0" anchor="ctr"/>
          <a:lstStyle/>
          <a:p>
            <a:endParaRPr lang="en-GB"/>
          </a:p>
        </p:txBody>
      </p:sp>
      <p:grpSp>
        <p:nvGrpSpPr>
          <p:cNvPr id="52" name="Graphic 5">
            <a:extLst>
              <a:ext uri="{FF2B5EF4-FFF2-40B4-BE49-F238E27FC236}">
                <a16:creationId xmlns:a16="http://schemas.microsoft.com/office/drawing/2014/main" id="{C1E8F8B7-FD35-4F05-9EF9-6D7F7DDDD71A}"/>
              </a:ext>
            </a:extLst>
          </p:cNvPr>
          <p:cNvGrpSpPr/>
          <p:nvPr userDrawn="1"/>
        </p:nvGrpSpPr>
        <p:grpSpPr>
          <a:xfrm>
            <a:off x="348774" y="4512931"/>
            <a:ext cx="1083736" cy="289791"/>
            <a:chOff x="1135158" y="3529406"/>
            <a:chExt cx="2133682" cy="570547"/>
          </a:xfrm>
          <a:solidFill>
            <a:srgbClr val="EF8481"/>
          </a:solidFill>
        </p:grpSpPr>
        <p:sp>
          <p:nvSpPr>
            <p:cNvPr id="103" name="Freeform: Shape 102">
              <a:extLst>
                <a:ext uri="{FF2B5EF4-FFF2-40B4-BE49-F238E27FC236}">
                  <a16:creationId xmlns:a16="http://schemas.microsoft.com/office/drawing/2014/main" id="{4F3D2678-90C8-4D83-AF0B-5D8B948379B4}"/>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104" name="Freeform: Shape 103">
              <a:extLst>
                <a:ext uri="{FF2B5EF4-FFF2-40B4-BE49-F238E27FC236}">
                  <a16:creationId xmlns:a16="http://schemas.microsoft.com/office/drawing/2014/main" id="{58094AE4-5E41-490C-880F-536E6C72BFB1}"/>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105" name="Freeform: Shape 104">
              <a:extLst>
                <a:ext uri="{FF2B5EF4-FFF2-40B4-BE49-F238E27FC236}">
                  <a16:creationId xmlns:a16="http://schemas.microsoft.com/office/drawing/2014/main" id="{F7EEFDF9-2312-4EF1-8E65-C9EECE4189F4}"/>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106" name="Freeform: Shape 105">
              <a:extLst>
                <a:ext uri="{FF2B5EF4-FFF2-40B4-BE49-F238E27FC236}">
                  <a16:creationId xmlns:a16="http://schemas.microsoft.com/office/drawing/2014/main" id="{849C2F71-E50F-450B-AD4F-4FE35FFC0F52}"/>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107" name="Freeform: Shape 106">
              <a:extLst>
                <a:ext uri="{FF2B5EF4-FFF2-40B4-BE49-F238E27FC236}">
                  <a16:creationId xmlns:a16="http://schemas.microsoft.com/office/drawing/2014/main" id="{267EA198-B699-4744-9184-7F1D49F1A285}"/>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108" name="Freeform: Shape 107">
              <a:extLst>
                <a:ext uri="{FF2B5EF4-FFF2-40B4-BE49-F238E27FC236}">
                  <a16:creationId xmlns:a16="http://schemas.microsoft.com/office/drawing/2014/main" id="{4B6B822C-BC84-49D8-BBB7-A4FBCCC96014}"/>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109" name="Freeform: Shape 108">
              <a:extLst>
                <a:ext uri="{FF2B5EF4-FFF2-40B4-BE49-F238E27FC236}">
                  <a16:creationId xmlns:a16="http://schemas.microsoft.com/office/drawing/2014/main" id="{31426812-2376-45EF-BFBD-D7A012E48BA3}"/>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09483A36-2C7F-42F7-8A19-03B39636C407}"/>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111" name="Freeform: Shape 110">
              <a:extLst>
                <a:ext uri="{FF2B5EF4-FFF2-40B4-BE49-F238E27FC236}">
                  <a16:creationId xmlns:a16="http://schemas.microsoft.com/office/drawing/2014/main" id="{355DFB85-7620-4A84-A64A-F518FF94BA9F}"/>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112" name="Freeform: Shape 111">
              <a:extLst>
                <a:ext uri="{FF2B5EF4-FFF2-40B4-BE49-F238E27FC236}">
                  <a16:creationId xmlns:a16="http://schemas.microsoft.com/office/drawing/2014/main" id="{E83FA03A-9711-4E3B-BAE5-1E303EB09BC4}"/>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113" name="Freeform: Shape 112">
              <a:extLst>
                <a:ext uri="{FF2B5EF4-FFF2-40B4-BE49-F238E27FC236}">
                  <a16:creationId xmlns:a16="http://schemas.microsoft.com/office/drawing/2014/main" id="{EE40F403-91E9-4586-8EA8-0F97E24D1AC0}"/>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114" name="Freeform: Shape 113">
              <a:extLst>
                <a:ext uri="{FF2B5EF4-FFF2-40B4-BE49-F238E27FC236}">
                  <a16:creationId xmlns:a16="http://schemas.microsoft.com/office/drawing/2014/main" id="{63A98954-8DA9-4B13-B9AD-A5F4B5C193E4}"/>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115" name="Freeform: Shape 114">
              <a:extLst>
                <a:ext uri="{FF2B5EF4-FFF2-40B4-BE49-F238E27FC236}">
                  <a16:creationId xmlns:a16="http://schemas.microsoft.com/office/drawing/2014/main" id="{19E646C7-0327-4BC1-A05F-D1322A6F321A}"/>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116" name="Freeform: Shape 115">
              <a:extLst>
                <a:ext uri="{FF2B5EF4-FFF2-40B4-BE49-F238E27FC236}">
                  <a16:creationId xmlns:a16="http://schemas.microsoft.com/office/drawing/2014/main" id="{3EB1F777-FBD6-4BBD-86B3-FC81749878F1}"/>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117" name="Freeform: Shape 116">
              <a:extLst>
                <a:ext uri="{FF2B5EF4-FFF2-40B4-BE49-F238E27FC236}">
                  <a16:creationId xmlns:a16="http://schemas.microsoft.com/office/drawing/2014/main" id="{4D82A223-613E-4B3E-91BE-C48B64041E68}"/>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118" name="Freeform: Shape 117">
              <a:extLst>
                <a:ext uri="{FF2B5EF4-FFF2-40B4-BE49-F238E27FC236}">
                  <a16:creationId xmlns:a16="http://schemas.microsoft.com/office/drawing/2014/main" id="{6DDC9409-A4ED-4A51-98C6-CC4B6F7A8A4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119" name="Freeform: Shape 118">
              <a:extLst>
                <a:ext uri="{FF2B5EF4-FFF2-40B4-BE49-F238E27FC236}">
                  <a16:creationId xmlns:a16="http://schemas.microsoft.com/office/drawing/2014/main" id="{CEFB9438-509A-41A5-9973-D337E6E08116}"/>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1442195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eneric Slide / Colou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2DB1B03-90DF-4299-AE13-6213B4E10F81}"/>
              </a:ext>
            </a:extLst>
          </p:cNvPr>
          <p:cNvSpPr/>
          <p:nvPr userDrawn="1"/>
        </p:nvSpPr>
        <p:spPr>
          <a:xfrm>
            <a:off x="0" y="0"/>
            <a:ext cx="9144000" cy="5143500"/>
          </a:xfrm>
          <a:prstGeom prst="rect">
            <a:avLst/>
          </a:prstGeom>
          <a:solidFill>
            <a:srgbClr val="147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TextBox 51">
            <a:extLst>
              <a:ext uri="{FF2B5EF4-FFF2-40B4-BE49-F238E27FC236}">
                <a16:creationId xmlns:a16="http://schemas.microsoft.com/office/drawing/2014/main" id="{8E670A6D-AD2F-4D35-86EF-3D98D2EF0C52}"/>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C5E3D7"/>
                </a:solidFill>
                <a:latin typeface="Poppins Medium" panose="00000600000000000000" pitchFamily="2" charset="0"/>
                <a:cs typeface="Poppins Medium" panose="00000600000000000000" pitchFamily="2" charset="0"/>
              </a:rPr>
              <a:t>uclansu.co.uk</a:t>
            </a:r>
          </a:p>
        </p:txBody>
      </p:sp>
      <p:sp>
        <p:nvSpPr>
          <p:cNvPr id="54" name="Freeform: Shape 53">
            <a:extLst>
              <a:ext uri="{FF2B5EF4-FFF2-40B4-BE49-F238E27FC236}">
                <a16:creationId xmlns:a16="http://schemas.microsoft.com/office/drawing/2014/main" id="{3986EE53-6FD3-4A98-B5CA-59C8C1AC01F0}"/>
              </a:ext>
            </a:extLst>
          </p:cNvPr>
          <p:cNvSpPr/>
          <p:nvPr userDrawn="1"/>
        </p:nvSpPr>
        <p:spPr>
          <a:xfrm rot="16200000">
            <a:off x="-827766" y="1875725"/>
            <a:ext cx="2713870" cy="1056475"/>
          </a:xfrm>
          <a:custGeom>
            <a:avLst/>
            <a:gdLst>
              <a:gd name="connsiteX0" fmla="*/ 1115623 w 1930802"/>
              <a:gd name="connsiteY0" fmla="*/ 729711 h 751636"/>
              <a:gd name="connsiteX1" fmla="*/ 1287491 w 1930802"/>
              <a:gd name="connsiteY1" fmla="*/ 640702 h 751636"/>
              <a:gd name="connsiteX2" fmla="*/ 1930802 w 1930802"/>
              <a:gd name="connsiteY2" fmla="*/ 0 h 751636"/>
              <a:gd name="connsiteX3" fmla="*/ 0 w 1930802"/>
              <a:gd name="connsiteY3" fmla="*/ 0 h 751636"/>
              <a:gd name="connsiteX4" fmla="*/ 625236 w 1930802"/>
              <a:gd name="connsiteY4" fmla="*/ 624428 h 751636"/>
              <a:gd name="connsiteX5" fmla="*/ 813937 w 1930802"/>
              <a:gd name="connsiteY5" fmla="*/ 728779 h 751636"/>
              <a:gd name="connsiteX6" fmla="*/ 1115623 w 1930802"/>
              <a:gd name="connsiteY6" fmla="*/ 729711 h 75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0802" h="751636">
                <a:moveTo>
                  <a:pt x="1115623" y="729711"/>
                </a:moveTo>
                <a:cubicBezTo>
                  <a:pt x="1168358" y="714121"/>
                  <a:pt x="1235440" y="689834"/>
                  <a:pt x="1287491" y="640702"/>
                </a:cubicBezTo>
                <a:cubicBezTo>
                  <a:pt x="1424514" y="511382"/>
                  <a:pt x="1707690" y="226280"/>
                  <a:pt x="1930802" y="0"/>
                </a:cubicBezTo>
                <a:lnTo>
                  <a:pt x="0" y="0"/>
                </a:lnTo>
                <a:cubicBezTo>
                  <a:pt x="218702" y="220876"/>
                  <a:pt x="493306" y="496909"/>
                  <a:pt x="625236" y="624428"/>
                </a:cubicBezTo>
                <a:cubicBezTo>
                  <a:pt x="673001" y="670641"/>
                  <a:pt x="734742" y="704803"/>
                  <a:pt x="813937" y="728779"/>
                </a:cubicBezTo>
                <a:cubicBezTo>
                  <a:pt x="912188" y="758935"/>
                  <a:pt x="1017185" y="759258"/>
                  <a:pt x="1115623" y="729711"/>
                </a:cubicBezTo>
                <a:close/>
              </a:path>
            </a:pathLst>
          </a:custGeom>
          <a:solidFill>
            <a:srgbClr val="C5E3D7"/>
          </a:solidFill>
          <a:ln w="6187" cap="flat">
            <a:noFill/>
            <a:prstDash val="solid"/>
            <a:miter/>
          </a:ln>
        </p:spPr>
        <p:txBody>
          <a:bodyPr rtlCol="0" anchor="ctr"/>
          <a:lstStyle/>
          <a:p>
            <a:endParaRPr lang="en-GB"/>
          </a:p>
        </p:txBody>
      </p:sp>
      <p:grpSp>
        <p:nvGrpSpPr>
          <p:cNvPr id="53" name="Graphic 5">
            <a:extLst>
              <a:ext uri="{FF2B5EF4-FFF2-40B4-BE49-F238E27FC236}">
                <a16:creationId xmlns:a16="http://schemas.microsoft.com/office/drawing/2014/main" id="{B91D3C4C-3BE2-4711-8FCC-453649E1B2DC}"/>
              </a:ext>
            </a:extLst>
          </p:cNvPr>
          <p:cNvGrpSpPr/>
          <p:nvPr userDrawn="1"/>
        </p:nvGrpSpPr>
        <p:grpSpPr>
          <a:xfrm>
            <a:off x="348774" y="4512931"/>
            <a:ext cx="1083736" cy="289791"/>
            <a:chOff x="1135158" y="3529406"/>
            <a:chExt cx="2133682" cy="570547"/>
          </a:xfrm>
          <a:solidFill>
            <a:srgbClr val="C5E3D7"/>
          </a:solidFill>
        </p:grpSpPr>
        <p:sp>
          <p:nvSpPr>
            <p:cNvPr id="55" name="Freeform: Shape 54">
              <a:extLst>
                <a:ext uri="{FF2B5EF4-FFF2-40B4-BE49-F238E27FC236}">
                  <a16:creationId xmlns:a16="http://schemas.microsoft.com/office/drawing/2014/main" id="{1FD1A9DB-E69F-42B9-AC99-A4D415BE4637}"/>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7B0B038A-CB26-4ADA-88E7-6D4188485402}"/>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AE3C6791-3A86-46FF-B486-99E0B2942AF4}"/>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285216F0-CA7F-4AC2-8DE8-3B5B95587BC7}"/>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4F85C7F7-C3BF-4254-A657-D1314456DD59}"/>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DF0FF5AF-85A6-46DC-A363-C21351674540}"/>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A87DC39F-B43D-4FB0-9D04-645DFF5B5E7C}"/>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62899B0B-DA8A-4F8E-851C-AACF7158E6B2}"/>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08A69468-592C-4914-A7DA-8B83DBD27038}"/>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7FEC122E-F8E1-499D-83E6-AB1C09278E2F}"/>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5E9134F9-5AEB-4EAE-9589-7E031E6B5358}"/>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5810D8F0-0E3A-46A3-97E2-7D1881D5F355}"/>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85517E59-2FA2-4FBE-8B7C-5A76ADF1BB3E}"/>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3A65D9DB-64C4-4347-8D44-9474F1402608}"/>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CEDEE5D4-A5C8-4293-BB76-BA2816D236D2}"/>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2AD76653-7C5E-467B-AE68-EA286E98C72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E1386ACD-039F-4BE9-A0CE-E17DB9803D89}"/>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632656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Generic Slide / Colour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D8833A-BC9E-4134-87F7-F5B73BEA8F29}"/>
              </a:ext>
            </a:extLst>
          </p:cNvPr>
          <p:cNvSpPr/>
          <p:nvPr userDrawn="1"/>
        </p:nvSpPr>
        <p:spPr>
          <a:xfrm>
            <a:off x="0" y="0"/>
            <a:ext cx="9144000" cy="5143500"/>
          </a:xfrm>
          <a:prstGeom prst="rect">
            <a:avLst/>
          </a:prstGeom>
          <a:solidFill>
            <a:srgbClr val="CB5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TextBox 49">
            <a:extLst>
              <a:ext uri="{FF2B5EF4-FFF2-40B4-BE49-F238E27FC236}">
                <a16:creationId xmlns:a16="http://schemas.microsoft.com/office/drawing/2014/main" id="{ABE871EC-F0D6-4141-85AE-06AF2CBE850C}"/>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F6DCBF"/>
                </a:solidFill>
                <a:latin typeface="Poppins Medium" panose="00000600000000000000" pitchFamily="2" charset="0"/>
                <a:cs typeface="Poppins Medium" panose="00000600000000000000" pitchFamily="2" charset="0"/>
              </a:rPr>
              <a:t>uclansu.co.uk</a:t>
            </a:r>
          </a:p>
        </p:txBody>
      </p:sp>
      <p:sp>
        <p:nvSpPr>
          <p:cNvPr id="51" name="Freeform: Shape 50">
            <a:extLst>
              <a:ext uri="{FF2B5EF4-FFF2-40B4-BE49-F238E27FC236}">
                <a16:creationId xmlns:a16="http://schemas.microsoft.com/office/drawing/2014/main" id="{315EDF5C-BD76-4655-86F1-97A79364AB7D}"/>
              </a:ext>
            </a:extLst>
          </p:cNvPr>
          <p:cNvSpPr/>
          <p:nvPr userDrawn="1"/>
        </p:nvSpPr>
        <p:spPr>
          <a:xfrm rot="16200000">
            <a:off x="-827766" y="1875725"/>
            <a:ext cx="2713870" cy="1056475"/>
          </a:xfrm>
          <a:custGeom>
            <a:avLst/>
            <a:gdLst>
              <a:gd name="connsiteX0" fmla="*/ 1115623 w 1930802"/>
              <a:gd name="connsiteY0" fmla="*/ 729711 h 751636"/>
              <a:gd name="connsiteX1" fmla="*/ 1287491 w 1930802"/>
              <a:gd name="connsiteY1" fmla="*/ 640702 h 751636"/>
              <a:gd name="connsiteX2" fmla="*/ 1930802 w 1930802"/>
              <a:gd name="connsiteY2" fmla="*/ 0 h 751636"/>
              <a:gd name="connsiteX3" fmla="*/ 0 w 1930802"/>
              <a:gd name="connsiteY3" fmla="*/ 0 h 751636"/>
              <a:gd name="connsiteX4" fmla="*/ 625236 w 1930802"/>
              <a:gd name="connsiteY4" fmla="*/ 624428 h 751636"/>
              <a:gd name="connsiteX5" fmla="*/ 813937 w 1930802"/>
              <a:gd name="connsiteY5" fmla="*/ 728779 h 751636"/>
              <a:gd name="connsiteX6" fmla="*/ 1115623 w 1930802"/>
              <a:gd name="connsiteY6" fmla="*/ 729711 h 75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0802" h="751636">
                <a:moveTo>
                  <a:pt x="1115623" y="729711"/>
                </a:moveTo>
                <a:cubicBezTo>
                  <a:pt x="1168358" y="714121"/>
                  <a:pt x="1235440" y="689834"/>
                  <a:pt x="1287491" y="640702"/>
                </a:cubicBezTo>
                <a:cubicBezTo>
                  <a:pt x="1424514" y="511382"/>
                  <a:pt x="1707690" y="226280"/>
                  <a:pt x="1930802" y="0"/>
                </a:cubicBezTo>
                <a:lnTo>
                  <a:pt x="0" y="0"/>
                </a:lnTo>
                <a:cubicBezTo>
                  <a:pt x="218702" y="220876"/>
                  <a:pt x="493306" y="496909"/>
                  <a:pt x="625236" y="624428"/>
                </a:cubicBezTo>
                <a:cubicBezTo>
                  <a:pt x="673001" y="670641"/>
                  <a:pt x="734742" y="704803"/>
                  <a:pt x="813937" y="728779"/>
                </a:cubicBezTo>
                <a:cubicBezTo>
                  <a:pt x="912188" y="758935"/>
                  <a:pt x="1017185" y="759258"/>
                  <a:pt x="1115623" y="729711"/>
                </a:cubicBezTo>
                <a:close/>
              </a:path>
            </a:pathLst>
          </a:custGeom>
          <a:solidFill>
            <a:srgbClr val="F6DCBF"/>
          </a:solidFill>
          <a:ln w="6187" cap="flat">
            <a:noFill/>
            <a:prstDash val="solid"/>
            <a:miter/>
          </a:ln>
        </p:spPr>
        <p:txBody>
          <a:bodyPr rtlCol="0" anchor="ctr"/>
          <a:lstStyle/>
          <a:p>
            <a:endParaRPr lang="en-GB"/>
          </a:p>
        </p:txBody>
      </p:sp>
      <p:grpSp>
        <p:nvGrpSpPr>
          <p:cNvPr id="52" name="Graphic 5">
            <a:extLst>
              <a:ext uri="{FF2B5EF4-FFF2-40B4-BE49-F238E27FC236}">
                <a16:creationId xmlns:a16="http://schemas.microsoft.com/office/drawing/2014/main" id="{EED863F9-1F7B-45BC-94A1-2F0B5DAE65C9}"/>
              </a:ext>
            </a:extLst>
          </p:cNvPr>
          <p:cNvGrpSpPr/>
          <p:nvPr userDrawn="1"/>
        </p:nvGrpSpPr>
        <p:grpSpPr>
          <a:xfrm>
            <a:off x="348774" y="4512931"/>
            <a:ext cx="1083736" cy="289791"/>
            <a:chOff x="1135158" y="3529406"/>
            <a:chExt cx="2133682" cy="570547"/>
          </a:xfrm>
          <a:solidFill>
            <a:srgbClr val="F6DCBF"/>
          </a:solidFill>
        </p:grpSpPr>
        <p:sp>
          <p:nvSpPr>
            <p:cNvPr id="53" name="Freeform: Shape 52">
              <a:extLst>
                <a:ext uri="{FF2B5EF4-FFF2-40B4-BE49-F238E27FC236}">
                  <a16:creationId xmlns:a16="http://schemas.microsoft.com/office/drawing/2014/main" id="{02AE409E-2CDF-419E-8348-6BA1771E3CCE}"/>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solidFill>
              <a:srgbClr val="F6DCBF"/>
            </a:solidFill>
            <a:ln w="9525"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48074927-794D-43CF-8440-4983CB923FB1}"/>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solidFill>
              <a:srgbClr val="F6DCBF"/>
            </a:solidFill>
            <a:ln w="9525"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44875D04-E421-486B-BC14-1343AB86A4E3}"/>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solidFill>
              <a:srgbClr val="F6DCBF"/>
            </a:solidFill>
            <a:ln w="9525"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3608842D-EBEA-47C8-BF7E-20C8D67E53E8}"/>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solidFill>
              <a:srgbClr val="F6DCBF"/>
            </a:solid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54773D3D-E11B-45F3-866A-4B5ADF610B0E}"/>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D5D185D8-3F8E-48AB-B7F8-D5DFECD9A98A}"/>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solidFill>
              <a:srgbClr val="F6DCBF"/>
            </a:solid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3152BECA-139E-4FF7-9269-94046A62A088}"/>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solidFill>
              <a:srgbClr val="F6DCBF"/>
            </a:solid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18BEADAD-94B9-4E60-B53C-6FE021A161B9}"/>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solidFill>
              <a:srgbClr val="F6DCBF"/>
            </a:solid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087E6401-DE5B-4D1D-9839-D52A40BA1FA4}"/>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solidFill>
              <a:srgbClr val="F6DCBF"/>
            </a:solid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5C8573B-251D-4C21-ACD8-A2B18DB22F90}"/>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E011604-72F4-442E-A3DE-FA04566CECD6}"/>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solidFill>
              <a:srgbClr val="F6DCBF"/>
            </a:solid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ADEE3F50-3D76-44A4-97F0-869C8133DD84}"/>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solidFill>
              <a:srgbClr val="F6DCBF"/>
            </a:solid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A8F0FEAC-8BDE-49DF-A2F3-AF3C03962E47}"/>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solidFill>
              <a:srgbClr val="F6DCBF"/>
            </a:solid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F6EF7B68-25B7-43A1-B767-C2AF1B22A840}"/>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solidFill>
              <a:srgbClr val="F6DCBF"/>
            </a:solid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47AC4E1D-A968-41FD-92B9-C7052A337CF5}"/>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solidFill>
              <a:srgbClr val="F6DCBF"/>
            </a:solid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A2E1487D-47AD-4ED3-8AAD-3DF642D515E8}"/>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solidFill>
              <a:srgbClr val="F6DCBF"/>
            </a:solid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8001BF96-C9C2-4023-928F-D9ABAF7EAD50}"/>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solidFill>
              <a:srgbClr val="F6DCBF"/>
            </a:solid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32121723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Generic Slide / Colour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503E7AB-0197-4351-9499-C32A170F42D1}"/>
              </a:ext>
            </a:extLst>
          </p:cNvPr>
          <p:cNvSpPr/>
          <p:nvPr userDrawn="1"/>
        </p:nvSpPr>
        <p:spPr>
          <a:xfrm>
            <a:off x="0" y="0"/>
            <a:ext cx="9144000" cy="5143500"/>
          </a:xfrm>
          <a:prstGeom prst="rect">
            <a:avLst/>
          </a:prstGeom>
          <a:solidFill>
            <a:srgbClr val="144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ECBB1F92-E848-45F3-87D7-7C778C8379D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EF8481"/>
                </a:solidFill>
                <a:latin typeface="Poppins Medium" panose="00000600000000000000" pitchFamily="2" charset="0"/>
                <a:cs typeface="Poppins Medium" panose="00000600000000000000" pitchFamily="2" charset="0"/>
              </a:rPr>
              <a:t>uclansu.co.uk</a:t>
            </a:r>
          </a:p>
        </p:txBody>
      </p:sp>
      <p:grpSp>
        <p:nvGrpSpPr>
          <p:cNvPr id="25" name="Graphic 5">
            <a:extLst>
              <a:ext uri="{FF2B5EF4-FFF2-40B4-BE49-F238E27FC236}">
                <a16:creationId xmlns:a16="http://schemas.microsoft.com/office/drawing/2014/main" id="{F6A1868D-19AC-43DD-8AA8-9DFCB54E20ED}"/>
              </a:ext>
            </a:extLst>
          </p:cNvPr>
          <p:cNvGrpSpPr/>
          <p:nvPr userDrawn="1"/>
        </p:nvGrpSpPr>
        <p:grpSpPr>
          <a:xfrm>
            <a:off x="348774" y="4512931"/>
            <a:ext cx="1083736" cy="289791"/>
            <a:chOff x="1135158" y="3529406"/>
            <a:chExt cx="2133682" cy="570547"/>
          </a:xfrm>
          <a:solidFill>
            <a:srgbClr val="EF8481"/>
          </a:solidFill>
        </p:grpSpPr>
        <p:sp>
          <p:nvSpPr>
            <p:cNvPr id="26" name="Freeform: Shape 25">
              <a:extLst>
                <a:ext uri="{FF2B5EF4-FFF2-40B4-BE49-F238E27FC236}">
                  <a16:creationId xmlns:a16="http://schemas.microsoft.com/office/drawing/2014/main" id="{5A3CC2D9-2497-45AD-9409-BCB214797E36}"/>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3C0F8BB9-F4E6-41D0-A9A5-5CA224DEFD0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08BD06B-2FF8-4378-A109-ADF9970F6607}"/>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18C410B-B8AC-40B7-93F1-1E6AD5EE763A}"/>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80AB926-0ADD-41C9-AAAD-2BD788573F80}"/>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8CEF43F-8E68-470D-B81C-4B22A5668F69}"/>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B436521-7F8E-4E2D-9F4B-171CAA982BD2}"/>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695C47F-CAD8-45CD-9B31-8B864E81A055}"/>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06D648D-18F4-440F-A0C3-E438FF5EB230}"/>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0D419537-E005-4108-910F-A7B7DE3C04BC}"/>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D940CD-0AC8-4C32-A153-89FFBA48828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9629E72-1746-47E6-B674-3E3998B121BA}"/>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C36F32E-A999-4BA3-A838-7613F61ADCE9}"/>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DC762C7-14E1-4CED-ABE3-FBDAD7B1E98D}"/>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327040F-005C-42B7-8847-89AE4D9F00C9}"/>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856083E-9504-45C1-B862-4E3E19A9A7D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5E45E6-9F66-432F-89FD-B2C22F7BCAFD}"/>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pic>
        <p:nvPicPr>
          <p:cNvPr id="70" name="Graphic 69">
            <a:extLst>
              <a:ext uri="{FF2B5EF4-FFF2-40B4-BE49-F238E27FC236}">
                <a16:creationId xmlns:a16="http://schemas.microsoft.com/office/drawing/2014/main" id="{0BD6DD60-D15B-4D0F-AA8B-405509288E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16846" y="1"/>
            <a:ext cx="837006" cy="1047454"/>
          </a:xfrm>
          <a:prstGeom prst="rect">
            <a:avLst/>
          </a:prstGeom>
        </p:spPr>
      </p:pic>
      <p:pic>
        <p:nvPicPr>
          <p:cNvPr id="71" name="Graphic 70">
            <a:extLst>
              <a:ext uri="{FF2B5EF4-FFF2-40B4-BE49-F238E27FC236}">
                <a16:creationId xmlns:a16="http://schemas.microsoft.com/office/drawing/2014/main" id="{31DFF788-C91A-496E-8756-4D803A0D293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852" y="0"/>
            <a:ext cx="2976345" cy="1788669"/>
          </a:xfrm>
          <a:prstGeom prst="rect">
            <a:avLst/>
          </a:prstGeom>
        </p:spPr>
      </p:pic>
      <p:pic>
        <p:nvPicPr>
          <p:cNvPr id="72" name="Graphic 71">
            <a:extLst>
              <a:ext uri="{FF2B5EF4-FFF2-40B4-BE49-F238E27FC236}">
                <a16:creationId xmlns:a16="http://schemas.microsoft.com/office/drawing/2014/main" id="{DFB0EB14-6113-4E76-8D31-55F9634F0A8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689132" y="4093302"/>
            <a:ext cx="3611536" cy="1050197"/>
          </a:xfrm>
          <a:prstGeom prst="rect">
            <a:avLst/>
          </a:prstGeom>
        </p:spPr>
      </p:pic>
    </p:spTree>
    <p:extLst>
      <p:ext uri="{BB962C8B-B14F-4D97-AF65-F5344CB8AC3E}">
        <p14:creationId xmlns:p14="http://schemas.microsoft.com/office/powerpoint/2010/main" val="2415222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Generic Slide / Colour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503E7AB-0197-4351-9499-C32A170F42D1}"/>
              </a:ext>
            </a:extLst>
          </p:cNvPr>
          <p:cNvSpPr/>
          <p:nvPr userDrawn="1"/>
        </p:nvSpPr>
        <p:spPr>
          <a:xfrm>
            <a:off x="0" y="0"/>
            <a:ext cx="9144000" cy="5143500"/>
          </a:xfrm>
          <a:prstGeom prst="rect">
            <a:avLst/>
          </a:prstGeom>
          <a:solidFill>
            <a:srgbClr val="CB5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ECBB1F92-E848-45F3-87D7-7C778C8379D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F6DCBF"/>
                </a:solidFill>
                <a:latin typeface="Poppins Medium" panose="00000600000000000000" pitchFamily="2" charset="0"/>
                <a:cs typeface="Poppins Medium" panose="00000600000000000000" pitchFamily="2" charset="0"/>
              </a:rPr>
              <a:t>uclansu.co.uk</a:t>
            </a:r>
          </a:p>
        </p:txBody>
      </p:sp>
      <p:grpSp>
        <p:nvGrpSpPr>
          <p:cNvPr id="25" name="Graphic 5">
            <a:extLst>
              <a:ext uri="{FF2B5EF4-FFF2-40B4-BE49-F238E27FC236}">
                <a16:creationId xmlns:a16="http://schemas.microsoft.com/office/drawing/2014/main" id="{F6A1868D-19AC-43DD-8AA8-9DFCB54E20ED}"/>
              </a:ext>
            </a:extLst>
          </p:cNvPr>
          <p:cNvGrpSpPr/>
          <p:nvPr userDrawn="1"/>
        </p:nvGrpSpPr>
        <p:grpSpPr>
          <a:xfrm>
            <a:off x="348774" y="4512931"/>
            <a:ext cx="1083736" cy="289791"/>
            <a:chOff x="1135158" y="3529406"/>
            <a:chExt cx="2133682" cy="570547"/>
          </a:xfrm>
          <a:solidFill>
            <a:srgbClr val="F6DCBF"/>
          </a:solidFill>
        </p:grpSpPr>
        <p:sp>
          <p:nvSpPr>
            <p:cNvPr id="26" name="Freeform: Shape 25">
              <a:extLst>
                <a:ext uri="{FF2B5EF4-FFF2-40B4-BE49-F238E27FC236}">
                  <a16:creationId xmlns:a16="http://schemas.microsoft.com/office/drawing/2014/main" id="{5A3CC2D9-2497-45AD-9409-BCB214797E36}"/>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3C0F8BB9-F4E6-41D0-A9A5-5CA224DEFD0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08BD06B-2FF8-4378-A109-ADF9970F6607}"/>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18C410B-B8AC-40B7-93F1-1E6AD5EE763A}"/>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80AB926-0ADD-41C9-AAAD-2BD788573F80}"/>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8CEF43F-8E68-470D-B81C-4B22A5668F69}"/>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B436521-7F8E-4E2D-9F4B-171CAA982BD2}"/>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695C47F-CAD8-45CD-9B31-8B864E81A055}"/>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06D648D-18F4-440F-A0C3-E438FF5EB230}"/>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0D419537-E005-4108-910F-A7B7DE3C04BC}"/>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D940CD-0AC8-4C32-A153-89FFBA48828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9629E72-1746-47E6-B674-3E3998B121BA}"/>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C36F32E-A999-4BA3-A838-7613F61ADCE9}"/>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DC762C7-14E1-4CED-ABE3-FBDAD7B1E98D}"/>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327040F-005C-42B7-8847-89AE4D9F00C9}"/>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856083E-9504-45C1-B862-4E3E19A9A7D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5E45E6-9F66-432F-89FD-B2C22F7BCAFD}"/>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pic>
        <p:nvPicPr>
          <p:cNvPr id="14" name="Graphic 13">
            <a:extLst>
              <a:ext uri="{FF2B5EF4-FFF2-40B4-BE49-F238E27FC236}">
                <a16:creationId xmlns:a16="http://schemas.microsoft.com/office/drawing/2014/main" id="{09D24705-116C-4311-87D4-771026A3CD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16846" y="1"/>
            <a:ext cx="837006" cy="1047454"/>
          </a:xfrm>
          <a:prstGeom prst="rect">
            <a:avLst/>
          </a:prstGeom>
        </p:spPr>
      </p:pic>
      <p:pic>
        <p:nvPicPr>
          <p:cNvPr id="16" name="Graphic 15">
            <a:extLst>
              <a:ext uri="{FF2B5EF4-FFF2-40B4-BE49-F238E27FC236}">
                <a16:creationId xmlns:a16="http://schemas.microsoft.com/office/drawing/2014/main" id="{D7B1ADDD-0470-41A1-B3C0-3DF0AFE25A1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852" y="0"/>
            <a:ext cx="2976345" cy="1788669"/>
          </a:xfrm>
          <a:prstGeom prst="rect">
            <a:avLst/>
          </a:prstGeom>
        </p:spPr>
      </p:pic>
      <p:pic>
        <p:nvPicPr>
          <p:cNvPr id="18" name="Graphic 17">
            <a:extLst>
              <a:ext uri="{FF2B5EF4-FFF2-40B4-BE49-F238E27FC236}">
                <a16:creationId xmlns:a16="http://schemas.microsoft.com/office/drawing/2014/main" id="{115E9A9F-C29E-4D13-938B-DAC3F17E90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689132" y="4093302"/>
            <a:ext cx="3611536" cy="1050197"/>
          </a:xfrm>
          <a:prstGeom prst="rect">
            <a:avLst/>
          </a:prstGeom>
        </p:spPr>
      </p:pic>
    </p:spTree>
    <p:extLst>
      <p:ext uri="{BB962C8B-B14F-4D97-AF65-F5344CB8AC3E}">
        <p14:creationId xmlns:p14="http://schemas.microsoft.com/office/powerpoint/2010/main" val="28333442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Generic Slide / Colour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503E7AB-0197-4351-9499-C32A170F42D1}"/>
              </a:ext>
            </a:extLst>
          </p:cNvPr>
          <p:cNvSpPr/>
          <p:nvPr userDrawn="1"/>
        </p:nvSpPr>
        <p:spPr>
          <a:xfrm>
            <a:off x="0" y="0"/>
            <a:ext cx="9144000" cy="5143500"/>
          </a:xfrm>
          <a:prstGeom prst="rect">
            <a:avLst/>
          </a:prstGeom>
          <a:solidFill>
            <a:srgbClr val="147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ECBB1F92-E848-45F3-87D7-7C778C8379D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C5E3D7"/>
                </a:solidFill>
                <a:latin typeface="Poppins Medium" panose="00000600000000000000" pitchFamily="2" charset="0"/>
                <a:cs typeface="Poppins Medium" panose="00000600000000000000" pitchFamily="2" charset="0"/>
              </a:rPr>
              <a:t>uclansu.co.uk</a:t>
            </a:r>
          </a:p>
        </p:txBody>
      </p:sp>
      <p:grpSp>
        <p:nvGrpSpPr>
          <p:cNvPr id="25" name="Graphic 5">
            <a:extLst>
              <a:ext uri="{FF2B5EF4-FFF2-40B4-BE49-F238E27FC236}">
                <a16:creationId xmlns:a16="http://schemas.microsoft.com/office/drawing/2014/main" id="{F6A1868D-19AC-43DD-8AA8-9DFCB54E20ED}"/>
              </a:ext>
            </a:extLst>
          </p:cNvPr>
          <p:cNvGrpSpPr/>
          <p:nvPr userDrawn="1"/>
        </p:nvGrpSpPr>
        <p:grpSpPr>
          <a:xfrm>
            <a:off x="348774" y="4512931"/>
            <a:ext cx="1083736" cy="289791"/>
            <a:chOff x="1135158" y="3529406"/>
            <a:chExt cx="2133682" cy="570547"/>
          </a:xfrm>
          <a:solidFill>
            <a:srgbClr val="C5E3D7"/>
          </a:solidFill>
        </p:grpSpPr>
        <p:sp>
          <p:nvSpPr>
            <p:cNvPr id="26" name="Freeform: Shape 25">
              <a:extLst>
                <a:ext uri="{FF2B5EF4-FFF2-40B4-BE49-F238E27FC236}">
                  <a16:creationId xmlns:a16="http://schemas.microsoft.com/office/drawing/2014/main" id="{5A3CC2D9-2497-45AD-9409-BCB214797E36}"/>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3C0F8BB9-F4E6-41D0-A9A5-5CA224DEFD0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08BD06B-2FF8-4378-A109-ADF9970F6607}"/>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18C410B-B8AC-40B7-93F1-1E6AD5EE763A}"/>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80AB926-0ADD-41C9-AAAD-2BD788573F80}"/>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8CEF43F-8E68-470D-B81C-4B22A5668F69}"/>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B436521-7F8E-4E2D-9F4B-171CAA982BD2}"/>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695C47F-CAD8-45CD-9B31-8B864E81A055}"/>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06D648D-18F4-440F-A0C3-E438FF5EB230}"/>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0D419537-E005-4108-910F-A7B7DE3C04BC}"/>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D940CD-0AC8-4C32-A153-89FFBA48828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9629E72-1746-47E6-B674-3E3998B121BA}"/>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C36F32E-A999-4BA3-A838-7613F61ADCE9}"/>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DC762C7-14E1-4CED-ABE3-FBDAD7B1E98D}"/>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327040F-005C-42B7-8847-89AE4D9F00C9}"/>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856083E-9504-45C1-B862-4E3E19A9A7D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5E45E6-9F66-432F-89FD-B2C22F7BCAFD}"/>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pic>
        <p:nvPicPr>
          <p:cNvPr id="14" name="Graphic 13">
            <a:extLst>
              <a:ext uri="{FF2B5EF4-FFF2-40B4-BE49-F238E27FC236}">
                <a16:creationId xmlns:a16="http://schemas.microsoft.com/office/drawing/2014/main" id="{09D24705-116C-4311-87D4-771026A3CD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16846" y="1"/>
            <a:ext cx="837006" cy="1047454"/>
          </a:xfrm>
          <a:prstGeom prst="rect">
            <a:avLst/>
          </a:prstGeom>
        </p:spPr>
      </p:pic>
      <p:pic>
        <p:nvPicPr>
          <p:cNvPr id="16" name="Graphic 15">
            <a:extLst>
              <a:ext uri="{FF2B5EF4-FFF2-40B4-BE49-F238E27FC236}">
                <a16:creationId xmlns:a16="http://schemas.microsoft.com/office/drawing/2014/main" id="{D7B1ADDD-0470-41A1-B3C0-3DF0AFE25A1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852" y="0"/>
            <a:ext cx="2976345" cy="1788669"/>
          </a:xfrm>
          <a:prstGeom prst="rect">
            <a:avLst/>
          </a:prstGeom>
        </p:spPr>
      </p:pic>
      <p:pic>
        <p:nvPicPr>
          <p:cNvPr id="18" name="Graphic 17">
            <a:extLst>
              <a:ext uri="{FF2B5EF4-FFF2-40B4-BE49-F238E27FC236}">
                <a16:creationId xmlns:a16="http://schemas.microsoft.com/office/drawing/2014/main" id="{115E9A9F-C29E-4D13-938B-DAC3F17E909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689132" y="4093302"/>
            <a:ext cx="3611536" cy="1050197"/>
          </a:xfrm>
          <a:prstGeom prst="rect">
            <a:avLst/>
          </a:prstGeom>
        </p:spPr>
      </p:pic>
    </p:spTree>
    <p:extLst>
      <p:ext uri="{BB962C8B-B14F-4D97-AF65-F5344CB8AC3E}">
        <p14:creationId xmlns:p14="http://schemas.microsoft.com/office/powerpoint/2010/main" val="35514075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Generic Slide / Colour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503E7AB-0197-4351-9499-C32A170F42D1}"/>
              </a:ext>
            </a:extLst>
          </p:cNvPr>
          <p:cNvSpPr/>
          <p:nvPr userDrawn="1"/>
        </p:nvSpPr>
        <p:spPr>
          <a:xfrm>
            <a:off x="0" y="0"/>
            <a:ext cx="9144000" cy="5143500"/>
          </a:xfrm>
          <a:prstGeom prst="rect">
            <a:avLst/>
          </a:prstGeom>
          <a:solidFill>
            <a:srgbClr val="144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ECBB1F92-E848-45F3-87D7-7C778C8379D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EF8481"/>
                </a:solidFill>
                <a:latin typeface="Poppins Medium" panose="00000600000000000000" pitchFamily="2" charset="0"/>
                <a:cs typeface="Poppins Medium" panose="00000600000000000000" pitchFamily="2" charset="0"/>
              </a:rPr>
              <a:t>uclansu.co.uk</a:t>
            </a:r>
          </a:p>
        </p:txBody>
      </p:sp>
      <p:grpSp>
        <p:nvGrpSpPr>
          <p:cNvPr id="25" name="Graphic 5">
            <a:extLst>
              <a:ext uri="{FF2B5EF4-FFF2-40B4-BE49-F238E27FC236}">
                <a16:creationId xmlns:a16="http://schemas.microsoft.com/office/drawing/2014/main" id="{F6A1868D-19AC-43DD-8AA8-9DFCB54E20ED}"/>
              </a:ext>
            </a:extLst>
          </p:cNvPr>
          <p:cNvGrpSpPr/>
          <p:nvPr userDrawn="1"/>
        </p:nvGrpSpPr>
        <p:grpSpPr>
          <a:xfrm>
            <a:off x="348774" y="4512931"/>
            <a:ext cx="1083736" cy="289791"/>
            <a:chOff x="1135158" y="3529406"/>
            <a:chExt cx="2133682" cy="570547"/>
          </a:xfrm>
          <a:solidFill>
            <a:srgbClr val="EF8481"/>
          </a:solidFill>
        </p:grpSpPr>
        <p:sp>
          <p:nvSpPr>
            <p:cNvPr id="26" name="Freeform: Shape 25">
              <a:extLst>
                <a:ext uri="{FF2B5EF4-FFF2-40B4-BE49-F238E27FC236}">
                  <a16:creationId xmlns:a16="http://schemas.microsoft.com/office/drawing/2014/main" id="{5A3CC2D9-2497-45AD-9409-BCB214797E36}"/>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3C0F8BB9-F4E6-41D0-A9A5-5CA224DEFD0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08BD06B-2FF8-4378-A109-ADF9970F6607}"/>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18C410B-B8AC-40B7-93F1-1E6AD5EE763A}"/>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80AB926-0ADD-41C9-AAAD-2BD788573F80}"/>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8CEF43F-8E68-470D-B81C-4B22A5668F69}"/>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B436521-7F8E-4E2D-9F4B-171CAA982BD2}"/>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695C47F-CAD8-45CD-9B31-8B864E81A055}"/>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06D648D-18F4-440F-A0C3-E438FF5EB230}"/>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0D419537-E005-4108-910F-A7B7DE3C04BC}"/>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D940CD-0AC8-4C32-A153-89FFBA48828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9629E72-1746-47E6-B674-3E3998B121BA}"/>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C36F32E-A999-4BA3-A838-7613F61ADCE9}"/>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DC762C7-14E1-4CED-ABE3-FBDAD7B1E98D}"/>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327040F-005C-42B7-8847-89AE4D9F00C9}"/>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856083E-9504-45C1-B862-4E3E19A9A7D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5E45E6-9F66-432F-89FD-B2C22F7BCAFD}"/>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pic>
        <p:nvPicPr>
          <p:cNvPr id="5" name="Graphic 4">
            <a:extLst>
              <a:ext uri="{FF2B5EF4-FFF2-40B4-BE49-F238E27FC236}">
                <a16:creationId xmlns:a16="http://schemas.microsoft.com/office/drawing/2014/main" id="{B7F954EC-56AA-48A0-86DD-9B387FEA4E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800722" y="525982"/>
            <a:ext cx="1353943" cy="3715030"/>
          </a:xfrm>
          <a:prstGeom prst="rect">
            <a:avLst/>
          </a:prstGeom>
        </p:spPr>
      </p:pic>
      <p:pic>
        <p:nvPicPr>
          <p:cNvPr id="7" name="Graphic 6">
            <a:extLst>
              <a:ext uri="{FF2B5EF4-FFF2-40B4-BE49-F238E27FC236}">
                <a16:creationId xmlns:a16="http://schemas.microsoft.com/office/drawing/2014/main" id="{814D18EA-8424-479D-8F6C-284A1A4734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906" y="0"/>
            <a:ext cx="1077973" cy="3252998"/>
          </a:xfrm>
          <a:prstGeom prst="rect">
            <a:avLst/>
          </a:prstGeom>
        </p:spPr>
      </p:pic>
    </p:spTree>
    <p:extLst>
      <p:ext uri="{BB962C8B-B14F-4D97-AF65-F5344CB8AC3E}">
        <p14:creationId xmlns:p14="http://schemas.microsoft.com/office/powerpoint/2010/main" val="3872246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Generic Slide / Colour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503E7AB-0197-4351-9499-C32A170F42D1}"/>
              </a:ext>
            </a:extLst>
          </p:cNvPr>
          <p:cNvSpPr/>
          <p:nvPr userDrawn="1"/>
        </p:nvSpPr>
        <p:spPr>
          <a:xfrm>
            <a:off x="0" y="0"/>
            <a:ext cx="9144000" cy="5143500"/>
          </a:xfrm>
          <a:prstGeom prst="rect">
            <a:avLst/>
          </a:prstGeom>
          <a:solidFill>
            <a:srgbClr val="147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ECBB1F92-E848-45F3-87D7-7C778C8379D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C5E3D7"/>
                </a:solidFill>
                <a:latin typeface="Poppins Medium" panose="00000600000000000000" pitchFamily="2" charset="0"/>
                <a:cs typeface="Poppins Medium" panose="00000600000000000000" pitchFamily="2" charset="0"/>
              </a:rPr>
              <a:t>uclansu.co.uk</a:t>
            </a:r>
          </a:p>
        </p:txBody>
      </p:sp>
      <p:grpSp>
        <p:nvGrpSpPr>
          <p:cNvPr id="25" name="Graphic 5">
            <a:extLst>
              <a:ext uri="{FF2B5EF4-FFF2-40B4-BE49-F238E27FC236}">
                <a16:creationId xmlns:a16="http://schemas.microsoft.com/office/drawing/2014/main" id="{F6A1868D-19AC-43DD-8AA8-9DFCB54E20ED}"/>
              </a:ext>
            </a:extLst>
          </p:cNvPr>
          <p:cNvGrpSpPr/>
          <p:nvPr userDrawn="1"/>
        </p:nvGrpSpPr>
        <p:grpSpPr>
          <a:xfrm>
            <a:off x="348774" y="4512931"/>
            <a:ext cx="1083736" cy="289791"/>
            <a:chOff x="1135158" y="3529406"/>
            <a:chExt cx="2133682" cy="570547"/>
          </a:xfrm>
          <a:solidFill>
            <a:srgbClr val="C5E3D7"/>
          </a:solidFill>
        </p:grpSpPr>
        <p:sp>
          <p:nvSpPr>
            <p:cNvPr id="26" name="Freeform: Shape 25">
              <a:extLst>
                <a:ext uri="{FF2B5EF4-FFF2-40B4-BE49-F238E27FC236}">
                  <a16:creationId xmlns:a16="http://schemas.microsoft.com/office/drawing/2014/main" id="{5A3CC2D9-2497-45AD-9409-BCB214797E36}"/>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3C0F8BB9-F4E6-41D0-A9A5-5CA224DEFD0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08BD06B-2FF8-4378-A109-ADF9970F6607}"/>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18C410B-B8AC-40B7-93F1-1E6AD5EE763A}"/>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80AB926-0ADD-41C9-AAAD-2BD788573F80}"/>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8CEF43F-8E68-470D-B81C-4B22A5668F69}"/>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B436521-7F8E-4E2D-9F4B-171CAA982BD2}"/>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695C47F-CAD8-45CD-9B31-8B864E81A055}"/>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06D648D-18F4-440F-A0C3-E438FF5EB230}"/>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0D419537-E005-4108-910F-A7B7DE3C04BC}"/>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D940CD-0AC8-4C32-A153-89FFBA48828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9629E72-1746-47E6-B674-3E3998B121BA}"/>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C36F32E-A999-4BA3-A838-7613F61ADCE9}"/>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DC762C7-14E1-4CED-ABE3-FBDAD7B1E98D}"/>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327040F-005C-42B7-8847-89AE4D9F00C9}"/>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856083E-9504-45C1-B862-4E3E19A9A7D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5E45E6-9F66-432F-89FD-B2C22F7BCAFD}"/>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pic>
        <p:nvPicPr>
          <p:cNvPr id="5" name="Graphic 4">
            <a:extLst>
              <a:ext uri="{FF2B5EF4-FFF2-40B4-BE49-F238E27FC236}">
                <a16:creationId xmlns:a16="http://schemas.microsoft.com/office/drawing/2014/main" id="{B7F954EC-56AA-48A0-86DD-9B387FEA4E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800722" y="525982"/>
            <a:ext cx="1353943" cy="3715030"/>
          </a:xfrm>
          <a:prstGeom prst="rect">
            <a:avLst/>
          </a:prstGeom>
        </p:spPr>
      </p:pic>
      <p:pic>
        <p:nvPicPr>
          <p:cNvPr id="7" name="Graphic 6">
            <a:extLst>
              <a:ext uri="{FF2B5EF4-FFF2-40B4-BE49-F238E27FC236}">
                <a16:creationId xmlns:a16="http://schemas.microsoft.com/office/drawing/2014/main" id="{814D18EA-8424-479D-8F6C-284A1A4734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906" y="0"/>
            <a:ext cx="1077973" cy="3252998"/>
          </a:xfrm>
          <a:prstGeom prst="rect">
            <a:avLst/>
          </a:prstGeom>
        </p:spPr>
      </p:pic>
    </p:spTree>
    <p:extLst>
      <p:ext uri="{BB962C8B-B14F-4D97-AF65-F5344CB8AC3E}">
        <p14:creationId xmlns:p14="http://schemas.microsoft.com/office/powerpoint/2010/main" val="10792168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Generic Slide / Colour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503E7AB-0197-4351-9499-C32A170F42D1}"/>
              </a:ext>
            </a:extLst>
          </p:cNvPr>
          <p:cNvSpPr/>
          <p:nvPr userDrawn="1"/>
        </p:nvSpPr>
        <p:spPr>
          <a:xfrm>
            <a:off x="0" y="0"/>
            <a:ext cx="9144000" cy="5143500"/>
          </a:xfrm>
          <a:prstGeom prst="rect">
            <a:avLst/>
          </a:prstGeom>
          <a:solidFill>
            <a:srgbClr val="CB5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ECBB1F92-E848-45F3-87D7-7C778C8379D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F6DCBF"/>
                </a:solidFill>
                <a:latin typeface="Poppins Medium" panose="00000600000000000000" pitchFamily="2" charset="0"/>
                <a:cs typeface="Poppins Medium" panose="00000600000000000000" pitchFamily="2" charset="0"/>
              </a:rPr>
              <a:t>uclansu.co.uk</a:t>
            </a:r>
          </a:p>
        </p:txBody>
      </p:sp>
      <p:grpSp>
        <p:nvGrpSpPr>
          <p:cNvPr id="25" name="Graphic 5">
            <a:extLst>
              <a:ext uri="{FF2B5EF4-FFF2-40B4-BE49-F238E27FC236}">
                <a16:creationId xmlns:a16="http://schemas.microsoft.com/office/drawing/2014/main" id="{F6A1868D-19AC-43DD-8AA8-9DFCB54E20ED}"/>
              </a:ext>
            </a:extLst>
          </p:cNvPr>
          <p:cNvGrpSpPr/>
          <p:nvPr userDrawn="1"/>
        </p:nvGrpSpPr>
        <p:grpSpPr>
          <a:xfrm>
            <a:off x="348774" y="4512931"/>
            <a:ext cx="1083736" cy="289791"/>
            <a:chOff x="1135158" y="3529406"/>
            <a:chExt cx="2133682" cy="570547"/>
          </a:xfrm>
          <a:solidFill>
            <a:srgbClr val="F6DCBF"/>
          </a:solidFill>
        </p:grpSpPr>
        <p:sp>
          <p:nvSpPr>
            <p:cNvPr id="26" name="Freeform: Shape 25">
              <a:extLst>
                <a:ext uri="{FF2B5EF4-FFF2-40B4-BE49-F238E27FC236}">
                  <a16:creationId xmlns:a16="http://schemas.microsoft.com/office/drawing/2014/main" id="{5A3CC2D9-2497-45AD-9409-BCB214797E36}"/>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3C0F8BB9-F4E6-41D0-A9A5-5CA224DEFD0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08BD06B-2FF8-4378-A109-ADF9970F6607}"/>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18C410B-B8AC-40B7-93F1-1E6AD5EE763A}"/>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80AB926-0ADD-41C9-AAAD-2BD788573F80}"/>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8CEF43F-8E68-470D-B81C-4B22A5668F69}"/>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B436521-7F8E-4E2D-9F4B-171CAA982BD2}"/>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695C47F-CAD8-45CD-9B31-8B864E81A055}"/>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06D648D-18F4-440F-A0C3-E438FF5EB230}"/>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0D419537-E005-4108-910F-A7B7DE3C04BC}"/>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D940CD-0AC8-4C32-A153-89FFBA48828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9629E72-1746-47E6-B674-3E3998B121BA}"/>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C36F32E-A999-4BA3-A838-7613F61ADCE9}"/>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DC762C7-14E1-4CED-ABE3-FBDAD7B1E98D}"/>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327040F-005C-42B7-8847-89AE4D9F00C9}"/>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856083E-9504-45C1-B862-4E3E19A9A7D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5E45E6-9F66-432F-89FD-B2C22F7BCAFD}"/>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pic>
        <p:nvPicPr>
          <p:cNvPr id="5" name="Graphic 4">
            <a:extLst>
              <a:ext uri="{FF2B5EF4-FFF2-40B4-BE49-F238E27FC236}">
                <a16:creationId xmlns:a16="http://schemas.microsoft.com/office/drawing/2014/main" id="{B7F954EC-56AA-48A0-86DD-9B387FEA4E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800722" y="525982"/>
            <a:ext cx="1353943" cy="3715030"/>
          </a:xfrm>
          <a:prstGeom prst="rect">
            <a:avLst/>
          </a:prstGeom>
        </p:spPr>
      </p:pic>
      <p:pic>
        <p:nvPicPr>
          <p:cNvPr id="7" name="Graphic 6">
            <a:extLst>
              <a:ext uri="{FF2B5EF4-FFF2-40B4-BE49-F238E27FC236}">
                <a16:creationId xmlns:a16="http://schemas.microsoft.com/office/drawing/2014/main" id="{814D18EA-8424-479D-8F6C-284A1A4734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906" y="0"/>
            <a:ext cx="1077973" cy="3252998"/>
          </a:xfrm>
          <a:prstGeom prst="rect">
            <a:avLst/>
          </a:prstGeom>
        </p:spPr>
      </p:pic>
    </p:spTree>
    <p:extLst>
      <p:ext uri="{BB962C8B-B14F-4D97-AF65-F5344CB8AC3E}">
        <p14:creationId xmlns:p14="http://schemas.microsoft.com/office/powerpoint/2010/main" val="3705027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Generic Slide / Colour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503E7AB-0197-4351-9499-C32A170F42D1}"/>
              </a:ext>
            </a:extLst>
          </p:cNvPr>
          <p:cNvSpPr/>
          <p:nvPr userDrawn="1"/>
        </p:nvSpPr>
        <p:spPr>
          <a:xfrm>
            <a:off x="0" y="0"/>
            <a:ext cx="9144000" cy="5143500"/>
          </a:xfrm>
          <a:prstGeom prst="rect">
            <a:avLst/>
          </a:prstGeom>
          <a:solidFill>
            <a:srgbClr val="147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ECBB1F92-E848-45F3-87D7-7C778C8379D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C5E3D7"/>
                </a:solidFill>
                <a:latin typeface="Poppins Medium" panose="00000600000000000000" pitchFamily="2" charset="0"/>
                <a:cs typeface="Poppins Medium" panose="00000600000000000000" pitchFamily="2" charset="0"/>
              </a:rPr>
              <a:t>uclansu.co.uk</a:t>
            </a:r>
          </a:p>
        </p:txBody>
      </p:sp>
      <p:grpSp>
        <p:nvGrpSpPr>
          <p:cNvPr id="25" name="Graphic 5">
            <a:extLst>
              <a:ext uri="{FF2B5EF4-FFF2-40B4-BE49-F238E27FC236}">
                <a16:creationId xmlns:a16="http://schemas.microsoft.com/office/drawing/2014/main" id="{F6A1868D-19AC-43DD-8AA8-9DFCB54E20ED}"/>
              </a:ext>
            </a:extLst>
          </p:cNvPr>
          <p:cNvGrpSpPr/>
          <p:nvPr userDrawn="1"/>
        </p:nvGrpSpPr>
        <p:grpSpPr>
          <a:xfrm>
            <a:off x="348774" y="4512931"/>
            <a:ext cx="1083736" cy="289791"/>
            <a:chOff x="1135158" y="3529406"/>
            <a:chExt cx="2133682" cy="570547"/>
          </a:xfrm>
          <a:solidFill>
            <a:srgbClr val="C5E3D7"/>
          </a:solidFill>
        </p:grpSpPr>
        <p:sp>
          <p:nvSpPr>
            <p:cNvPr id="26" name="Freeform: Shape 25">
              <a:extLst>
                <a:ext uri="{FF2B5EF4-FFF2-40B4-BE49-F238E27FC236}">
                  <a16:creationId xmlns:a16="http://schemas.microsoft.com/office/drawing/2014/main" id="{5A3CC2D9-2497-45AD-9409-BCB214797E36}"/>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3C0F8BB9-F4E6-41D0-A9A5-5CA224DEFD0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08BD06B-2FF8-4378-A109-ADF9970F6607}"/>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18C410B-B8AC-40B7-93F1-1E6AD5EE763A}"/>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80AB926-0ADD-41C9-AAAD-2BD788573F80}"/>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8CEF43F-8E68-470D-B81C-4B22A5668F69}"/>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B436521-7F8E-4E2D-9F4B-171CAA982BD2}"/>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695C47F-CAD8-45CD-9B31-8B864E81A055}"/>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06D648D-18F4-440F-A0C3-E438FF5EB230}"/>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0D419537-E005-4108-910F-A7B7DE3C04BC}"/>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D940CD-0AC8-4C32-A153-89FFBA48828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9629E72-1746-47E6-B674-3E3998B121BA}"/>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C36F32E-A999-4BA3-A838-7613F61ADCE9}"/>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DC762C7-14E1-4CED-ABE3-FBDAD7B1E98D}"/>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327040F-005C-42B7-8847-89AE4D9F00C9}"/>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856083E-9504-45C1-B862-4E3E19A9A7D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5E45E6-9F66-432F-89FD-B2C22F7BCAFD}"/>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pic>
        <p:nvPicPr>
          <p:cNvPr id="6" name="Graphic 5">
            <a:extLst>
              <a:ext uri="{FF2B5EF4-FFF2-40B4-BE49-F238E27FC236}">
                <a16:creationId xmlns:a16="http://schemas.microsoft.com/office/drawing/2014/main" id="{0905B041-C609-4D3C-806C-D21EE3073C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6698" y="4366006"/>
            <a:ext cx="2634842" cy="777494"/>
          </a:xfrm>
          <a:prstGeom prst="rect">
            <a:avLst/>
          </a:prstGeom>
        </p:spPr>
      </p:pic>
      <p:pic>
        <p:nvPicPr>
          <p:cNvPr id="9" name="Graphic 8">
            <a:extLst>
              <a:ext uri="{FF2B5EF4-FFF2-40B4-BE49-F238E27FC236}">
                <a16:creationId xmlns:a16="http://schemas.microsoft.com/office/drawing/2014/main" id="{752B76E5-B7E7-454F-9AE7-D57FCAF9AE5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127" y="-3858"/>
            <a:ext cx="889558" cy="1425206"/>
          </a:xfrm>
          <a:prstGeom prst="rect">
            <a:avLst/>
          </a:prstGeom>
        </p:spPr>
      </p:pic>
      <p:pic>
        <p:nvPicPr>
          <p:cNvPr id="11" name="Graphic 10">
            <a:extLst>
              <a:ext uri="{FF2B5EF4-FFF2-40B4-BE49-F238E27FC236}">
                <a16:creationId xmlns:a16="http://schemas.microsoft.com/office/drawing/2014/main" id="{C66BAFF6-4824-495E-B57E-2922E0F3F0A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86178" y="-3858"/>
            <a:ext cx="2071561" cy="4816140"/>
          </a:xfrm>
          <a:prstGeom prst="rect">
            <a:avLst/>
          </a:prstGeom>
        </p:spPr>
      </p:pic>
    </p:spTree>
    <p:extLst>
      <p:ext uri="{BB962C8B-B14F-4D97-AF65-F5344CB8AC3E}">
        <p14:creationId xmlns:p14="http://schemas.microsoft.com/office/powerpoint/2010/main" val="23760056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Generic Slide / Colour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503E7AB-0197-4351-9499-C32A170F42D1}"/>
              </a:ext>
            </a:extLst>
          </p:cNvPr>
          <p:cNvSpPr/>
          <p:nvPr userDrawn="1"/>
        </p:nvSpPr>
        <p:spPr>
          <a:xfrm>
            <a:off x="0" y="0"/>
            <a:ext cx="9144000" cy="5143500"/>
          </a:xfrm>
          <a:prstGeom prst="rect">
            <a:avLst/>
          </a:prstGeom>
          <a:solidFill>
            <a:srgbClr val="144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ECBB1F92-E848-45F3-87D7-7C778C8379D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EF8481"/>
                </a:solidFill>
                <a:latin typeface="Poppins Medium" panose="00000600000000000000" pitchFamily="2" charset="0"/>
                <a:cs typeface="Poppins Medium" panose="00000600000000000000" pitchFamily="2" charset="0"/>
              </a:rPr>
              <a:t>uclansu.co.uk</a:t>
            </a:r>
          </a:p>
        </p:txBody>
      </p:sp>
      <p:grpSp>
        <p:nvGrpSpPr>
          <p:cNvPr id="25" name="Graphic 5">
            <a:extLst>
              <a:ext uri="{FF2B5EF4-FFF2-40B4-BE49-F238E27FC236}">
                <a16:creationId xmlns:a16="http://schemas.microsoft.com/office/drawing/2014/main" id="{F6A1868D-19AC-43DD-8AA8-9DFCB54E20ED}"/>
              </a:ext>
            </a:extLst>
          </p:cNvPr>
          <p:cNvGrpSpPr/>
          <p:nvPr userDrawn="1"/>
        </p:nvGrpSpPr>
        <p:grpSpPr>
          <a:xfrm>
            <a:off x="348774" y="4512931"/>
            <a:ext cx="1083736" cy="289791"/>
            <a:chOff x="1135158" y="3529406"/>
            <a:chExt cx="2133682" cy="570547"/>
          </a:xfrm>
          <a:solidFill>
            <a:srgbClr val="EF8481"/>
          </a:solidFill>
        </p:grpSpPr>
        <p:sp>
          <p:nvSpPr>
            <p:cNvPr id="26" name="Freeform: Shape 25">
              <a:extLst>
                <a:ext uri="{FF2B5EF4-FFF2-40B4-BE49-F238E27FC236}">
                  <a16:creationId xmlns:a16="http://schemas.microsoft.com/office/drawing/2014/main" id="{5A3CC2D9-2497-45AD-9409-BCB214797E36}"/>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solidFill>
                  <a:srgbClr val="EF8481"/>
                </a:solidFill>
              </a:endParaRPr>
            </a:p>
          </p:txBody>
        </p:sp>
        <p:sp>
          <p:nvSpPr>
            <p:cNvPr id="27" name="Freeform: Shape 26">
              <a:extLst>
                <a:ext uri="{FF2B5EF4-FFF2-40B4-BE49-F238E27FC236}">
                  <a16:creationId xmlns:a16="http://schemas.microsoft.com/office/drawing/2014/main" id="{3C0F8BB9-F4E6-41D0-A9A5-5CA224DEFD0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solidFill>
                  <a:srgbClr val="EF8481"/>
                </a:solidFill>
              </a:endParaRPr>
            </a:p>
          </p:txBody>
        </p:sp>
        <p:sp>
          <p:nvSpPr>
            <p:cNvPr id="28" name="Freeform: Shape 27">
              <a:extLst>
                <a:ext uri="{FF2B5EF4-FFF2-40B4-BE49-F238E27FC236}">
                  <a16:creationId xmlns:a16="http://schemas.microsoft.com/office/drawing/2014/main" id="{F08BD06B-2FF8-4378-A109-ADF9970F6607}"/>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solidFill>
                  <a:srgbClr val="EF8481"/>
                </a:solidFill>
              </a:endParaRPr>
            </a:p>
          </p:txBody>
        </p:sp>
        <p:sp>
          <p:nvSpPr>
            <p:cNvPr id="29" name="Freeform: Shape 28">
              <a:extLst>
                <a:ext uri="{FF2B5EF4-FFF2-40B4-BE49-F238E27FC236}">
                  <a16:creationId xmlns:a16="http://schemas.microsoft.com/office/drawing/2014/main" id="{D18C410B-B8AC-40B7-93F1-1E6AD5EE763A}"/>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solidFill>
                  <a:srgbClr val="EF8481"/>
                </a:solidFill>
              </a:endParaRPr>
            </a:p>
          </p:txBody>
        </p:sp>
        <p:sp>
          <p:nvSpPr>
            <p:cNvPr id="30" name="Freeform: Shape 29">
              <a:extLst>
                <a:ext uri="{FF2B5EF4-FFF2-40B4-BE49-F238E27FC236}">
                  <a16:creationId xmlns:a16="http://schemas.microsoft.com/office/drawing/2014/main" id="{480AB926-0ADD-41C9-AAAD-2BD788573F80}"/>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solidFill>
                  <a:srgbClr val="EF8481"/>
                </a:solidFill>
              </a:endParaRPr>
            </a:p>
          </p:txBody>
        </p:sp>
        <p:sp>
          <p:nvSpPr>
            <p:cNvPr id="31" name="Freeform: Shape 30">
              <a:extLst>
                <a:ext uri="{FF2B5EF4-FFF2-40B4-BE49-F238E27FC236}">
                  <a16:creationId xmlns:a16="http://schemas.microsoft.com/office/drawing/2014/main" id="{38CEF43F-8E68-470D-B81C-4B22A5668F69}"/>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solidFill>
                  <a:srgbClr val="EF8481"/>
                </a:solidFill>
              </a:endParaRPr>
            </a:p>
          </p:txBody>
        </p:sp>
        <p:sp>
          <p:nvSpPr>
            <p:cNvPr id="32" name="Freeform: Shape 31">
              <a:extLst>
                <a:ext uri="{FF2B5EF4-FFF2-40B4-BE49-F238E27FC236}">
                  <a16:creationId xmlns:a16="http://schemas.microsoft.com/office/drawing/2014/main" id="{EB436521-7F8E-4E2D-9F4B-171CAA982BD2}"/>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solidFill>
                  <a:srgbClr val="EF8481"/>
                </a:solidFill>
              </a:endParaRPr>
            </a:p>
          </p:txBody>
        </p:sp>
        <p:sp>
          <p:nvSpPr>
            <p:cNvPr id="33" name="Freeform: Shape 32">
              <a:extLst>
                <a:ext uri="{FF2B5EF4-FFF2-40B4-BE49-F238E27FC236}">
                  <a16:creationId xmlns:a16="http://schemas.microsoft.com/office/drawing/2014/main" id="{3695C47F-CAD8-45CD-9B31-8B864E81A055}"/>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solidFill>
                  <a:srgbClr val="EF8481"/>
                </a:solidFill>
              </a:endParaRPr>
            </a:p>
          </p:txBody>
        </p:sp>
        <p:sp>
          <p:nvSpPr>
            <p:cNvPr id="34" name="Freeform: Shape 33">
              <a:extLst>
                <a:ext uri="{FF2B5EF4-FFF2-40B4-BE49-F238E27FC236}">
                  <a16:creationId xmlns:a16="http://schemas.microsoft.com/office/drawing/2014/main" id="{C06D648D-18F4-440F-A0C3-E438FF5EB230}"/>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solidFill>
                  <a:srgbClr val="EF8481"/>
                </a:solidFill>
              </a:endParaRPr>
            </a:p>
          </p:txBody>
        </p:sp>
        <p:sp>
          <p:nvSpPr>
            <p:cNvPr id="35" name="Freeform: Shape 34">
              <a:extLst>
                <a:ext uri="{FF2B5EF4-FFF2-40B4-BE49-F238E27FC236}">
                  <a16:creationId xmlns:a16="http://schemas.microsoft.com/office/drawing/2014/main" id="{0D419537-E005-4108-910F-A7B7DE3C04BC}"/>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solidFill>
                  <a:srgbClr val="EF8481"/>
                </a:solidFill>
              </a:endParaRPr>
            </a:p>
          </p:txBody>
        </p:sp>
        <p:sp>
          <p:nvSpPr>
            <p:cNvPr id="36" name="Freeform: Shape 35">
              <a:extLst>
                <a:ext uri="{FF2B5EF4-FFF2-40B4-BE49-F238E27FC236}">
                  <a16:creationId xmlns:a16="http://schemas.microsoft.com/office/drawing/2014/main" id="{90D940CD-0AC8-4C32-A153-89FFBA48828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solidFill>
                  <a:srgbClr val="EF8481"/>
                </a:solidFill>
              </a:endParaRPr>
            </a:p>
          </p:txBody>
        </p:sp>
        <p:sp>
          <p:nvSpPr>
            <p:cNvPr id="37" name="Freeform: Shape 36">
              <a:extLst>
                <a:ext uri="{FF2B5EF4-FFF2-40B4-BE49-F238E27FC236}">
                  <a16:creationId xmlns:a16="http://schemas.microsoft.com/office/drawing/2014/main" id="{B9629E72-1746-47E6-B674-3E3998B121BA}"/>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solidFill>
                  <a:srgbClr val="EF8481"/>
                </a:solidFill>
              </a:endParaRPr>
            </a:p>
          </p:txBody>
        </p:sp>
        <p:sp>
          <p:nvSpPr>
            <p:cNvPr id="38" name="Freeform: Shape 37">
              <a:extLst>
                <a:ext uri="{FF2B5EF4-FFF2-40B4-BE49-F238E27FC236}">
                  <a16:creationId xmlns:a16="http://schemas.microsoft.com/office/drawing/2014/main" id="{4C36F32E-A999-4BA3-A838-7613F61ADCE9}"/>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solidFill>
                  <a:srgbClr val="EF8481"/>
                </a:solidFill>
              </a:endParaRPr>
            </a:p>
          </p:txBody>
        </p:sp>
        <p:sp>
          <p:nvSpPr>
            <p:cNvPr id="39" name="Freeform: Shape 38">
              <a:extLst>
                <a:ext uri="{FF2B5EF4-FFF2-40B4-BE49-F238E27FC236}">
                  <a16:creationId xmlns:a16="http://schemas.microsoft.com/office/drawing/2014/main" id="{1DC762C7-14E1-4CED-ABE3-FBDAD7B1E98D}"/>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solidFill>
                  <a:srgbClr val="EF8481"/>
                </a:solidFill>
              </a:endParaRPr>
            </a:p>
          </p:txBody>
        </p:sp>
        <p:sp>
          <p:nvSpPr>
            <p:cNvPr id="40" name="Freeform: Shape 39">
              <a:extLst>
                <a:ext uri="{FF2B5EF4-FFF2-40B4-BE49-F238E27FC236}">
                  <a16:creationId xmlns:a16="http://schemas.microsoft.com/office/drawing/2014/main" id="{E327040F-005C-42B7-8847-89AE4D9F00C9}"/>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solidFill>
                  <a:srgbClr val="EF8481"/>
                </a:solidFill>
              </a:endParaRPr>
            </a:p>
          </p:txBody>
        </p:sp>
        <p:sp>
          <p:nvSpPr>
            <p:cNvPr id="41" name="Freeform: Shape 40">
              <a:extLst>
                <a:ext uri="{FF2B5EF4-FFF2-40B4-BE49-F238E27FC236}">
                  <a16:creationId xmlns:a16="http://schemas.microsoft.com/office/drawing/2014/main" id="{3856083E-9504-45C1-B862-4E3E19A9A7D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solidFill>
                  <a:srgbClr val="EF8481"/>
                </a:solidFill>
              </a:endParaRPr>
            </a:p>
          </p:txBody>
        </p:sp>
        <p:sp>
          <p:nvSpPr>
            <p:cNvPr id="42" name="Freeform: Shape 41">
              <a:extLst>
                <a:ext uri="{FF2B5EF4-FFF2-40B4-BE49-F238E27FC236}">
                  <a16:creationId xmlns:a16="http://schemas.microsoft.com/office/drawing/2014/main" id="{605E45E6-9F66-432F-89FD-B2C22F7BCAFD}"/>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solidFill>
                  <a:srgbClr val="EF8481"/>
                </a:solidFill>
              </a:endParaRPr>
            </a:p>
          </p:txBody>
        </p:sp>
      </p:grpSp>
      <p:pic>
        <p:nvPicPr>
          <p:cNvPr id="6" name="Graphic 5">
            <a:extLst>
              <a:ext uri="{FF2B5EF4-FFF2-40B4-BE49-F238E27FC236}">
                <a16:creationId xmlns:a16="http://schemas.microsoft.com/office/drawing/2014/main" id="{0905B041-C609-4D3C-806C-D21EE3073C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6698" y="4366006"/>
            <a:ext cx="2634842" cy="777494"/>
          </a:xfrm>
          <a:prstGeom prst="rect">
            <a:avLst/>
          </a:prstGeom>
        </p:spPr>
      </p:pic>
      <p:pic>
        <p:nvPicPr>
          <p:cNvPr id="9" name="Graphic 8">
            <a:extLst>
              <a:ext uri="{FF2B5EF4-FFF2-40B4-BE49-F238E27FC236}">
                <a16:creationId xmlns:a16="http://schemas.microsoft.com/office/drawing/2014/main" id="{752B76E5-B7E7-454F-9AE7-D57FCAF9AE5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127" y="-3858"/>
            <a:ext cx="889558" cy="1425206"/>
          </a:xfrm>
          <a:prstGeom prst="rect">
            <a:avLst/>
          </a:prstGeom>
        </p:spPr>
      </p:pic>
      <p:pic>
        <p:nvPicPr>
          <p:cNvPr id="11" name="Graphic 10">
            <a:extLst>
              <a:ext uri="{FF2B5EF4-FFF2-40B4-BE49-F238E27FC236}">
                <a16:creationId xmlns:a16="http://schemas.microsoft.com/office/drawing/2014/main" id="{C66BAFF6-4824-495E-B57E-2922E0F3F0A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86178" y="-3858"/>
            <a:ext cx="2071561" cy="4816140"/>
          </a:xfrm>
          <a:prstGeom prst="rect">
            <a:avLst/>
          </a:prstGeom>
        </p:spPr>
      </p:pic>
    </p:spTree>
    <p:extLst>
      <p:ext uri="{BB962C8B-B14F-4D97-AF65-F5344CB8AC3E}">
        <p14:creationId xmlns:p14="http://schemas.microsoft.com/office/powerpoint/2010/main" val="22068814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Generic Slide / Colour 2">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503E7AB-0197-4351-9499-C32A170F42D1}"/>
              </a:ext>
            </a:extLst>
          </p:cNvPr>
          <p:cNvSpPr/>
          <p:nvPr userDrawn="1"/>
        </p:nvSpPr>
        <p:spPr>
          <a:xfrm>
            <a:off x="0" y="0"/>
            <a:ext cx="9144000" cy="5143500"/>
          </a:xfrm>
          <a:prstGeom prst="rect">
            <a:avLst/>
          </a:prstGeom>
          <a:solidFill>
            <a:srgbClr val="CB5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ECBB1F92-E848-45F3-87D7-7C778C8379D3}"/>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F6DCBF"/>
                </a:solidFill>
                <a:latin typeface="Poppins Medium" panose="00000600000000000000" pitchFamily="2" charset="0"/>
                <a:cs typeface="Poppins Medium" panose="00000600000000000000" pitchFamily="2" charset="0"/>
              </a:rPr>
              <a:t>uclansu.co.uk</a:t>
            </a:r>
          </a:p>
        </p:txBody>
      </p:sp>
      <p:grpSp>
        <p:nvGrpSpPr>
          <p:cNvPr id="25" name="Graphic 5">
            <a:extLst>
              <a:ext uri="{FF2B5EF4-FFF2-40B4-BE49-F238E27FC236}">
                <a16:creationId xmlns:a16="http://schemas.microsoft.com/office/drawing/2014/main" id="{F6A1868D-19AC-43DD-8AA8-9DFCB54E20ED}"/>
              </a:ext>
            </a:extLst>
          </p:cNvPr>
          <p:cNvGrpSpPr/>
          <p:nvPr userDrawn="1"/>
        </p:nvGrpSpPr>
        <p:grpSpPr>
          <a:xfrm>
            <a:off x="348774" y="4512931"/>
            <a:ext cx="1083736" cy="289791"/>
            <a:chOff x="1135158" y="3529406"/>
            <a:chExt cx="2133682" cy="570547"/>
          </a:xfrm>
          <a:solidFill>
            <a:srgbClr val="F6DCBF"/>
          </a:solidFill>
        </p:grpSpPr>
        <p:sp>
          <p:nvSpPr>
            <p:cNvPr id="26" name="Freeform: Shape 25">
              <a:extLst>
                <a:ext uri="{FF2B5EF4-FFF2-40B4-BE49-F238E27FC236}">
                  <a16:creationId xmlns:a16="http://schemas.microsoft.com/office/drawing/2014/main" id="{5A3CC2D9-2497-45AD-9409-BCB214797E36}"/>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3C0F8BB9-F4E6-41D0-A9A5-5CA224DEFD0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08BD06B-2FF8-4378-A109-ADF9970F6607}"/>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18C410B-B8AC-40B7-93F1-1E6AD5EE763A}"/>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80AB926-0ADD-41C9-AAAD-2BD788573F80}"/>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8CEF43F-8E68-470D-B81C-4B22A5668F69}"/>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B436521-7F8E-4E2D-9F4B-171CAA982BD2}"/>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695C47F-CAD8-45CD-9B31-8B864E81A055}"/>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06D648D-18F4-440F-A0C3-E438FF5EB230}"/>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0D419537-E005-4108-910F-A7B7DE3C04BC}"/>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D940CD-0AC8-4C32-A153-89FFBA488285}"/>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9629E72-1746-47E6-B674-3E3998B121BA}"/>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C36F32E-A999-4BA3-A838-7613F61ADCE9}"/>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DC762C7-14E1-4CED-ABE3-FBDAD7B1E98D}"/>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327040F-005C-42B7-8847-89AE4D9F00C9}"/>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856083E-9504-45C1-B862-4E3E19A9A7D0}"/>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5E45E6-9F66-432F-89FD-B2C22F7BCAFD}"/>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pic>
        <p:nvPicPr>
          <p:cNvPr id="6" name="Graphic 5">
            <a:extLst>
              <a:ext uri="{FF2B5EF4-FFF2-40B4-BE49-F238E27FC236}">
                <a16:creationId xmlns:a16="http://schemas.microsoft.com/office/drawing/2014/main" id="{0905B041-C609-4D3C-806C-D21EE3073C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96698" y="4366006"/>
            <a:ext cx="2634842" cy="777494"/>
          </a:xfrm>
          <a:prstGeom prst="rect">
            <a:avLst/>
          </a:prstGeom>
        </p:spPr>
      </p:pic>
      <p:pic>
        <p:nvPicPr>
          <p:cNvPr id="9" name="Graphic 8">
            <a:extLst>
              <a:ext uri="{FF2B5EF4-FFF2-40B4-BE49-F238E27FC236}">
                <a16:creationId xmlns:a16="http://schemas.microsoft.com/office/drawing/2014/main" id="{752B76E5-B7E7-454F-9AE7-D57FCAF9AE5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127" y="-3858"/>
            <a:ext cx="889558" cy="1425206"/>
          </a:xfrm>
          <a:prstGeom prst="rect">
            <a:avLst/>
          </a:prstGeom>
        </p:spPr>
      </p:pic>
      <p:pic>
        <p:nvPicPr>
          <p:cNvPr id="11" name="Graphic 10">
            <a:extLst>
              <a:ext uri="{FF2B5EF4-FFF2-40B4-BE49-F238E27FC236}">
                <a16:creationId xmlns:a16="http://schemas.microsoft.com/office/drawing/2014/main" id="{C66BAFF6-4824-495E-B57E-2922E0F3F0A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86178" y="-3858"/>
            <a:ext cx="2071561" cy="4816140"/>
          </a:xfrm>
          <a:prstGeom prst="rect">
            <a:avLst/>
          </a:prstGeom>
        </p:spPr>
      </p:pic>
    </p:spTree>
    <p:extLst>
      <p:ext uri="{BB962C8B-B14F-4D97-AF65-F5344CB8AC3E}">
        <p14:creationId xmlns:p14="http://schemas.microsoft.com/office/powerpoint/2010/main" val="21402497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ivider Slide 1">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5C921EF4-A619-4914-83E8-7A358583DD27}"/>
              </a:ext>
            </a:extLst>
          </p:cNvPr>
          <p:cNvSpPr/>
          <p:nvPr userDrawn="1"/>
        </p:nvSpPr>
        <p:spPr>
          <a:xfrm>
            <a:off x="0" y="0"/>
            <a:ext cx="9144000" cy="5143500"/>
          </a:xfrm>
          <a:prstGeom prst="rect">
            <a:avLst/>
          </a:prstGeom>
          <a:solidFill>
            <a:srgbClr val="144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2" name="TextBox 101">
            <a:extLst>
              <a:ext uri="{FF2B5EF4-FFF2-40B4-BE49-F238E27FC236}">
                <a16:creationId xmlns:a16="http://schemas.microsoft.com/office/drawing/2014/main" id="{FC35ABD3-CBC8-4CAF-826C-5AEC9A0302A6}"/>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EF8481"/>
                </a:solidFill>
                <a:latin typeface="Poppins Medium" panose="00000600000000000000" pitchFamily="2" charset="0"/>
                <a:cs typeface="Poppins Medium" panose="00000600000000000000" pitchFamily="2" charset="0"/>
              </a:rPr>
              <a:t>uclansu.co.uk</a:t>
            </a:r>
          </a:p>
        </p:txBody>
      </p:sp>
      <p:sp>
        <p:nvSpPr>
          <p:cNvPr id="104" name="Freeform: Shape 103">
            <a:extLst>
              <a:ext uri="{FF2B5EF4-FFF2-40B4-BE49-F238E27FC236}">
                <a16:creationId xmlns:a16="http://schemas.microsoft.com/office/drawing/2014/main" id="{5F18BE1D-FFC1-4573-9E71-2364E26C04CC}"/>
              </a:ext>
            </a:extLst>
          </p:cNvPr>
          <p:cNvSpPr/>
          <p:nvPr userDrawn="1"/>
        </p:nvSpPr>
        <p:spPr>
          <a:xfrm rot="10800000">
            <a:off x="3928373" y="3193018"/>
            <a:ext cx="1496554" cy="1028106"/>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EF8481"/>
          </a:solidFill>
          <a:ln w="4752" cap="flat">
            <a:noFill/>
            <a:prstDash val="solid"/>
            <a:miter/>
          </a:ln>
        </p:spPr>
        <p:txBody>
          <a:bodyPr rtlCol="0" anchor="ctr"/>
          <a:lstStyle/>
          <a:p>
            <a:endParaRPr lang="en-GB"/>
          </a:p>
        </p:txBody>
      </p:sp>
      <p:grpSp>
        <p:nvGrpSpPr>
          <p:cNvPr id="52" name="Graphic 5">
            <a:extLst>
              <a:ext uri="{FF2B5EF4-FFF2-40B4-BE49-F238E27FC236}">
                <a16:creationId xmlns:a16="http://schemas.microsoft.com/office/drawing/2014/main" id="{AF2A9F9D-2067-4257-8F94-8E2571F52B9E}"/>
              </a:ext>
            </a:extLst>
          </p:cNvPr>
          <p:cNvGrpSpPr/>
          <p:nvPr userDrawn="1"/>
        </p:nvGrpSpPr>
        <p:grpSpPr>
          <a:xfrm>
            <a:off x="348774" y="4512931"/>
            <a:ext cx="1083736" cy="289791"/>
            <a:chOff x="1135158" y="3529406"/>
            <a:chExt cx="2133682" cy="570547"/>
          </a:xfrm>
          <a:solidFill>
            <a:srgbClr val="EF8481"/>
          </a:solidFill>
        </p:grpSpPr>
        <p:sp>
          <p:nvSpPr>
            <p:cNvPr id="53" name="Freeform: Shape 52">
              <a:extLst>
                <a:ext uri="{FF2B5EF4-FFF2-40B4-BE49-F238E27FC236}">
                  <a16:creationId xmlns:a16="http://schemas.microsoft.com/office/drawing/2014/main" id="{73C90284-E5FD-47D8-8D76-B1C7538E5E14}"/>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103" name="Freeform: Shape 102">
              <a:extLst>
                <a:ext uri="{FF2B5EF4-FFF2-40B4-BE49-F238E27FC236}">
                  <a16:creationId xmlns:a16="http://schemas.microsoft.com/office/drawing/2014/main" id="{43E1E33E-4767-4081-9CEF-64C9C1301018}"/>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105" name="Freeform: Shape 104">
              <a:extLst>
                <a:ext uri="{FF2B5EF4-FFF2-40B4-BE49-F238E27FC236}">
                  <a16:creationId xmlns:a16="http://schemas.microsoft.com/office/drawing/2014/main" id="{6CD8F5A3-5545-42EE-8E3B-E2B3F2EB9ED9}"/>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106" name="Freeform: Shape 105">
              <a:extLst>
                <a:ext uri="{FF2B5EF4-FFF2-40B4-BE49-F238E27FC236}">
                  <a16:creationId xmlns:a16="http://schemas.microsoft.com/office/drawing/2014/main" id="{1F869100-A652-4533-BD7F-9350723A13CE}"/>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107" name="Freeform: Shape 106">
              <a:extLst>
                <a:ext uri="{FF2B5EF4-FFF2-40B4-BE49-F238E27FC236}">
                  <a16:creationId xmlns:a16="http://schemas.microsoft.com/office/drawing/2014/main" id="{DE26F819-752A-4EB7-A188-2B796F2B70E2}"/>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108" name="Freeform: Shape 107">
              <a:extLst>
                <a:ext uri="{FF2B5EF4-FFF2-40B4-BE49-F238E27FC236}">
                  <a16:creationId xmlns:a16="http://schemas.microsoft.com/office/drawing/2014/main" id="{66B520B6-F6FE-41E0-BCB2-0F15A24C4F44}"/>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109" name="Freeform: Shape 108">
              <a:extLst>
                <a:ext uri="{FF2B5EF4-FFF2-40B4-BE49-F238E27FC236}">
                  <a16:creationId xmlns:a16="http://schemas.microsoft.com/office/drawing/2014/main" id="{BC3FF507-A403-412C-BD96-5192BD681D27}"/>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849FE450-C45F-4B29-AFCA-5AB23BE19FA0}"/>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111" name="Freeform: Shape 110">
              <a:extLst>
                <a:ext uri="{FF2B5EF4-FFF2-40B4-BE49-F238E27FC236}">
                  <a16:creationId xmlns:a16="http://schemas.microsoft.com/office/drawing/2014/main" id="{6540B38D-F865-42CB-A2F1-BE7D76DFDAE6}"/>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112" name="Freeform: Shape 111">
              <a:extLst>
                <a:ext uri="{FF2B5EF4-FFF2-40B4-BE49-F238E27FC236}">
                  <a16:creationId xmlns:a16="http://schemas.microsoft.com/office/drawing/2014/main" id="{3FF99F5A-7730-46E1-8306-D04C352A38F2}"/>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113" name="Freeform: Shape 112">
              <a:extLst>
                <a:ext uri="{FF2B5EF4-FFF2-40B4-BE49-F238E27FC236}">
                  <a16:creationId xmlns:a16="http://schemas.microsoft.com/office/drawing/2014/main" id="{14D30A6A-CC58-44CE-959B-24A192D5F71B}"/>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114" name="Freeform: Shape 113">
              <a:extLst>
                <a:ext uri="{FF2B5EF4-FFF2-40B4-BE49-F238E27FC236}">
                  <a16:creationId xmlns:a16="http://schemas.microsoft.com/office/drawing/2014/main" id="{D8885202-AC74-4BE3-8D11-5B06B88525DD}"/>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115" name="Freeform: Shape 114">
              <a:extLst>
                <a:ext uri="{FF2B5EF4-FFF2-40B4-BE49-F238E27FC236}">
                  <a16:creationId xmlns:a16="http://schemas.microsoft.com/office/drawing/2014/main" id="{895F3B6D-93B0-4318-9782-D396F76DF77E}"/>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116" name="Freeform: Shape 115">
              <a:extLst>
                <a:ext uri="{FF2B5EF4-FFF2-40B4-BE49-F238E27FC236}">
                  <a16:creationId xmlns:a16="http://schemas.microsoft.com/office/drawing/2014/main" id="{0BD70626-0DE1-48BD-B292-5473EA5DBD37}"/>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117" name="Freeform: Shape 116">
              <a:extLst>
                <a:ext uri="{FF2B5EF4-FFF2-40B4-BE49-F238E27FC236}">
                  <a16:creationId xmlns:a16="http://schemas.microsoft.com/office/drawing/2014/main" id="{72EA7815-F57A-462F-BC18-048DD9B2A184}"/>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118" name="Freeform: Shape 117">
              <a:extLst>
                <a:ext uri="{FF2B5EF4-FFF2-40B4-BE49-F238E27FC236}">
                  <a16:creationId xmlns:a16="http://schemas.microsoft.com/office/drawing/2014/main" id="{92682D8C-B609-42D6-BC7E-294BE2E64395}"/>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119" name="Freeform: Shape 118">
              <a:extLst>
                <a:ext uri="{FF2B5EF4-FFF2-40B4-BE49-F238E27FC236}">
                  <a16:creationId xmlns:a16="http://schemas.microsoft.com/office/drawing/2014/main" id="{99153058-2D32-4F26-BF54-23F068CB959F}"/>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16538558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6FA76F6-CF4D-4E6D-B28B-08896B245542}"/>
              </a:ext>
            </a:extLst>
          </p:cNvPr>
          <p:cNvSpPr/>
          <p:nvPr userDrawn="1"/>
        </p:nvSpPr>
        <p:spPr>
          <a:xfrm>
            <a:off x="0" y="0"/>
            <a:ext cx="9144000" cy="5143500"/>
          </a:xfrm>
          <a:prstGeom prst="rect">
            <a:avLst/>
          </a:prstGeom>
          <a:solidFill>
            <a:srgbClr val="CB5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TextBox 51">
            <a:extLst>
              <a:ext uri="{FF2B5EF4-FFF2-40B4-BE49-F238E27FC236}">
                <a16:creationId xmlns:a16="http://schemas.microsoft.com/office/drawing/2014/main" id="{85C48EBB-0562-4E39-BEF7-C65A1D221611}"/>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F6DCBF"/>
                </a:solidFill>
                <a:latin typeface="Poppins Medium" panose="00000600000000000000" pitchFamily="2" charset="0"/>
                <a:cs typeface="Poppins Medium" panose="00000600000000000000" pitchFamily="2" charset="0"/>
              </a:rPr>
              <a:t>uclansu.co.uk</a:t>
            </a:r>
          </a:p>
        </p:txBody>
      </p:sp>
      <p:sp>
        <p:nvSpPr>
          <p:cNvPr id="53" name="Freeform: Shape 52">
            <a:extLst>
              <a:ext uri="{FF2B5EF4-FFF2-40B4-BE49-F238E27FC236}">
                <a16:creationId xmlns:a16="http://schemas.microsoft.com/office/drawing/2014/main" id="{8FAB1153-E05B-4FE1-881B-7ED120F91103}"/>
              </a:ext>
            </a:extLst>
          </p:cNvPr>
          <p:cNvSpPr/>
          <p:nvPr userDrawn="1"/>
        </p:nvSpPr>
        <p:spPr>
          <a:xfrm rot="10800000">
            <a:off x="3928373" y="3193018"/>
            <a:ext cx="1496554" cy="1028106"/>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F6DCBF"/>
          </a:solidFill>
          <a:ln w="4752" cap="flat">
            <a:noFill/>
            <a:prstDash val="solid"/>
            <a:miter/>
          </a:ln>
        </p:spPr>
        <p:txBody>
          <a:bodyPr rtlCol="0" anchor="ctr"/>
          <a:lstStyle/>
          <a:p>
            <a:endParaRPr lang="en-GB"/>
          </a:p>
        </p:txBody>
      </p:sp>
      <p:grpSp>
        <p:nvGrpSpPr>
          <p:cNvPr id="54" name="Graphic 5">
            <a:extLst>
              <a:ext uri="{FF2B5EF4-FFF2-40B4-BE49-F238E27FC236}">
                <a16:creationId xmlns:a16="http://schemas.microsoft.com/office/drawing/2014/main" id="{F289EFEB-0CC4-44A4-85C2-3D0BC9CF1E53}"/>
              </a:ext>
            </a:extLst>
          </p:cNvPr>
          <p:cNvGrpSpPr/>
          <p:nvPr userDrawn="1"/>
        </p:nvGrpSpPr>
        <p:grpSpPr>
          <a:xfrm>
            <a:off x="348774" y="4512931"/>
            <a:ext cx="1083736" cy="289791"/>
            <a:chOff x="1135158" y="3529406"/>
            <a:chExt cx="2133682" cy="570547"/>
          </a:xfrm>
          <a:solidFill>
            <a:srgbClr val="F6DCBF"/>
          </a:solidFill>
        </p:grpSpPr>
        <p:sp>
          <p:nvSpPr>
            <p:cNvPr id="55" name="Freeform: Shape 54">
              <a:extLst>
                <a:ext uri="{FF2B5EF4-FFF2-40B4-BE49-F238E27FC236}">
                  <a16:creationId xmlns:a16="http://schemas.microsoft.com/office/drawing/2014/main" id="{449C7563-7B97-45B6-8575-DE68AD037960}"/>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solidFill>
              <a:srgbClr val="F6DCBF"/>
            </a:solidFill>
            <a:ln w="9525"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6505804A-5003-4FF9-97A7-C9E99619B7FA}"/>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solidFill>
              <a:srgbClr val="F6DCBF"/>
            </a:solid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4FB9DC85-C9FC-40D5-8A59-81C459D57ABC}"/>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solidFill>
              <a:srgbClr val="F6DCBF"/>
            </a:solid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913C21B4-DD9B-435B-AF2B-BDF97E924EF4}"/>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solidFill>
              <a:srgbClr val="F6DCBF"/>
            </a:solid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74C133D6-A288-49F9-AC8D-121B96B73DE1}"/>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E2B3D8C8-670C-48A8-8674-0F3602A0B391}"/>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solidFill>
              <a:srgbClr val="F6DCBF"/>
            </a:solid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E1BCC709-0E5E-427B-97A0-49CC257F86C8}"/>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solidFill>
              <a:srgbClr val="F6DCBF"/>
            </a:solid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A628D8B3-0A17-4360-A44A-C27927E540B4}"/>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solidFill>
              <a:srgbClr val="F6DCBF"/>
            </a:solid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1FC8B8A7-BF72-4481-9D4B-7497570794A3}"/>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solidFill>
              <a:srgbClr val="F6DCBF"/>
            </a:solid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33108ACF-2671-4B71-9C3B-52E8913B06B7}"/>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CC2ACCB-3E98-4759-B750-01C557EDED0C}"/>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solidFill>
              <a:srgbClr val="F6DCBF"/>
            </a:solid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2BFE42B7-78B2-47AA-A52F-028C7E3E01AA}"/>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solidFill>
              <a:srgbClr val="F6DCBF"/>
            </a:solid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13614943-AAFF-4D5E-8654-D2136F708C5F}"/>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solidFill>
              <a:srgbClr val="F6DCBF"/>
            </a:solid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A21AE9EE-EB82-4D3E-A15A-937F1E01EF41}"/>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solidFill>
              <a:srgbClr val="F6DCBF"/>
            </a:solid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C5856F83-BA40-4354-ABE6-83845AA7A44D}"/>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solidFill>
              <a:srgbClr val="F6DCBF"/>
            </a:solid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EB0978AD-CA26-41DA-A7A3-377A6F5ACBF7}"/>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solidFill>
              <a:srgbClr val="F6DCBF"/>
            </a:solid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82E4AE8D-3913-4072-B6C7-A8885A92B850}"/>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solidFill>
              <a:srgbClr val="F6DCBF"/>
            </a:solid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18131345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Divider Slid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ECFA07-9238-4B70-831B-23AB241C72AD}"/>
              </a:ext>
            </a:extLst>
          </p:cNvPr>
          <p:cNvSpPr/>
          <p:nvPr userDrawn="1"/>
        </p:nvSpPr>
        <p:spPr>
          <a:xfrm>
            <a:off x="0" y="0"/>
            <a:ext cx="9144000" cy="5143500"/>
          </a:xfrm>
          <a:prstGeom prst="rect">
            <a:avLst/>
          </a:prstGeom>
          <a:solidFill>
            <a:srgbClr val="147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a:extLst>
              <a:ext uri="{FF2B5EF4-FFF2-40B4-BE49-F238E27FC236}">
                <a16:creationId xmlns:a16="http://schemas.microsoft.com/office/drawing/2014/main" id="{60DC5639-5CAD-4305-BA71-4922FEE9FA79}"/>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C5E3D7"/>
                </a:solidFill>
                <a:latin typeface="Poppins Medium" panose="00000600000000000000" pitchFamily="2" charset="0"/>
                <a:cs typeface="Poppins Medium" panose="00000600000000000000" pitchFamily="2" charset="0"/>
              </a:rPr>
              <a:t>uclansu.co.uk</a:t>
            </a:r>
          </a:p>
        </p:txBody>
      </p:sp>
      <p:sp>
        <p:nvSpPr>
          <p:cNvPr id="52" name="Freeform: Shape 51">
            <a:extLst>
              <a:ext uri="{FF2B5EF4-FFF2-40B4-BE49-F238E27FC236}">
                <a16:creationId xmlns:a16="http://schemas.microsoft.com/office/drawing/2014/main" id="{B8D088ED-5FA0-403C-B09F-5A56D11D3163}"/>
              </a:ext>
            </a:extLst>
          </p:cNvPr>
          <p:cNvSpPr/>
          <p:nvPr userDrawn="1"/>
        </p:nvSpPr>
        <p:spPr>
          <a:xfrm rot="10800000">
            <a:off x="3928373" y="3193018"/>
            <a:ext cx="1496554" cy="1028106"/>
          </a:xfrm>
          <a:custGeom>
            <a:avLst/>
            <a:gdLst>
              <a:gd name="connsiteX0" fmla="*/ 4238675 w 4272920"/>
              <a:gd name="connsiteY0" fmla="*/ 562895 h 2935421"/>
              <a:gd name="connsiteX1" fmla="*/ 4238675 w 4272920"/>
              <a:gd name="connsiteY1" fmla="*/ 562895 h 2935421"/>
              <a:gd name="connsiteX2" fmla="*/ 3709215 w 4272920"/>
              <a:gd name="connsiteY2" fmla="*/ 34673 h 2935421"/>
              <a:gd name="connsiteX3" fmla="*/ 2967849 w 4272920"/>
              <a:gd name="connsiteY3" fmla="*/ 192283 h 2935421"/>
              <a:gd name="connsiteX4" fmla="*/ 2136256 w 4272920"/>
              <a:gd name="connsiteY4" fmla="*/ 1026589 h 2935421"/>
              <a:gd name="connsiteX5" fmla="*/ 1303806 w 4272920"/>
              <a:gd name="connsiteY5" fmla="*/ 191474 h 2935421"/>
              <a:gd name="connsiteX6" fmla="*/ 563534 w 4272920"/>
              <a:gd name="connsiteY6" fmla="*/ 34435 h 2935421"/>
              <a:gd name="connsiteX7" fmla="*/ 33329 w 4272920"/>
              <a:gd name="connsiteY7" fmla="*/ 1017228 h 2935421"/>
              <a:gd name="connsiteX8" fmla="*/ 196681 w 4272920"/>
              <a:gd name="connsiteY8" fmla="*/ 1312162 h 2935421"/>
              <a:gd name="connsiteX9" fmla="*/ 1622643 w 4272920"/>
              <a:gd name="connsiteY9" fmla="*/ 2742740 h 2935421"/>
              <a:gd name="connsiteX10" fmla="*/ 1908502 w 4272920"/>
              <a:gd name="connsiteY10" fmla="*/ 2900826 h 2935421"/>
              <a:gd name="connsiteX11" fmla="*/ 2365628 w 4272920"/>
              <a:gd name="connsiteY11" fmla="*/ 2902254 h 2935421"/>
              <a:gd name="connsiteX12" fmla="*/ 2625980 w 4272920"/>
              <a:gd name="connsiteY12" fmla="*/ 2767390 h 2935421"/>
              <a:gd name="connsiteX13" fmla="*/ 4076924 w 4272920"/>
              <a:gd name="connsiteY13" fmla="*/ 1311210 h 2935421"/>
              <a:gd name="connsiteX14" fmla="*/ 4238675 w 4272920"/>
              <a:gd name="connsiteY14" fmla="*/ 562895 h 2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72920" h="2935421">
                <a:moveTo>
                  <a:pt x="4238675" y="562895"/>
                </a:moveTo>
                <a:lnTo>
                  <a:pt x="4238675" y="562895"/>
                </a:lnTo>
                <a:cubicBezTo>
                  <a:pt x="4161802" y="309255"/>
                  <a:pt x="3963033" y="110954"/>
                  <a:pt x="3709215" y="34673"/>
                </a:cubicBezTo>
                <a:cubicBezTo>
                  <a:pt x="3442487" y="-45131"/>
                  <a:pt x="3158580" y="15162"/>
                  <a:pt x="2967849" y="192283"/>
                </a:cubicBezTo>
                <a:lnTo>
                  <a:pt x="2136256" y="1026589"/>
                </a:lnTo>
                <a:lnTo>
                  <a:pt x="1303806" y="191474"/>
                </a:lnTo>
                <a:cubicBezTo>
                  <a:pt x="1113456" y="15162"/>
                  <a:pt x="829977" y="-44941"/>
                  <a:pt x="563534" y="34435"/>
                </a:cubicBezTo>
                <a:cubicBezTo>
                  <a:pt x="145731" y="159414"/>
                  <a:pt x="-91650" y="599428"/>
                  <a:pt x="33329" y="1017228"/>
                </a:cubicBezTo>
                <a:cubicBezTo>
                  <a:pt x="65912" y="1126156"/>
                  <a:pt x="121632" y="1226756"/>
                  <a:pt x="196681" y="1312162"/>
                </a:cubicBezTo>
                <a:cubicBezTo>
                  <a:pt x="207341" y="1322917"/>
                  <a:pt x="1263642" y="2395684"/>
                  <a:pt x="1622643" y="2742740"/>
                </a:cubicBezTo>
                <a:cubicBezTo>
                  <a:pt x="1695024" y="2812789"/>
                  <a:pt x="1788533" y="2864469"/>
                  <a:pt x="1908502" y="2900826"/>
                </a:cubicBezTo>
                <a:cubicBezTo>
                  <a:pt x="2057389" y="2946462"/>
                  <a:pt x="2216460" y="2946957"/>
                  <a:pt x="2365628" y="2902254"/>
                </a:cubicBezTo>
                <a:cubicBezTo>
                  <a:pt x="2445432" y="2878460"/>
                  <a:pt x="2547127" y="2841817"/>
                  <a:pt x="2625980" y="2767390"/>
                </a:cubicBezTo>
                <a:cubicBezTo>
                  <a:pt x="2995402" y="2418716"/>
                  <a:pt x="4065646" y="1322964"/>
                  <a:pt x="4076924" y="1311210"/>
                </a:cubicBezTo>
                <a:cubicBezTo>
                  <a:pt x="4257034" y="1106736"/>
                  <a:pt x="4318256" y="823504"/>
                  <a:pt x="4238675" y="562895"/>
                </a:cubicBezTo>
                <a:close/>
              </a:path>
            </a:pathLst>
          </a:custGeom>
          <a:solidFill>
            <a:srgbClr val="C5E3D7"/>
          </a:solidFill>
          <a:ln w="4752" cap="flat">
            <a:noFill/>
            <a:prstDash val="solid"/>
            <a:miter/>
          </a:ln>
        </p:spPr>
        <p:txBody>
          <a:bodyPr rtlCol="0" anchor="ctr"/>
          <a:lstStyle/>
          <a:p>
            <a:endParaRPr lang="en-GB"/>
          </a:p>
        </p:txBody>
      </p:sp>
      <p:grpSp>
        <p:nvGrpSpPr>
          <p:cNvPr id="53" name="Graphic 5">
            <a:extLst>
              <a:ext uri="{FF2B5EF4-FFF2-40B4-BE49-F238E27FC236}">
                <a16:creationId xmlns:a16="http://schemas.microsoft.com/office/drawing/2014/main" id="{A6206FDD-F2F8-4C85-B84B-4FC9343281EA}"/>
              </a:ext>
            </a:extLst>
          </p:cNvPr>
          <p:cNvGrpSpPr/>
          <p:nvPr userDrawn="1"/>
        </p:nvGrpSpPr>
        <p:grpSpPr>
          <a:xfrm>
            <a:off x="348774" y="4512931"/>
            <a:ext cx="1083736" cy="289791"/>
            <a:chOff x="1135158" y="3529406"/>
            <a:chExt cx="2133682" cy="570547"/>
          </a:xfrm>
          <a:solidFill>
            <a:srgbClr val="C5E3D7"/>
          </a:solidFill>
        </p:grpSpPr>
        <p:sp>
          <p:nvSpPr>
            <p:cNvPr id="54" name="Freeform: Shape 53">
              <a:extLst>
                <a:ext uri="{FF2B5EF4-FFF2-40B4-BE49-F238E27FC236}">
                  <a16:creationId xmlns:a16="http://schemas.microsoft.com/office/drawing/2014/main" id="{E093300B-5B06-4D99-B60D-97EC69B3901C}"/>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AF43E42B-CA93-446C-ACB3-9A77C10B7CE2}"/>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745F9E2B-3C86-453A-9496-A15B567F9B9A}"/>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412E4BEA-6FC0-422C-A035-94AD62702E1C}"/>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22815FD2-0884-4A57-BEB6-2AD1B871B605}"/>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C499C76F-318C-4E47-AEAA-09D7E05B52A7}"/>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562AC33D-AFDF-4F60-BA16-80FCCA0ECD75}"/>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D9FD44D6-243D-4B9A-BF24-F468E33E906C}"/>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F2570ED-1B43-438C-A05B-1B9264ACA2DB}"/>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744620D-3469-48EB-B05B-AD820FAE9B9B}"/>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37E1EAE9-B545-4B6D-8F5C-02DBE5226AD4}"/>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697E339A-A4A5-4B00-90BE-AFC82BE9E464}"/>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D14AE288-14FB-43BE-B671-A46F8ECBB744}"/>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0AA8B46-77EA-4F66-BD6B-DF66FEC46030}"/>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C345821-99AD-44D4-94A2-424DF921C54F}"/>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B3998794-70AC-461B-AA13-D1111F698077}"/>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7A70733-9BA1-41CC-8209-78B5E4B18146}"/>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9015296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Keep in touch">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7DE60552-FD96-472D-82BA-1F3DB3896D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39"/>
            <a:ext cx="9144000" cy="5140822"/>
          </a:xfrm>
          <a:prstGeom prst="rect">
            <a:avLst/>
          </a:prstGeom>
        </p:spPr>
      </p:pic>
      <p:sp>
        <p:nvSpPr>
          <p:cNvPr id="58" name="TextBox 57">
            <a:extLst>
              <a:ext uri="{FF2B5EF4-FFF2-40B4-BE49-F238E27FC236}">
                <a16:creationId xmlns:a16="http://schemas.microsoft.com/office/drawing/2014/main" id="{3EC95E23-28FD-4B7A-8096-85BB3DAA5B35}"/>
              </a:ext>
            </a:extLst>
          </p:cNvPr>
          <p:cNvSpPr txBox="1"/>
          <p:nvPr userDrawn="1"/>
        </p:nvSpPr>
        <p:spPr>
          <a:xfrm>
            <a:off x="7634308" y="4530960"/>
            <a:ext cx="1283239" cy="261610"/>
          </a:xfrm>
          <a:prstGeom prst="rect">
            <a:avLst/>
          </a:prstGeom>
          <a:noFill/>
        </p:spPr>
        <p:txBody>
          <a:bodyPr wrap="square" rtlCol="0">
            <a:spAutoFit/>
          </a:bodyPr>
          <a:lstStyle/>
          <a:p>
            <a:pPr algn="l"/>
            <a:r>
              <a:rPr lang="en-GB" sz="1100" dirty="0">
                <a:solidFill>
                  <a:srgbClr val="F6DCBF"/>
                </a:solidFill>
                <a:latin typeface="Poppins Medium" panose="00000600000000000000" pitchFamily="2" charset="0"/>
                <a:cs typeface="Poppins Medium" panose="00000600000000000000" pitchFamily="2" charset="0"/>
              </a:rPr>
              <a:t>uclansu.co.uk</a:t>
            </a:r>
          </a:p>
        </p:txBody>
      </p:sp>
      <p:grpSp>
        <p:nvGrpSpPr>
          <p:cNvPr id="59" name="Graphic 5">
            <a:extLst>
              <a:ext uri="{FF2B5EF4-FFF2-40B4-BE49-F238E27FC236}">
                <a16:creationId xmlns:a16="http://schemas.microsoft.com/office/drawing/2014/main" id="{5C3152C1-1BF8-4511-9FE5-6CF9CCE086BC}"/>
              </a:ext>
            </a:extLst>
          </p:cNvPr>
          <p:cNvGrpSpPr/>
          <p:nvPr userDrawn="1"/>
        </p:nvGrpSpPr>
        <p:grpSpPr>
          <a:xfrm>
            <a:off x="348774" y="4512931"/>
            <a:ext cx="1083736" cy="289791"/>
            <a:chOff x="1135158" y="3529406"/>
            <a:chExt cx="2133682" cy="570547"/>
          </a:xfrm>
          <a:solidFill>
            <a:srgbClr val="F6DCBF"/>
          </a:solidFill>
        </p:grpSpPr>
        <p:sp>
          <p:nvSpPr>
            <p:cNvPr id="60" name="Freeform: Shape 59">
              <a:extLst>
                <a:ext uri="{FF2B5EF4-FFF2-40B4-BE49-F238E27FC236}">
                  <a16:creationId xmlns:a16="http://schemas.microsoft.com/office/drawing/2014/main" id="{8DBFCA18-BFB0-4B12-8E57-39C0C8AB0854}"/>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solidFill>
              <a:srgbClr val="F6DCBF"/>
            </a:solidFill>
            <a:ln w="952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2668CE9C-EC9F-4D62-BA6A-BCDCDD46494F}"/>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solidFill>
              <a:srgbClr val="F6DCBF"/>
            </a:solid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A91B90D2-A391-46E3-B820-9200E530D8A3}"/>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solidFill>
              <a:srgbClr val="F6DCBF"/>
            </a:solid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2BE5DC75-9682-4AE9-B9CD-8B0AD15BF35C}"/>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solidFill>
              <a:srgbClr val="F6DCBF"/>
            </a:solid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AA1DFFE9-FE31-47F8-99B2-8443EE37F33F}"/>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FA4C347A-9888-4CED-9F66-B40F617FE1F2}"/>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solidFill>
              <a:srgbClr val="F6DCBF"/>
            </a:solidFill>
            <a:ln w="952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E72A2F9E-B95B-408E-912A-7950CE441B28}"/>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solidFill>
              <a:srgbClr val="F6DCBF"/>
            </a:solid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850B6A2D-D387-4E58-8999-57DBCFE50099}"/>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solidFill>
              <a:srgbClr val="F6DCBF"/>
            </a:solid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52A47B6D-A1FC-4045-B182-6BB755F58A2A}"/>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solidFill>
              <a:srgbClr val="F6DCBF"/>
            </a:solid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AD6A6A64-4826-4B1E-8D74-F076E1B4FA7F}"/>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solidFill>
              <a:srgbClr val="F6DCBF"/>
            </a:solidFill>
            <a:ln w="952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748C126E-5ED1-45E6-865D-B0C2C76F8A80}"/>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solidFill>
              <a:srgbClr val="F6DCBF"/>
            </a:solid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28527D82-D05B-4C42-A4C9-3145BDB0E9F9}"/>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solidFill>
              <a:srgbClr val="F6DCBF"/>
            </a:solid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652AAC15-EDA4-4C28-9B4F-56AD9CC7C045}"/>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solidFill>
              <a:srgbClr val="F6DCBF"/>
            </a:solid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EA696367-34E2-4EE7-B05C-4063D1F25939}"/>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solidFill>
              <a:srgbClr val="F6DCBF"/>
            </a:solidFill>
            <a:ln w="9525"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1F47862C-1791-424B-BCCB-BE0F02E481E1}"/>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solidFill>
              <a:srgbClr val="F6DCBF"/>
            </a:solidFill>
            <a:ln w="9525"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BA140CAB-24EC-4E51-B2ED-F447CA02709E}"/>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solidFill>
              <a:srgbClr val="F6DCBF"/>
            </a:solidFill>
            <a:ln w="9525"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7902CDFB-B5C3-482B-A15F-CEEDD436A8CB}"/>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solidFill>
              <a:srgbClr val="F6DCBF"/>
            </a:solid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464282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5"/>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61FAB2A-A7F4-5144-8618-F8C0E1403451}" type="datetimeFigureOut">
              <a:rPr lang="en-US" smtClean="0"/>
              <a:t>12/1/21</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E409D11-D453-8848-BA0D-DF4A14728E5F}" type="slidenum">
              <a:rPr lang="en-US" smtClean="0"/>
              <a:t>‹#›</a:t>
            </a:fld>
            <a:endParaRPr lang="en-US"/>
          </a:p>
        </p:txBody>
      </p:sp>
    </p:spTree>
    <p:extLst>
      <p:ext uri="{BB962C8B-B14F-4D97-AF65-F5344CB8AC3E}">
        <p14:creationId xmlns:p14="http://schemas.microsoft.com/office/powerpoint/2010/main" val="1536531855"/>
      </p:ext>
    </p:extLst>
  </p:cSld>
  <p:clrMap bg1="lt1" tx1="dk1" bg2="lt2" tx2="dk2" accent1="accent1" accent2="accent2" accent3="accent3" accent4="accent4" accent5="accent5" accent6="accent6" hlink="hlink" folHlink="folHlink"/>
  <p:sldLayoutIdLst>
    <p:sldLayoutId id="2147483697" r:id="rId1"/>
    <p:sldLayoutId id="2147483695" r:id="rId2"/>
    <p:sldLayoutId id="2147483696" r:id="rId3"/>
    <p:sldLayoutId id="2147483700" r:id="rId4"/>
    <p:sldLayoutId id="2147483713" r:id="rId5"/>
    <p:sldLayoutId id="2147483714" r:id="rId6"/>
    <p:sldLayoutId id="2147483708" r:id="rId7"/>
    <p:sldLayoutId id="2147483715" r:id="rId8"/>
    <p:sldLayoutId id="2147483716" r:id="rId9"/>
    <p:sldLayoutId id="2147483717" r:id="rId10"/>
    <p:sldLayoutId id="2147483718" r:id="rId11"/>
    <p:sldLayoutId id="2147483719" r:id="rId12"/>
    <p:sldLayoutId id="2147483720" r:id="rId13"/>
    <p:sldLayoutId id="2147483721" r:id="rId14"/>
    <p:sldLayoutId id="2147483711" r:id="rId15"/>
    <p:sldLayoutId id="2147483712" r:id="rId16"/>
    <p:sldLayoutId id="2147483722"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06" r:id="rId27"/>
    <p:sldLayoutId id="2147483710" r:id="rId28"/>
    <p:sldLayoutId id="2147483692" r:id="rId29"/>
    <p:sldLayoutId id="2147483723" r:id="rId3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59.svg"/><Relationship Id="rId4" Type="http://schemas.openxmlformats.org/officeDocument/2006/relationships/image" Target="../media/image5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62.png"/></Relationships>
</file>

<file path=ppt/slides/_rels/slide1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2773CBE-42AF-4671-8DAB-C08A80C04B29}"/>
              </a:ext>
            </a:extLst>
          </p:cNvPr>
          <p:cNvSpPr txBox="1"/>
          <p:nvPr/>
        </p:nvSpPr>
        <p:spPr>
          <a:xfrm>
            <a:off x="2005264" y="3822866"/>
            <a:ext cx="4868779" cy="338554"/>
          </a:xfrm>
          <a:prstGeom prst="rect">
            <a:avLst/>
          </a:prstGeom>
          <a:noFill/>
        </p:spPr>
        <p:txBody>
          <a:bodyPr wrap="square" rtlCol="0">
            <a:spAutoFit/>
          </a:bodyPr>
          <a:lstStyle/>
          <a:p>
            <a:pPr algn="ctr"/>
            <a:r>
              <a:rPr lang="en-GB" sz="1600" dirty="0">
                <a:solidFill>
                  <a:srgbClr val="F6DCBF"/>
                </a:solidFill>
                <a:latin typeface="Poppins Medium" panose="00000600000000000000" pitchFamily="2" charset="0"/>
                <a:cs typeface="Poppins Medium" panose="00000600000000000000" pitchFamily="2" charset="0"/>
              </a:rPr>
              <a:t>Executing Union strategy – some principles</a:t>
            </a:r>
          </a:p>
        </p:txBody>
      </p:sp>
    </p:spTree>
    <p:extLst>
      <p:ext uri="{BB962C8B-B14F-4D97-AF65-F5344CB8AC3E}">
        <p14:creationId xmlns:p14="http://schemas.microsoft.com/office/powerpoint/2010/main" val="649538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A6D2D55-EE66-4F46-9B02-8C1C398C7831}"/>
              </a:ext>
            </a:extLst>
          </p:cNvPr>
          <p:cNvSpPr/>
          <p:nvPr/>
        </p:nvSpPr>
        <p:spPr>
          <a:xfrm>
            <a:off x="0" y="0"/>
            <a:ext cx="4503585" cy="5143500"/>
          </a:xfrm>
          <a:prstGeom prst="rect">
            <a:avLst/>
          </a:prstGeom>
          <a:solidFill>
            <a:srgbClr val="CB5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9" name="Picture 68">
            <a:extLst>
              <a:ext uri="{FF2B5EF4-FFF2-40B4-BE49-F238E27FC236}">
                <a16:creationId xmlns:a16="http://schemas.microsoft.com/office/drawing/2014/main" id="{BF6098E6-940E-43F9-BDA4-1262C2978C71}"/>
              </a:ext>
            </a:extLst>
          </p:cNvPr>
          <p:cNvPicPr>
            <a:picLocks noChangeAspect="1"/>
          </p:cNvPicPr>
          <p:nvPr/>
        </p:nvPicPr>
        <p:blipFill rotWithShape="1">
          <a:blip r:embed="rId3"/>
          <a:srcRect l="41536" r="10090"/>
          <a:stretch/>
        </p:blipFill>
        <p:spPr>
          <a:xfrm flipH="1">
            <a:off x="-774883" y="0"/>
            <a:ext cx="5468154" cy="5143500"/>
          </a:xfrm>
          <a:prstGeom prst="roundRect">
            <a:avLst>
              <a:gd name="adj" fmla="val 0"/>
            </a:avLst>
          </a:prstGeom>
        </p:spPr>
      </p:pic>
      <p:pic>
        <p:nvPicPr>
          <p:cNvPr id="19" name="Graphic 18">
            <a:extLst>
              <a:ext uri="{FF2B5EF4-FFF2-40B4-BE49-F238E27FC236}">
                <a16:creationId xmlns:a16="http://schemas.microsoft.com/office/drawing/2014/main" id="{B254773F-C5AE-4281-B53D-1074DF057A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93655" y="0"/>
            <a:ext cx="5557838" cy="5143500"/>
          </a:xfrm>
          <a:prstGeom prst="rect">
            <a:avLst/>
          </a:prstGeom>
        </p:spPr>
      </p:pic>
      <p:sp>
        <p:nvSpPr>
          <p:cNvPr id="67" name="TextBox 66">
            <a:extLst>
              <a:ext uri="{FF2B5EF4-FFF2-40B4-BE49-F238E27FC236}">
                <a16:creationId xmlns:a16="http://schemas.microsoft.com/office/drawing/2014/main" id="{B45C8818-11FC-42E7-9375-065AEAAC6531}"/>
              </a:ext>
            </a:extLst>
          </p:cNvPr>
          <p:cNvSpPr txBox="1"/>
          <p:nvPr/>
        </p:nvSpPr>
        <p:spPr>
          <a:xfrm>
            <a:off x="7634308" y="4530960"/>
            <a:ext cx="1283239" cy="261610"/>
          </a:xfrm>
          <a:prstGeom prst="rect">
            <a:avLst/>
          </a:prstGeom>
          <a:noFill/>
        </p:spPr>
        <p:txBody>
          <a:bodyPr wrap="square" rtlCol="0">
            <a:spAutoFit/>
          </a:bodyPr>
          <a:lstStyle/>
          <a:p>
            <a:pPr algn="l"/>
            <a:r>
              <a:rPr lang="en-GB" sz="1100" dirty="0">
                <a:solidFill>
                  <a:srgbClr val="F6DCBF"/>
                </a:solidFill>
                <a:latin typeface="Poppins Medium" panose="00000600000000000000" pitchFamily="2" charset="0"/>
                <a:cs typeface="Poppins Medium" panose="00000600000000000000" pitchFamily="2" charset="0"/>
              </a:rPr>
              <a:t>uclansu.co.uk</a:t>
            </a:r>
          </a:p>
        </p:txBody>
      </p:sp>
      <p:sp>
        <p:nvSpPr>
          <p:cNvPr id="79" name="Rectangle 78">
            <a:extLst>
              <a:ext uri="{FF2B5EF4-FFF2-40B4-BE49-F238E27FC236}">
                <a16:creationId xmlns:a16="http://schemas.microsoft.com/office/drawing/2014/main" id="{26559F40-659A-4A2B-8B10-2DE22BA4E243}"/>
              </a:ext>
            </a:extLst>
          </p:cNvPr>
          <p:cNvSpPr/>
          <p:nvPr/>
        </p:nvSpPr>
        <p:spPr>
          <a:xfrm>
            <a:off x="8851493" y="0"/>
            <a:ext cx="292507" cy="5143500"/>
          </a:xfrm>
          <a:prstGeom prst="rect">
            <a:avLst/>
          </a:prstGeom>
          <a:solidFill>
            <a:srgbClr val="CB59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TextBox 73">
            <a:extLst>
              <a:ext uri="{FF2B5EF4-FFF2-40B4-BE49-F238E27FC236}">
                <a16:creationId xmlns:a16="http://schemas.microsoft.com/office/drawing/2014/main" id="{4E57E961-3855-420F-9F53-8ADB8D7E1A6B}"/>
              </a:ext>
            </a:extLst>
          </p:cNvPr>
          <p:cNvSpPr txBox="1"/>
          <p:nvPr/>
        </p:nvSpPr>
        <p:spPr>
          <a:xfrm>
            <a:off x="4638057" y="1499361"/>
            <a:ext cx="3836179" cy="3293209"/>
          </a:xfrm>
          <a:prstGeom prst="rect">
            <a:avLst/>
          </a:prstGeom>
          <a:noFill/>
        </p:spPr>
        <p:txBody>
          <a:bodyPr wrap="square" rtlCol="0">
            <a:spAutoFit/>
          </a:bodyPr>
          <a:lstStyle/>
          <a:p>
            <a:r>
              <a:rPr lang="en-GB" sz="1100" dirty="0">
                <a:solidFill>
                  <a:srgbClr val="F6DCBF"/>
                </a:solidFill>
                <a:latin typeface="Poppins Medium" panose="00000600000000000000" pitchFamily="2" charset="0"/>
                <a:cs typeface="Poppins Medium" panose="00000600000000000000" pitchFamily="2" charset="0"/>
              </a:rPr>
              <a:t>On 25</a:t>
            </a:r>
            <a:r>
              <a:rPr lang="en-GB" sz="1100" baseline="30000" dirty="0">
                <a:solidFill>
                  <a:srgbClr val="F6DCBF"/>
                </a:solidFill>
                <a:latin typeface="Poppins Medium" panose="00000600000000000000" pitchFamily="2" charset="0"/>
                <a:cs typeface="Poppins Medium" panose="00000600000000000000" pitchFamily="2" charset="0"/>
              </a:rPr>
              <a:t>th</a:t>
            </a:r>
            <a:r>
              <a:rPr lang="en-GB" sz="1100" dirty="0">
                <a:solidFill>
                  <a:srgbClr val="F6DCBF"/>
                </a:solidFill>
                <a:latin typeface="Poppins Medium" panose="00000600000000000000" pitchFamily="2" charset="0"/>
                <a:cs typeface="Poppins Medium" panose="00000600000000000000" pitchFamily="2" charset="0"/>
              </a:rPr>
              <a:t> November 2021 Sarah Kerton ran a strategic workshop talking about strategy at NUS Strategic Conversation 2021.</a:t>
            </a:r>
          </a:p>
          <a:p>
            <a:endParaRPr lang="en-GB" sz="1100" dirty="0">
              <a:solidFill>
                <a:srgbClr val="F6DCBF"/>
              </a:solidFill>
              <a:latin typeface="Poppins Medium" panose="00000600000000000000" pitchFamily="2" charset="0"/>
              <a:cs typeface="Poppins Medium" panose="00000600000000000000" pitchFamily="2" charset="0"/>
            </a:endParaRPr>
          </a:p>
          <a:p>
            <a:r>
              <a:rPr lang="en-GB" sz="1100" dirty="0">
                <a:solidFill>
                  <a:srgbClr val="F6DCBF"/>
                </a:solidFill>
                <a:latin typeface="Poppins Medium" panose="00000600000000000000" pitchFamily="2" charset="0"/>
                <a:cs typeface="Poppins Medium" panose="00000600000000000000" pitchFamily="2" charset="0"/>
              </a:rPr>
              <a:t>It’s safe to say strategy was covered. In one of the break-out groups we focused on ‘Executing Strategy’: how you bring a Union strategy to life. </a:t>
            </a:r>
            <a:br>
              <a:rPr lang="en-GB" sz="1100" dirty="0">
                <a:solidFill>
                  <a:srgbClr val="F6DCBF"/>
                </a:solidFill>
                <a:latin typeface="Poppins Medium" panose="00000600000000000000" pitchFamily="2" charset="0"/>
                <a:cs typeface="Poppins Medium" panose="00000600000000000000" pitchFamily="2" charset="0"/>
              </a:rPr>
            </a:br>
            <a:r>
              <a:rPr lang="en-GB" sz="1100" dirty="0">
                <a:solidFill>
                  <a:srgbClr val="F6DCBF"/>
                </a:solidFill>
                <a:latin typeface="Poppins Medium" panose="00000600000000000000" pitchFamily="2" charset="0"/>
                <a:cs typeface="Poppins Medium" panose="00000600000000000000" pitchFamily="2" charset="0"/>
              </a:rPr>
              <a:t>I made some notes to capture the session. I’ve also developed these further by adding my own thoughts and reflections.</a:t>
            </a:r>
          </a:p>
          <a:p>
            <a:endParaRPr lang="en-GB" sz="1100" dirty="0">
              <a:solidFill>
                <a:srgbClr val="F6DCBF"/>
              </a:solidFill>
              <a:latin typeface="Poppins Medium" panose="00000600000000000000" pitchFamily="2" charset="0"/>
              <a:cs typeface="Poppins Medium" panose="00000600000000000000" pitchFamily="2" charset="0"/>
            </a:endParaRPr>
          </a:p>
          <a:p>
            <a:r>
              <a:rPr lang="en-GB" sz="1100" dirty="0">
                <a:solidFill>
                  <a:srgbClr val="F6DCBF"/>
                </a:solidFill>
                <a:latin typeface="Poppins Medium" panose="00000600000000000000" pitchFamily="2" charset="0"/>
                <a:cs typeface="Poppins Medium" panose="00000600000000000000" pitchFamily="2" charset="0"/>
              </a:rPr>
              <a:t>The resulting output is a number of ‘principles’ that are worth considering when Students’ Unions are executing strategies. They are not exhaustive, so happy to hear any others you might have…</a:t>
            </a:r>
          </a:p>
          <a:p>
            <a:endParaRPr lang="en-GB" sz="1100" dirty="0">
              <a:solidFill>
                <a:srgbClr val="F6DCBF"/>
              </a:solidFill>
              <a:latin typeface="Poppins Medium" panose="00000600000000000000" pitchFamily="2" charset="0"/>
              <a:cs typeface="Poppins Medium" panose="00000600000000000000" pitchFamily="2" charset="0"/>
            </a:endParaRPr>
          </a:p>
          <a:p>
            <a:r>
              <a:rPr lang="en-GB" sz="1100" dirty="0">
                <a:solidFill>
                  <a:srgbClr val="F6DCBF"/>
                </a:solidFill>
                <a:latin typeface="Poppins Medium" panose="00000600000000000000" pitchFamily="2" charset="0"/>
                <a:cs typeface="Poppins Medium" panose="00000600000000000000" pitchFamily="2" charset="0"/>
              </a:rPr>
              <a:t>Alex Bone</a:t>
            </a:r>
          </a:p>
          <a:p>
            <a:r>
              <a:rPr lang="en-GB" sz="1100" dirty="0">
                <a:solidFill>
                  <a:srgbClr val="F6DCBF"/>
                </a:solidFill>
                <a:latin typeface="Poppins Medium" panose="00000600000000000000" pitchFamily="2" charset="0"/>
                <a:cs typeface="Poppins Medium" panose="00000600000000000000" pitchFamily="2" charset="0"/>
              </a:rPr>
              <a:t>awfbone@uclan.ac.uk</a:t>
            </a:r>
          </a:p>
          <a:p>
            <a:endParaRPr lang="en-GB" sz="1000" dirty="0">
              <a:solidFill>
                <a:srgbClr val="F6DCBF"/>
              </a:solidFill>
              <a:latin typeface="Poppins Medium" panose="00000600000000000000" pitchFamily="2" charset="0"/>
              <a:cs typeface="Poppins Medium" panose="00000600000000000000" pitchFamily="2" charset="0"/>
            </a:endParaRPr>
          </a:p>
        </p:txBody>
      </p:sp>
      <p:sp>
        <p:nvSpPr>
          <p:cNvPr id="77" name="TextBox 76">
            <a:extLst>
              <a:ext uri="{FF2B5EF4-FFF2-40B4-BE49-F238E27FC236}">
                <a16:creationId xmlns:a16="http://schemas.microsoft.com/office/drawing/2014/main" id="{25EAED95-882D-4F48-96A1-3CBC1C528DF4}"/>
              </a:ext>
            </a:extLst>
          </p:cNvPr>
          <p:cNvSpPr txBox="1"/>
          <p:nvPr/>
        </p:nvSpPr>
        <p:spPr>
          <a:xfrm>
            <a:off x="4638058" y="350930"/>
            <a:ext cx="4054697" cy="646331"/>
          </a:xfrm>
          <a:prstGeom prst="rect">
            <a:avLst/>
          </a:prstGeom>
          <a:noFill/>
        </p:spPr>
        <p:txBody>
          <a:bodyPr wrap="square" rtlCol="0">
            <a:spAutoFit/>
          </a:bodyPr>
          <a:lstStyle/>
          <a:p>
            <a:pPr algn="l"/>
            <a:r>
              <a:rPr lang="en-GB" sz="3600" dirty="0">
                <a:solidFill>
                  <a:srgbClr val="F6DCBF"/>
                </a:solidFill>
                <a:latin typeface="Poppins Bold" panose="00000800000000000000" pitchFamily="2" charset="0"/>
                <a:cs typeface="Poppins Bold" panose="00000800000000000000" pitchFamily="2" charset="0"/>
              </a:rPr>
              <a:t>Background</a:t>
            </a:r>
          </a:p>
        </p:txBody>
      </p:sp>
      <p:sp>
        <p:nvSpPr>
          <p:cNvPr id="78" name="TextBox 77">
            <a:extLst>
              <a:ext uri="{FF2B5EF4-FFF2-40B4-BE49-F238E27FC236}">
                <a16:creationId xmlns:a16="http://schemas.microsoft.com/office/drawing/2014/main" id="{E3B9BF40-7045-4EB7-84A7-A8459AE138F6}"/>
              </a:ext>
            </a:extLst>
          </p:cNvPr>
          <p:cNvSpPr txBox="1"/>
          <p:nvPr/>
        </p:nvSpPr>
        <p:spPr>
          <a:xfrm>
            <a:off x="4638057" y="895351"/>
            <a:ext cx="4054697" cy="369332"/>
          </a:xfrm>
          <a:prstGeom prst="rect">
            <a:avLst/>
          </a:prstGeom>
          <a:noFill/>
        </p:spPr>
        <p:txBody>
          <a:bodyPr wrap="square" rtlCol="0">
            <a:spAutoFit/>
          </a:bodyPr>
          <a:lstStyle/>
          <a:p>
            <a:pPr algn="l"/>
            <a:r>
              <a:rPr lang="en-GB" sz="1800" dirty="0">
                <a:solidFill>
                  <a:srgbClr val="F6DCBF"/>
                </a:solidFill>
                <a:latin typeface="Poppins Medium" panose="00000600000000000000" pitchFamily="2" charset="0"/>
                <a:cs typeface="Poppins Medium" panose="00000600000000000000" pitchFamily="2" charset="0"/>
              </a:rPr>
              <a:t>Principles in strategy execution </a:t>
            </a:r>
          </a:p>
        </p:txBody>
      </p:sp>
      <p:grpSp>
        <p:nvGrpSpPr>
          <p:cNvPr id="68" name="Graphic 5">
            <a:extLst>
              <a:ext uri="{FF2B5EF4-FFF2-40B4-BE49-F238E27FC236}">
                <a16:creationId xmlns:a16="http://schemas.microsoft.com/office/drawing/2014/main" id="{9ADE269A-793C-4596-9A50-2A47231A32F9}"/>
              </a:ext>
            </a:extLst>
          </p:cNvPr>
          <p:cNvGrpSpPr/>
          <p:nvPr/>
        </p:nvGrpSpPr>
        <p:grpSpPr>
          <a:xfrm>
            <a:off x="348774" y="4512931"/>
            <a:ext cx="1083736" cy="289791"/>
            <a:chOff x="1135158" y="3529406"/>
            <a:chExt cx="2133682" cy="570547"/>
          </a:xfrm>
          <a:solidFill>
            <a:srgbClr val="F6DCBF"/>
          </a:solidFill>
        </p:grpSpPr>
        <p:sp>
          <p:nvSpPr>
            <p:cNvPr id="70" name="Freeform: Shape 69">
              <a:extLst>
                <a:ext uri="{FF2B5EF4-FFF2-40B4-BE49-F238E27FC236}">
                  <a16:creationId xmlns:a16="http://schemas.microsoft.com/office/drawing/2014/main" id="{55904556-98EF-4E69-8F8E-D383B81BA1F0}"/>
                </a:ext>
              </a:extLst>
            </p:cNvPr>
            <p:cNvSpPr/>
            <p:nvPr/>
          </p:nvSpPr>
          <p:spPr>
            <a:xfrm>
              <a:off x="1135158" y="3545788"/>
              <a:ext cx="543311" cy="543816"/>
            </a:xfrm>
            <a:custGeom>
              <a:avLst/>
              <a:gdLst>
                <a:gd name="connsiteX0" fmla="*/ 537102 w 543311"/>
                <a:gd name="connsiteY0" fmla="*/ 214027 h 543816"/>
                <a:gd name="connsiteX1" fmla="*/ 515215 w 543311"/>
                <a:gd name="connsiteY1" fmla="*/ 198317 h 543816"/>
                <a:gd name="connsiteX2" fmla="*/ 500335 w 543311"/>
                <a:gd name="connsiteY2" fmla="*/ 210788 h 543816"/>
                <a:gd name="connsiteX3" fmla="*/ 499573 w 543311"/>
                <a:gd name="connsiteY3" fmla="*/ 222314 h 543816"/>
                <a:gd name="connsiteX4" fmla="*/ 318078 w 543311"/>
                <a:gd name="connsiteY4" fmla="*/ 498112 h 543816"/>
                <a:gd name="connsiteX5" fmla="*/ 42280 w 543311"/>
                <a:gd name="connsiteY5" fmla="*/ 316616 h 543816"/>
                <a:gd name="connsiteX6" fmla="*/ 37516 w 543311"/>
                <a:gd name="connsiteY6" fmla="*/ 274130 h 543816"/>
                <a:gd name="connsiteX7" fmla="*/ 268388 w 543311"/>
                <a:gd name="connsiteY7" fmla="*/ 38303 h 543816"/>
                <a:gd name="connsiteX8" fmla="*/ 271354 w 543311"/>
                <a:gd name="connsiteY8" fmla="*/ 38291 h 543816"/>
                <a:gd name="connsiteX9" fmla="*/ 310216 w 543311"/>
                <a:gd name="connsiteY9" fmla="*/ 41434 h 543816"/>
                <a:gd name="connsiteX10" fmla="*/ 323266 w 543311"/>
                <a:gd name="connsiteY10" fmla="*/ 39624 h 543816"/>
                <a:gd name="connsiteX11" fmla="*/ 333553 w 543311"/>
                <a:gd name="connsiteY11" fmla="*/ 22765 h 543816"/>
                <a:gd name="connsiteX12" fmla="*/ 316979 w 543311"/>
                <a:gd name="connsiteY12" fmla="*/ 3715 h 543816"/>
                <a:gd name="connsiteX13" fmla="*/ 271640 w 543311"/>
                <a:gd name="connsiteY13" fmla="*/ 0 h 543816"/>
                <a:gd name="connsiteX14" fmla="*/ 1 w 543311"/>
                <a:gd name="connsiteY14" fmla="*/ 272808 h 543816"/>
                <a:gd name="connsiteX15" fmla="*/ 4940 w 543311"/>
                <a:gd name="connsiteY15" fmla="*/ 323850 h 543816"/>
                <a:gd name="connsiteX16" fmla="*/ 46374 w 543311"/>
                <a:gd name="connsiteY16" fmla="*/ 424815 h 543816"/>
                <a:gd name="connsiteX17" fmla="*/ 424323 w 543311"/>
                <a:gd name="connsiteY17" fmla="*/ 496647 h 543816"/>
                <a:gd name="connsiteX18" fmla="*/ 537102 w 543311"/>
                <a:gd name="connsiteY18" fmla="*/ 214027 h 54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3311" h="543816">
                  <a:moveTo>
                    <a:pt x="537102" y="214027"/>
                  </a:moveTo>
                  <a:cubicBezTo>
                    <a:pt x="535396" y="203645"/>
                    <a:pt x="525597" y="196611"/>
                    <a:pt x="515215" y="198317"/>
                  </a:cubicBezTo>
                  <a:cubicBezTo>
                    <a:pt x="508351" y="199446"/>
                    <a:pt x="502646" y="204227"/>
                    <a:pt x="500335" y="210788"/>
                  </a:cubicBezTo>
                  <a:cubicBezTo>
                    <a:pt x="498942" y="214469"/>
                    <a:pt x="498677" y="218482"/>
                    <a:pt x="499573" y="222314"/>
                  </a:cubicBezTo>
                  <a:cubicBezTo>
                    <a:pt x="525615" y="348591"/>
                    <a:pt x="444356" y="472071"/>
                    <a:pt x="318078" y="498112"/>
                  </a:cubicBezTo>
                  <a:cubicBezTo>
                    <a:pt x="191800" y="524152"/>
                    <a:pt x="68321" y="442894"/>
                    <a:pt x="42280" y="316616"/>
                  </a:cubicBezTo>
                  <a:cubicBezTo>
                    <a:pt x="39396" y="302629"/>
                    <a:pt x="37801" y="288408"/>
                    <a:pt x="37516" y="274130"/>
                  </a:cubicBezTo>
                  <a:cubicBezTo>
                    <a:pt x="36148" y="145254"/>
                    <a:pt x="139513" y="39671"/>
                    <a:pt x="268388" y="38303"/>
                  </a:cubicBezTo>
                  <a:cubicBezTo>
                    <a:pt x="269377" y="38293"/>
                    <a:pt x="270366" y="38288"/>
                    <a:pt x="271354" y="38291"/>
                  </a:cubicBezTo>
                  <a:cubicBezTo>
                    <a:pt x="284372" y="38284"/>
                    <a:pt x="297369" y="39335"/>
                    <a:pt x="310216" y="41434"/>
                  </a:cubicBezTo>
                  <a:cubicBezTo>
                    <a:pt x="314645" y="42345"/>
                    <a:pt x="319252" y="41706"/>
                    <a:pt x="323266" y="39624"/>
                  </a:cubicBezTo>
                  <a:cubicBezTo>
                    <a:pt x="329567" y="36359"/>
                    <a:pt x="333532" y="29862"/>
                    <a:pt x="333553" y="22765"/>
                  </a:cubicBezTo>
                  <a:cubicBezTo>
                    <a:pt x="333352" y="13246"/>
                    <a:pt x="326378" y="5231"/>
                    <a:pt x="316979" y="3715"/>
                  </a:cubicBezTo>
                  <a:cubicBezTo>
                    <a:pt x="301994" y="1232"/>
                    <a:pt x="286830" y="-10"/>
                    <a:pt x="271640" y="0"/>
                  </a:cubicBezTo>
                  <a:cubicBezTo>
                    <a:pt x="121295" y="323"/>
                    <a:pt x="-322" y="122463"/>
                    <a:pt x="1" y="272808"/>
                  </a:cubicBezTo>
                  <a:cubicBezTo>
                    <a:pt x="37" y="289940"/>
                    <a:pt x="1691" y="307030"/>
                    <a:pt x="4940" y="323850"/>
                  </a:cubicBezTo>
                  <a:cubicBezTo>
                    <a:pt x="11479" y="360050"/>
                    <a:pt x="25599" y="394458"/>
                    <a:pt x="46374" y="424815"/>
                  </a:cubicBezTo>
                  <a:cubicBezTo>
                    <a:pt x="130905" y="549018"/>
                    <a:pt x="300119" y="581178"/>
                    <a:pt x="424323" y="496647"/>
                  </a:cubicBezTo>
                  <a:cubicBezTo>
                    <a:pt x="516016" y="434241"/>
                    <a:pt x="560640" y="322416"/>
                    <a:pt x="537102" y="214027"/>
                  </a:cubicBezTo>
                  <a:close/>
                </a:path>
              </a:pathLst>
            </a:custGeom>
            <a:grpFill/>
            <a:ln w="952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E1255B08-8FD0-43A6-8566-AA4FAED72B2C}"/>
                </a:ext>
              </a:extLst>
            </p:cNvPr>
            <p:cNvSpPr/>
            <p:nvPr/>
          </p:nvSpPr>
          <p:spPr>
            <a:xfrm>
              <a:off x="1212723" y="3737125"/>
              <a:ext cx="390466" cy="268102"/>
            </a:xfrm>
            <a:custGeom>
              <a:avLst/>
              <a:gdLst>
                <a:gd name="connsiteX0" fmla="*/ 387337 w 390466"/>
                <a:gd name="connsiteY0" fmla="*/ 51932 h 268102"/>
                <a:gd name="connsiteX1" fmla="*/ 387337 w 390466"/>
                <a:gd name="connsiteY1" fmla="*/ 51932 h 268102"/>
                <a:gd name="connsiteX2" fmla="*/ 368764 w 390466"/>
                <a:gd name="connsiteY2" fmla="*/ 20881 h 268102"/>
                <a:gd name="connsiteX3" fmla="*/ 339046 w 390466"/>
                <a:gd name="connsiteY3" fmla="*/ 3259 h 268102"/>
                <a:gd name="connsiteX4" fmla="*/ 271418 w 390466"/>
                <a:gd name="connsiteY4" fmla="*/ 17737 h 268102"/>
                <a:gd name="connsiteX5" fmla="*/ 195218 w 390466"/>
                <a:gd name="connsiteY5" fmla="*/ 93937 h 268102"/>
                <a:gd name="connsiteX6" fmla="*/ 119018 w 390466"/>
                <a:gd name="connsiteY6" fmla="*/ 17737 h 268102"/>
                <a:gd name="connsiteX7" fmla="*/ 51486 w 390466"/>
                <a:gd name="connsiteY7" fmla="*/ 3355 h 268102"/>
                <a:gd name="connsiteX8" fmla="*/ 3035 w 390466"/>
                <a:gd name="connsiteY8" fmla="*/ 93080 h 268102"/>
                <a:gd name="connsiteX9" fmla="*/ 17958 w 390466"/>
                <a:gd name="connsiteY9" fmla="*/ 120036 h 268102"/>
                <a:gd name="connsiteX10" fmla="*/ 148069 w 390466"/>
                <a:gd name="connsiteY10" fmla="*/ 250528 h 268102"/>
                <a:gd name="connsiteX11" fmla="*/ 174168 w 390466"/>
                <a:gd name="connsiteY11" fmla="*/ 265006 h 268102"/>
                <a:gd name="connsiteX12" fmla="*/ 215887 w 390466"/>
                <a:gd name="connsiteY12" fmla="*/ 265006 h 268102"/>
                <a:gd name="connsiteX13" fmla="*/ 239700 w 390466"/>
                <a:gd name="connsiteY13" fmla="*/ 252719 h 268102"/>
                <a:gd name="connsiteX14" fmla="*/ 372574 w 390466"/>
                <a:gd name="connsiteY14" fmla="*/ 120226 h 268102"/>
                <a:gd name="connsiteX15" fmla="*/ 387337 w 390466"/>
                <a:gd name="connsiteY15" fmla="*/ 51932 h 268102"/>
                <a:gd name="connsiteX16" fmla="*/ 342760 w 390466"/>
                <a:gd name="connsiteY16" fmla="*/ 93937 h 268102"/>
                <a:gd name="connsiteX17" fmla="*/ 214459 w 390466"/>
                <a:gd name="connsiteY17" fmla="*/ 222811 h 268102"/>
                <a:gd name="connsiteX18" fmla="*/ 174739 w 390466"/>
                <a:gd name="connsiteY18" fmla="*/ 220906 h 268102"/>
                <a:gd name="connsiteX19" fmla="*/ 48247 w 390466"/>
                <a:gd name="connsiteY19" fmla="*/ 93937 h 268102"/>
                <a:gd name="connsiteX20" fmla="*/ 49962 w 390466"/>
                <a:gd name="connsiteY20" fmla="*/ 49456 h 268102"/>
                <a:gd name="connsiteX21" fmla="*/ 73108 w 390466"/>
                <a:gd name="connsiteY21" fmla="*/ 39931 h 268102"/>
                <a:gd name="connsiteX22" fmla="*/ 93205 w 390466"/>
                <a:gd name="connsiteY22" fmla="*/ 47455 h 268102"/>
                <a:gd name="connsiteX23" fmla="*/ 195504 w 390466"/>
                <a:gd name="connsiteY23" fmla="*/ 150325 h 268102"/>
                <a:gd name="connsiteX24" fmla="*/ 297707 w 390466"/>
                <a:gd name="connsiteY24" fmla="*/ 47836 h 268102"/>
                <a:gd name="connsiteX25" fmla="*/ 343233 w 390466"/>
                <a:gd name="connsiteY25" fmla="*/ 52835 h 268102"/>
                <a:gd name="connsiteX26" fmla="*/ 342760 w 390466"/>
                <a:gd name="connsiteY26" fmla="*/ 93937 h 26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0466" h="268102">
                  <a:moveTo>
                    <a:pt x="387337" y="51932"/>
                  </a:moveTo>
                  <a:lnTo>
                    <a:pt x="387337" y="51932"/>
                  </a:lnTo>
                  <a:cubicBezTo>
                    <a:pt x="383922" y="40155"/>
                    <a:pt x="377524" y="29461"/>
                    <a:pt x="368764" y="20881"/>
                  </a:cubicBezTo>
                  <a:cubicBezTo>
                    <a:pt x="360413" y="12709"/>
                    <a:pt x="350221" y="6665"/>
                    <a:pt x="339046" y="3259"/>
                  </a:cubicBezTo>
                  <a:cubicBezTo>
                    <a:pt x="315527" y="-4184"/>
                    <a:pt x="289828" y="1319"/>
                    <a:pt x="271418" y="17737"/>
                  </a:cubicBezTo>
                  <a:lnTo>
                    <a:pt x="195218" y="93937"/>
                  </a:lnTo>
                  <a:lnTo>
                    <a:pt x="119018" y="17737"/>
                  </a:lnTo>
                  <a:cubicBezTo>
                    <a:pt x="100602" y="1404"/>
                    <a:pt x="74959" y="-4058"/>
                    <a:pt x="51486" y="3355"/>
                  </a:cubicBezTo>
                  <a:cubicBezTo>
                    <a:pt x="13330" y="14752"/>
                    <a:pt x="-8362" y="54924"/>
                    <a:pt x="3035" y="93080"/>
                  </a:cubicBezTo>
                  <a:cubicBezTo>
                    <a:pt x="6009" y="103036"/>
                    <a:pt x="11100" y="112230"/>
                    <a:pt x="17958" y="120036"/>
                  </a:cubicBezTo>
                  <a:cubicBezTo>
                    <a:pt x="19006" y="120988"/>
                    <a:pt x="115399" y="218905"/>
                    <a:pt x="148069" y="250528"/>
                  </a:cubicBezTo>
                  <a:cubicBezTo>
                    <a:pt x="155489" y="257367"/>
                    <a:pt x="164438" y="262332"/>
                    <a:pt x="174168" y="265006"/>
                  </a:cubicBezTo>
                  <a:cubicBezTo>
                    <a:pt x="187768" y="269134"/>
                    <a:pt x="202288" y="269134"/>
                    <a:pt x="215887" y="265006"/>
                  </a:cubicBezTo>
                  <a:cubicBezTo>
                    <a:pt x="224664" y="262796"/>
                    <a:pt x="232812" y="258591"/>
                    <a:pt x="239700" y="252719"/>
                  </a:cubicBezTo>
                  <a:cubicBezTo>
                    <a:pt x="274276" y="220906"/>
                    <a:pt x="371526" y="121274"/>
                    <a:pt x="372574" y="120226"/>
                  </a:cubicBezTo>
                  <a:cubicBezTo>
                    <a:pt x="389018" y="101569"/>
                    <a:pt x="394606" y="75716"/>
                    <a:pt x="387337" y="51932"/>
                  </a:cubicBezTo>
                  <a:close/>
                  <a:moveTo>
                    <a:pt x="342760" y="93937"/>
                  </a:moveTo>
                  <a:cubicBezTo>
                    <a:pt x="341713" y="95080"/>
                    <a:pt x="248653" y="193759"/>
                    <a:pt x="214459" y="222811"/>
                  </a:cubicBezTo>
                  <a:cubicBezTo>
                    <a:pt x="202584" y="232130"/>
                    <a:pt x="185667" y="231318"/>
                    <a:pt x="174739" y="220906"/>
                  </a:cubicBezTo>
                  <a:cubicBezTo>
                    <a:pt x="142259" y="190807"/>
                    <a:pt x="49105" y="94890"/>
                    <a:pt x="48247" y="93937"/>
                  </a:cubicBezTo>
                  <a:cubicBezTo>
                    <a:pt x="36674" y="81094"/>
                    <a:pt x="37435" y="61370"/>
                    <a:pt x="49962" y="49456"/>
                  </a:cubicBezTo>
                  <a:cubicBezTo>
                    <a:pt x="56130" y="43369"/>
                    <a:pt x="64442" y="39949"/>
                    <a:pt x="73108" y="39931"/>
                  </a:cubicBezTo>
                  <a:cubicBezTo>
                    <a:pt x="80512" y="39839"/>
                    <a:pt x="87682" y="42523"/>
                    <a:pt x="93205" y="47455"/>
                  </a:cubicBezTo>
                  <a:lnTo>
                    <a:pt x="195504" y="150325"/>
                  </a:lnTo>
                  <a:lnTo>
                    <a:pt x="297707" y="47836"/>
                  </a:lnTo>
                  <a:cubicBezTo>
                    <a:pt x="311659" y="36645"/>
                    <a:pt x="332042" y="38883"/>
                    <a:pt x="343233" y="52835"/>
                  </a:cubicBezTo>
                  <a:cubicBezTo>
                    <a:pt x="352905" y="64893"/>
                    <a:pt x="352706" y="82105"/>
                    <a:pt x="342760" y="93937"/>
                  </a:cubicBezTo>
                  <a:close/>
                </a:path>
              </a:pathLst>
            </a:custGeom>
            <a:grpFill/>
            <a:ln w="952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1E21E564-FC0F-48AD-970F-1244F6C88E55}"/>
                </a:ext>
              </a:extLst>
            </p:cNvPr>
            <p:cNvSpPr/>
            <p:nvPr/>
          </p:nvSpPr>
          <p:spPr>
            <a:xfrm>
              <a:off x="1336007" y="3626039"/>
              <a:ext cx="144358" cy="143968"/>
            </a:xfrm>
            <a:custGeom>
              <a:avLst/>
              <a:gdLst>
                <a:gd name="connsiteX0" fmla="*/ 128989 w 144358"/>
                <a:gd name="connsiteY0" fmla="*/ 27859 h 143968"/>
                <a:gd name="connsiteX1" fmla="*/ 27809 w 144358"/>
                <a:gd name="connsiteY1" fmla="*/ 15177 h 143968"/>
                <a:gd name="connsiteX2" fmla="*/ 14689 w 144358"/>
                <a:gd name="connsiteY2" fmla="*/ 28430 h 143968"/>
                <a:gd name="connsiteX3" fmla="*/ 496 w 144358"/>
                <a:gd name="connsiteY3" fmla="*/ 63577 h 143968"/>
                <a:gd name="connsiteX4" fmla="*/ 63634 w 144358"/>
                <a:gd name="connsiteY4" fmla="*/ 143479 h 143968"/>
                <a:gd name="connsiteX5" fmla="*/ 72124 w 144358"/>
                <a:gd name="connsiteY5" fmla="*/ 143968 h 143968"/>
                <a:gd name="connsiteX6" fmla="*/ 144358 w 144358"/>
                <a:gd name="connsiteY6" fmla="*/ 72185 h 143968"/>
                <a:gd name="connsiteX7" fmla="*/ 129274 w 144358"/>
                <a:gd name="connsiteY7" fmla="*/ 27859 h 143968"/>
                <a:gd name="connsiteX8" fmla="*/ 71839 w 144358"/>
                <a:gd name="connsiteY8" fmla="*/ 105583 h 143968"/>
                <a:gd name="connsiteX9" fmla="*/ 58504 w 144358"/>
                <a:gd name="connsiteY9" fmla="*/ 103392 h 143968"/>
                <a:gd name="connsiteX10" fmla="*/ 38311 w 144358"/>
                <a:gd name="connsiteY10" fmla="*/ 72817 h 143968"/>
                <a:gd name="connsiteX11" fmla="*/ 71548 w 144358"/>
                <a:gd name="connsiteY11" fmla="*/ 38812 h 143968"/>
                <a:gd name="connsiteX12" fmla="*/ 71553 w 144358"/>
                <a:gd name="connsiteY12" fmla="*/ 38812 h 143968"/>
                <a:gd name="connsiteX13" fmla="*/ 72029 w 144358"/>
                <a:gd name="connsiteY13" fmla="*/ 38812 h 143968"/>
                <a:gd name="connsiteX14" fmla="*/ 100604 w 144358"/>
                <a:gd name="connsiteY14" fmla="*/ 55005 h 143968"/>
                <a:gd name="connsiteX15" fmla="*/ 104224 w 144358"/>
                <a:gd name="connsiteY15" fmla="*/ 63292 h 143968"/>
                <a:gd name="connsiteX16" fmla="*/ 80795 w 144358"/>
                <a:gd name="connsiteY16" fmla="*/ 104824 h 143968"/>
                <a:gd name="connsiteX17" fmla="*/ 71267 w 144358"/>
                <a:gd name="connsiteY17" fmla="*/ 106059 h 143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358" h="143968">
                  <a:moveTo>
                    <a:pt x="128989" y="27859"/>
                  </a:moveTo>
                  <a:cubicBezTo>
                    <a:pt x="104550" y="-3583"/>
                    <a:pt x="59251" y="-9261"/>
                    <a:pt x="27809" y="15177"/>
                  </a:cubicBezTo>
                  <a:cubicBezTo>
                    <a:pt x="22880" y="19008"/>
                    <a:pt x="18470" y="23463"/>
                    <a:pt x="14689" y="28430"/>
                  </a:cubicBezTo>
                  <a:cubicBezTo>
                    <a:pt x="6854" y="38640"/>
                    <a:pt x="1948" y="50790"/>
                    <a:pt x="496" y="63577"/>
                  </a:cubicBezTo>
                  <a:cubicBezTo>
                    <a:pt x="-4133" y="103077"/>
                    <a:pt x="24135" y="138850"/>
                    <a:pt x="63634" y="143479"/>
                  </a:cubicBezTo>
                  <a:cubicBezTo>
                    <a:pt x="66452" y="143809"/>
                    <a:pt x="69287" y="143972"/>
                    <a:pt x="72124" y="143968"/>
                  </a:cubicBezTo>
                  <a:cubicBezTo>
                    <a:pt x="111894" y="144093"/>
                    <a:pt x="144234" y="111955"/>
                    <a:pt x="144358" y="72185"/>
                  </a:cubicBezTo>
                  <a:cubicBezTo>
                    <a:pt x="144409" y="56142"/>
                    <a:pt x="139100" y="40541"/>
                    <a:pt x="129274" y="27859"/>
                  </a:cubicBezTo>
                  <a:close/>
                  <a:moveTo>
                    <a:pt x="71839" y="105583"/>
                  </a:moveTo>
                  <a:cubicBezTo>
                    <a:pt x="67284" y="105889"/>
                    <a:pt x="62720" y="105140"/>
                    <a:pt x="58504" y="103392"/>
                  </a:cubicBezTo>
                  <a:cubicBezTo>
                    <a:pt x="46388" y="98008"/>
                    <a:pt x="38505" y="86074"/>
                    <a:pt x="38311" y="72817"/>
                  </a:cubicBezTo>
                  <a:cubicBezTo>
                    <a:pt x="38099" y="54249"/>
                    <a:pt x="52980" y="39024"/>
                    <a:pt x="71548" y="38812"/>
                  </a:cubicBezTo>
                  <a:cubicBezTo>
                    <a:pt x="71550" y="38812"/>
                    <a:pt x="71551" y="38812"/>
                    <a:pt x="71553" y="38812"/>
                  </a:cubicBezTo>
                  <a:lnTo>
                    <a:pt x="72029" y="38812"/>
                  </a:lnTo>
                  <a:cubicBezTo>
                    <a:pt x="83716" y="38892"/>
                    <a:pt x="94529" y="45020"/>
                    <a:pt x="100604" y="55005"/>
                  </a:cubicBezTo>
                  <a:cubicBezTo>
                    <a:pt x="102233" y="57562"/>
                    <a:pt x="103454" y="60358"/>
                    <a:pt x="104224" y="63292"/>
                  </a:cubicBezTo>
                  <a:cubicBezTo>
                    <a:pt x="109223" y="81230"/>
                    <a:pt x="98733" y="99825"/>
                    <a:pt x="80795" y="104824"/>
                  </a:cubicBezTo>
                  <a:cubicBezTo>
                    <a:pt x="77695" y="105688"/>
                    <a:pt x="74486" y="106105"/>
                    <a:pt x="71267" y="106059"/>
                  </a:cubicBezTo>
                  <a:close/>
                </a:path>
              </a:pathLst>
            </a:custGeom>
            <a:grp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D4F0208C-16E4-48B2-9B22-554890122197}"/>
                </a:ext>
              </a:extLst>
            </p:cNvPr>
            <p:cNvSpPr/>
            <p:nvPr/>
          </p:nvSpPr>
          <p:spPr>
            <a:xfrm>
              <a:off x="1761509" y="3538931"/>
              <a:ext cx="174882" cy="249078"/>
            </a:xfrm>
            <a:custGeom>
              <a:avLst/>
              <a:gdLst>
                <a:gd name="connsiteX0" fmla="*/ 90583 w 174882"/>
                <a:gd name="connsiteY0" fmla="*/ 249079 h 249078"/>
                <a:gd name="connsiteX1" fmla="*/ 0 w 174882"/>
                <a:gd name="connsiteY1" fmla="*/ 173927 h 249078"/>
                <a:gd name="connsiteX2" fmla="*/ 60198 w 174882"/>
                <a:gd name="connsiteY2" fmla="*/ 173927 h 249078"/>
                <a:gd name="connsiteX3" fmla="*/ 86530 w 174882"/>
                <a:gd name="connsiteY3" fmla="*/ 201679 h 249078"/>
                <a:gd name="connsiteX4" fmla="*/ 88773 w 174882"/>
                <a:gd name="connsiteY4" fmla="*/ 201644 h 249078"/>
                <a:gd name="connsiteX5" fmla="*/ 115919 w 174882"/>
                <a:gd name="connsiteY5" fmla="*/ 178784 h 249078"/>
                <a:gd name="connsiteX6" fmla="*/ 476 w 174882"/>
                <a:gd name="connsiteY6" fmla="*/ 71819 h 249078"/>
                <a:gd name="connsiteX7" fmla="*/ 85344 w 174882"/>
                <a:gd name="connsiteY7" fmla="*/ 0 h 249078"/>
                <a:gd name="connsiteX8" fmla="*/ 172307 w 174882"/>
                <a:gd name="connsiteY8" fmla="*/ 72676 h 249078"/>
                <a:gd name="connsiteX9" fmla="*/ 111157 w 174882"/>
                <a:gd name="connsiteY9" fmla="*/ 72676 h 249078"/>
                <a:gd name="connsiteX10" fmla="*/ 84994 w 174882"/>
                <a:gd name="connsiteY10" fmla="*/ 47605 h 249078"/>
                <a:gd name="connsiteX11" fmla="*/ 84392 w 174882"/>
                <a:gd name="connsiteY11" fmla="*/ 47625 h 249078"/>
                <a:gd name="connsiteX12" fmla="*/ 60746 w 174882"/>
                <a:gd name="connsiteY12" fmla="*/ 65264 h 249078"/>
                <a:gd name="connsiteX13" fmla="*/ 60579 w 174882"/>
                <a:gd name="connsiteY13" fmla="*/ 69723 h 249078"/>
                <a:gd name="connsiteX14" fmla="*/ 174879 w 174882"/>
                <a:gd name="connsiteY14" fmla="*/ 174498 h 249078"/>
                <a:gd name="connsiteX15" fmla="*/ 90583 w 174882"/>
                <a:gd name="connsiteY15" fmla="*/ 249079 h 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882" h="249078">
                  <a:moveTo>
                    <a:pt x="90583" y="249079"/>
                  </a:moveTo>
                  <a:cubicBezTo>
                    <a:pt x="40672" y="249079"/>
                    <a:pt x="1715" y="223171"/>
                    <a:pt x="0" y="173927"/>
                  </a:cubicBezTo>
                  <a:lnTo>
                    <a:pt x="60198" y="173927"/>
                  </a:lnTo>
                  <a:cubicBezTo>
                    <a:pt x="59806" y="188861"/>
                    <a:pt x="71595" y="201286"/>
                    <a:pt x="86530" y="201679"/>
                  </a:cubicBezTo>
                  <a:cubicBezTo>
                    <a:pt x="87278" y="201698"/>
                    <a:pt x="88026" y="201687"/>
                    <a:pt x="88773" y="201644"/>
                  </a:cubicBezTo>
                  <a:cubicBezTo>
                    <a:pt x="105346" y="201644"/>
                    <a:pt x="115919" y="192977"/>
                    <a:pt x="115919" y="178784"/>
                  </a:cubicBezTo>
                  <a:cubicBezTo>
                    <a:pt x="115919" y="133826"/>
                    <a:pt x="-190" y="158020"/>
                    <a:pt x="476" y="71819"/>
                  </a:cubicBezTo>
                  <a:cubicBezTo>
                    <a:pt x="667" y="25813"/>
                    <a:pt x="36767" y="0"/>
                    <a:pt x="85344" y="0"/>
                  </a:cubicBezTo>
                  <a:cubicBezTo>
                    <a:pt x="135922" y="0"/>
                    <a:pt x="170021" y="26289"/>
                    <a:pt x="172307" y="72676"/>
                  </a:cubicBezTo>
                  <a:lnTo>
                    <a:pt x="111157" y="72676"/>
                  </a:lnTo>
                  <a:cubicBezTo>
                    <a:pt x="110856" y="58528"/>
                    <a:pt x="99142" y="47304"/>
                    <a:pt x="84994" y="47605"/>
                  </a:cubicBezTo>
                  <a:cubicBezTo>
                    <a:pt x="84793" y="47609"/>
                    <a:pt x="84593" y="47616"/>
                    <a:pt x="84392" y="47625"/>
                  </a:cubicBezTo>
                  <a:cubicBezTo>
                    <a:pt x="72991" y="45966"/>
                    <a:pt x="62404" y="53863"/>
                    <a:pt x="60746" y="65264"/>
                  </a:cubicBezTo>
                  <a:cubicBezTo>
                    <a:pt x="60530" y="66740"/>
                    <a:pt x="60475" y="68235"/>
                    <a:pt x="60579" y="69723"/>
                  </a:cubicBezTo>
                  <a:cubicBezTo>
                    <a:pt x="60579" y="112014"/>
                    <a:pt x="174879" y="92964"/>
                    <a:pt x="174879" y="174498"/>
                  </a:cubicBezTo>
                  <a:cubicBezTo>
                    <a:pt x="175260" y="215170"/>
                    <a:pt x="144590" y="249079"/>
                    <a:pt x="90583" y="249079"/>
                  </a:cubicBezTo>
                  <a:close/>
                </a:path>
              </a:pathLst>
            </a:custGeom>
            <a:grpFill/>
            <a:ln w="9525"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9BDF4A96-76C9-44F5-ABFF-C634B4FFD9F1}"/>
                </a:ext>
              </a:extLst>
            </p:cNvPr>
            <p:cNvSpPr/>
            <p:nvPr/>
          </p:nvSpPr>
          <p:spPr>
            <a:xfrm>
              <a:off x="1945437"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8962 w 116395"/>
                <a:gd name="connsiteY5" fmla="*/ 0 h 240315"/>
                <a:gd name="connsiteX6" fmla="*/ 78962 w 116395"/>
                <a:gd name="connsiteY6" fmla="*/ 47625 h 240315"/>
                <a:gd name="connsiteX7" fmla="*/ 116015 w 116395"/>
                <a:gd name="connsiteY7" fmla="*/ 47625 h 240315"/>
                <a:gd name="connsiteX8" fmla="*/ 116015 w 116395"/>
                <a:gd name="connsiteY8" fmla="*/ 96774 h 240315"/>
                <a:gd name="connsiteX9" fmla="*/ 78962 w 116395"/>
                <a:gd name="connsiteY9" fmla="*/ 96774 h 240315"/>
                <a:gd name="connsiteX10" fmla="*/ 78962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8962" y="0"/>
                  </a:lnTo>
                  <a:lnTo>
                    <a:pt x="78962" y="47625"/>
                  </a:lnTo>
                  <a:lnTo>
                    <a:pt x="116015" y="47625"/>
                  </a:lnTo>
                  <a:lnTo>
                    <a:pt x="116015" y="96774"/>
                  </a:lnTo>
                  <a:lnTo>
                    <a:pt x="78962" y="96774"/>
                  </a:lnTo>
                  <a:lnTo>
                    <a:pt x="78962" y="174308"/>
                  </a:lnTo>
                  <a:cubicBezTo>
                    <a:pt x="78962" y="185738"/>
                    <a:pt x="83630"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8AEBAF26-B87D-4A9A-845F-2DC29363DB7A}"/>
                </a:ext>
              </a:extLst>
            </p:cNvPr>
            <p:cNvSpPr/>
            <p:nvPr/>
          </p:nvSpPr>
          <p:spPr>
            <a:xfrm>
              <a:off x="2078977" y="3592461"/>
              <a:ext cx="183927" cy="195368"/>
            </a:xfrm>
            <a:custGeom>
              <a:avLst/>
              <a:gdLst>
                <a:gd name="connsiteX0" fmla="*/ 183928 w 183927"/>
                <a:gd name="connsiteY0" fmla="*/ 193167 h 195368"/>
                <a:gd name="connsiteX1" fmla="*/ 127349 w 183927"/>
                <a:gd name="connsiteY1" fmla="*/ 193167 h 195368"/>
                <a:gd name="connsiteX2" fmla="*/ 127349 w 183927"/>
                <a:gd name="connsiteY2" fmla="*/ 166783 h 195368"/>
                <a:gd name="connsiteX3" fmla="*/ 71438 w 183927"/>
                <a:gd name="connsiteY3" fmla="*/ 195358 h 195368"/>
                <a:gd name="connsiteX4" fmla="*/ 0 w 183927"/>
                <a:gd name="connsiteY4" fmla="*/ 112871 h 195368"/>
                <a:gd name="connsiteX5" fmla="*/ 0 w 183927"/>
                <a:gd name="connsiteY5" fmla="*/ 0 h 195368"/>
                <a:gd name="connsiteX6" fmla="*/ 56198 w 183927"/>
                <a:gd name="connsiteY6" fmla="*/ 0 h 195368"/>
                <a:gd name="connsiteX7" fmla="*/ 56198 w 183927"/>
                <a:gd name="connsiteY7" fmla="*/ 104775 h 195368"/>
                <a:gd name="connsiteX8" fmla="*/ 91630 w 183927"/>
                <a:gd name="connsiteY8" fmla="*/ 145637 h 195368"/>
                <a:gd name="connsiteX9" fmla="*/ 127349 w 183927"/>
                <a:gd name="connsiteY9" fmla="*/ 104775 h 195368"/>
                <a:gd name="connsiteX10" fmla="*/ 127349 w 183927"/>
                <a:gd name="connsiteY10" fmla="*/ 0 h 195368"/>
                <a:gd name="connsiteX11" fmla="*/ 183928 w 183927"/>
                <a:gd name="connsiteY11" fmla="*/ 0 h 19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927" h="195368">
                  <a:moveTo>
                    <a:pt x="183928" y="193167"/>
                  </a:moveTo>
                  <a:lnTo>
                    <a:pt x="127349" y="193167"/>
                  </a:lnTo>
                  <a:lnTo>
                    <a:pt x="127349" y="166783"/>
                  </a:lnTo>
                  <a:cubicBezTo>
                    <a:pt x="114643" y="185036"/>
                    <a:pt x="93678" y="195754"/>
                    <a:pt x="71438" y="195358"/>
                  </a:cubicBezTo>
                  <a:cubicBezTo>
                    <a:pt x="28765" y="195358"/>
                    <a:pt x="0" y="164497"/>
                    <a:pt x="0" y="112871"/>
                  </a:cubicBezTo>
                  <a:lnTo>
                    <a:pt x="0" y="0"/>
                  </a:lnTo>
                  <a:lnTo>
                    <a:pt x="56198" y="0"/>
                  </a:lnTo>
                  <a:lnTo>
                    <a:pt x="56198" y="104775"/>
                  </a:lnTo>
                  <a:cubicBezTo>
                    <a:pt x="56198" y="131064"/>
                    <a:pt x="70485" y="145637"/>
                    <a:pt x="91630" y="145637"/>
                  </a:cubicBezTo>
                  <a:cubicBezTo>
                    <a:pt x="112776" y="145637"/>
                    <a:pt x="127349" y="131064"/>
                    <a:pt x="127349" y="104775"/>
                  </a:cubicBezTo>
                  <a:lnTo>
                    <a:pt x="127349" y="0"/>
                  </a:lnTo>
                  <a:lnTo>
                    <a:pt x="183928" y="0"/>
                  </a:lnTo>
                  <a:close/>
                </a:path>
              </a:pathLst>
            </a:custGeom>
            <a:grpFill/>
            <a:ln w="9525"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21D2A144-67E4-4768-9C5A-191BA60FBFAE}"/>
                </a:ext>
              </a:extLst>
            </p:cNvPr>
            <p:cNvSpPr/>
            <p:nvPr/>
          </p:nvSpPr>
          <p:spPr>
            <a:xfrm>
              <a:off x="2279764" y="3529406"/>
              <a:ext cx="195072" cy="259151"/>
            </a:xfrm>
            <a:custGeom>
              <a:avLst/>
              <a:gdLst>
                <a:gd name="connsiteX0" fmla="*/ 81344 w 195072"/>
                <a:gd name="connsiteY0" fmla="*/ 60198 h 259151"/>
                <a:gd name="connsiteX1" fmla="*/ 138494 w 195072"/>
                <a:gd name="connsiteY1" fmla="*/ 89630 h 259151"/>
                <a:gd name="connsiteX2" fmla="*/ 138494 w 195072"/>
                <a:gd name="connsiteY2" fmla="*/ 0 h 259151"/>
                <a:gd name="connsiteX3" fmla="*/ 195072 w 195072"/>
                <a:gd name="connsiteY3" fmla="*/ 0 h 259151"/>
                <a:gd name="connsiteX4" fmla="*/ 195072 w 195072"/>
                <a:gd name="connsiteY4" fmla="*/ 256223 h 259151"/>
                <a:gd name="connsiteX5" fmla="*/ 138494 w 195072"/>
                <a:gd name="connsiteY5" fmla="*/ 256223 h 259151"/>
                <a:gd name="connsiteX6" fmla="*/ 138494 w 195072"/>
                <a:gd name="connsiteY6" fmla="*/ 228600 h 259151"/>
                <a:gd name="connsiteX7" fmla="*/ 81344 w 195072"/>
                <a:gd name="connsiteY7" fmla="*/ 259080 h 259151"/>
                <a:gd name="connsiteX8" fmla="*/ 0 w 195072"/>
                <a:gd name="connsiteY8" fmla="*/ 159353 h 259151"/>
                <a:gd name="connsiteX9" fmla="*/ 81344 w 195072"/>
                <a:gd name="connsiteY9" fmla="*/ 60198 h 259151"/>
                <a:gd name="connsiteX10" fmla="*/ 97822 w 195072"/>
                <a:gd name="connsiteY10" fmla="*/ 111824 h 259151"/>
                <a:gd name="connsiteX11" fmla="*/ 57531 w 195072"/>
                <a:gd name="connsiteY11" fmla="*/ 159449 h 259151"/>
                <a:gd name="connsiteX12" fmla="*/ 97822 w 195072"/>
                <a:gd name="connsiteY12" fmla="*/ 207550 h 259151"/>
                <a:gd name="connsiteX13" fmla="*/ 138208 w 195072"/>
                <a:gd name="connsiteY13" fmla="*/ 159925 h 259151"/>
                <a:gd name="connsiteX14" fmla="*/ 97822 w 195072"/>
                <a:gd name="connsiteY14" fmla="*/ 111824 h 25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072" h="259151">
                  <a:moveTo>
                    <a:pt x="81344" y="60198"/>
                  </a:moveTo>
                  <a:cubicBezTo>
                    <a:pt x="104175" y="59571"/>
                    <a:pt x="125739" y="70678"/>
                    <a:pt x="138494" y="89630"/>
                  </a:cubicBezTo>
                  <a:lnTo>
                    <a:pt x="138494" y="0"/>
                  </a:lnTo>
                  <a:lnTo>
                    <a:pt x="195072" y="0"/>
                  </a:lnTo>
                  <a:lnTo>
                    <a:pt x="195072" y="256223"/>
                  </a:lnTo>
                  <a:lnTo>
                    <a:pt x="138494" y="256223"/>
                  </a:lnTo>
                  <a:lnTo>
                    <a:pt x="138494" y="228600"/>
                  </a:lnTo>
                  <a:cubicBezTo>
                    <a:pt x="126482" y="248483"/>
                    <a:pt x="104546" y="260186"/>
                    <a:pt x="81344" y="259080"/>
                  </a:cubicBezTo>
                  <a:cubicBezTo>
                    <a:pt x="36004" y="259080"/>
                    <a:pt x="0" y="220313"/>
                    <a:pt x="0" y="159353"/>
                  </a:cubicBezTo>
                  <a:cubicBezTo>
                    <a:pt x="0" y="98393"/>
                    <a:pt x="35909" y="60198"/>
                    <a:pt x="81344" y="60198"/>
                  </a:cubicBezTo>
                  <a:close/>
                  <a:moveTo>
                    <a:pt x="97822" y="111824"/>
                  </a:moveTo>
                  <a:cubicBezTo>
                    <a:pt x="76676" y="111824"/>
                    <a:pt x="57531" y="128492"/>
                    <a:pt x="57531" y="159449"/>
                  </a:cubicBezTo>
                  <a:cubicBezTo>
                    <a:pt x="57531" y="190405"/>
                    <a:pt x="76581" y="207550"/>
                    <a:pt x="97822" y="207550"/>
                  </a:cubicBezTo>
                  <a:cubicBezTo>
                    <a:pt x="119062" y="207550"/>
                    <a:pt x="138208" y="190595"/>
                    <a:pt x="138208" y="159925"/>
                  </a:cubicBezTo>
                  <a:cubicBezTo>
                    <a:pt x="138208" y="129254"/>
                    <a:pt x="119348" y="111824"/>
                    <a:pt x="97822" y="111824"/>
                  </a:cubicBezTo>
                  <a:close/>
                </a:path>
              </a:pathLst>
            </a:custGeom>
            <a:grpFill/>
            <a:ln w="9525" cap="flat">
              <a:no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59AC9D3B-8932-4507-A644-35583923F90B}"/>
                </a:ext>
              </a:extLst>
            </p:cNvPr>
            <p:cNvSpPr/>
            <p:nvPr/>
          </p:nvSpPr>
          <p:spPr>
            <a:xfrm>
              <a:off x="2491695" y="3589604"/>
              <a:ext cx="185166" cy="198839"/>
            </a:xfrm>
            <a:custGeom>
              <a:avLst/>
              <a:gdLst>
                <a:gd name="connsiteX0" fmla="*/ 93250 w 185166"/>
                <a:gd name="connsiteY0" fmla="*/ 198787 h 198839"/>
                <a:gd name="connsiteX1" fmla="*/ 0 w 185166"/>
                <a:gd name="connsiteY1" fmla="*/ 99441 h 198839"/>
                <a:gd name="connsiteX2" fmla="*/ 93250 w 185166"/>
                <a:gd name="connsiteY2" fmla="*/ 0 h 198839"/>
                <a:gd name="connsiteX3" fmla="*/ 185166 w 185166"/>
                <a:gd name="connsiteY3" fmla="*/ 96298 h 198839"/>
                <a:gd name="connsiteX4" fmla="*/ 184214 w 185166"/>
                <a:gd name="connsiteY4" fmla="*/ 113633 h 198839"/>
                <a:gd name="connsiteX5" fmla="*/ 56198 w 185166"/>
                <a:gd name="connsiteY5" fmla="*/ 113633 h 198839"/>
                <a:gd name="connsiteX6" fmla="*/ 91250 w 185166"/>
                <a:gd name="connsiteY6" fmla="*/ 150686 h 198839"/>
                <a:gd name="connsiteX7" fmla="*/ 120682 w 185166"/>
                <a:gd name="connsiteY7" fmla="*/ 131636 h 198839"/>
                <a:gd name="connsiteX8" fmla="*/ 180880 w 185166"/>
                <a:gd name="connsiteY8" fmla="*/ 131636 h 198839"/>
                <a:gd name="connsiteX9" fmla="*/ 93250 w 185166"/>
                <a:gd name="connsiteY9" fmla="*/ 198787 h 198839"/>
                <a:gd name="connsiteX10" fmla="*/ 56579 w 185166"/>
                <a:gd name="connsiteY10" fmla="*/ 80677 h 198839"/>
                <a:gd name="connsiteX11" fmla="*/ 127349 w 185166"/>
                <a:gd name="connsiteY11" fmla="*/ 80677 h 198839"/>
                <a:gd name="connsiteX12" fmla="*/ 95526 w 185166"/>
                <a:gd name="connsiteY12" fmla="*/ 47369 h 198839"/>
                <a:gd name="connsiteX13" fmla="*/ 92583 w 185166"/>
                <a:gd name="connsiteY13" fmla="*/ 47435 h 198839"/>
                <a:gd name="connsiteX14" fmla="*/ 56579 w 185166"/>
                <a:gd name="connsiteY14" fmla="*/ 80677 h 19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5166" h="198839">
                  <a:moveTo>
                    <a:pt x="93250" y="198787"/>
                  </a:moveTo>
                  <a:cubicBezTo>
                    <a:pt x="39053" y="198787"/>
                    <a:pt x="0" y="160687"/>
                    <a:pt x="0" y="99441"/>
                  </a:cubicBezTo>
                  <a:cubicBezTo>
                    <a:pt x="0" y="38195"/>
                    <a:pt x="38100" y="0"/>
                    <a:pt x="93250" y="0"/>
                  </a:cubicBezTo>
                  <a:cubicBezTo>
                    <a:pt x="148400" y="0"/>
                    <a:pt x="185166" y="37433"/>
                    <a:pt x="185166" y="96298"/>
                  </a:cubicBezTo>
                  <a:cubicBezTo>
                    <a:pt x="185166" y="102090"/>
                    <a:pt x="184852" y="107877"/>
                    <a:pt x="184214" y="113633"/>
                  </a:cubicBezTo>
                  <a:lnTo>
                    <a:pt x="56198" y="113633"/>
                  </a:lnTo>
                  <a:cubicBezTo>
                    <a:pt x="58198" y="138875"/>
                    <a:pt x="73057" y="150686"/>
                    <a:pt x="91250" y="150686"/>
                  </a:cubicBezTo>
                  <a:cubicBezTo>
                    <a:pt x="104137" y="151324"/>
                    <a:pt x="115986" y="143653"/>
                    <a:pt x="120682" y="131636"/>
                  </a:cubicBezTo>
                  <a:lnTo>
                    <a:pt x="180880" y="131636"/>
                  </a:lnTo>
                  <a:cubicBezTo>
                    <a:pt x="171479" y="172089"/>
                    <a:pt x="134760" y="200229"/>
                    <a:pt x="93250" y="198787"/>
                  </a:cubicBezTo>
                  <a:close/>
                  <a:moveTo>
                    <a:pt x="56579" y="80677"/>
                  </a:moveTo>
                  <a:lnTo>
                    <a:pt x="127349" y="80677"/>
                  </a:lnTo>
                  <a:cubicBezTo>
                    <a:pt x="127759" y="62691"/>
                    <a:pt x="113509" y="47778"/>
                    <a:pt x="95526" y="47369"/>
                  </a:cubicBezTo>
                  <a:cubicBezTo>
                    <a:pt x="94545" y="47346"/>
                    <a:pt x="93564" y="47368"/>
                    <a:pt x="92583" y="47435"/>
                  </a:cubicBezTo>
                  <a:cubicBezTo>
                    <a:pt x="73657" y="47190"/>
                    <a:pt x="57845" y="61791"/>
                    <a:pt x="56579" y="80677"/>
                  </a:cubicBezTo>
                  <a:close/>
                </a:path>
              </a:pathLst>
            </a:custGeom>
            <a:grpFill/>
            <a:ln w="9525" cap="flat">
              <a:noFill/>
              <a:prstDash val="solid"/>
              <a:miter/>
            </a:ln>
          </p:spPr>
          <p:txBody>
            <a:bodyPr rtlCol="0" anchor="ctr"/>
            <a:lstStyle/>
            <a:p>
              <a:endParaRPr lang="en-GB"/>
            </a:p>
          </p:txBody>
        </p:sp>
        <p:sp>
          <p:nvSpPr>
            <p:cNvPr id="82" name="Freeform: Shape 81">
              <a:extLst>
                <a:ext uri="{FF2B5EF4-FFF2-40B4-BE49-F238E27FC236}">
                  <a16:creationId xmlns:a16="http://schemas.microsoft.com/office/drawing/2014/main" id="{5A9AB886-C4C5-4593-A89C-B28C8D5EBE21}"/>
                </a:ext>
              </a:extLst>
            </p:cNvPr>
            <p:cNvSpPr/>
            <p:nvPr/>
          </p:nvSpPr>
          <p:spPr>
            <a:xfrm>
              <a:off x="2694102" y="3590342"/>
              <a:ext cx="183546" cy="195285"/>
            </a:xfrm>
            <a:custGeom>
              <a:avLst/>
              <a:gdLst>
                <a:gd name="connsiteX0" fmla="*/ 127349 w 183546"/>
                <a:gd name="connsiteY0" fmla="*/ 90320 h 195285"/>
                <a:gd name="connsiteX1" fmla="*/ 91916 w 183546"/>
                <a:gd name="connsiteY1" fmla="*/ 49458 h 195285"/>
                <a:gd name="connsiteX2" fmla="*/ 56579 w 183546"/>
                <a:gd name="connsiteY2" fmla="*/ 90320 h 195285"/>
                <a:gd name="connsiteX3" fmla="*/ 56579 w 183546"/>
                <a:gd name="connsiteY3" fmla="*/ 195095 h 195285"/>
                <a:gd name="connsiteX4" fmla="*/ 0 w 183546"/>
                <a:gd name="connsiteY4" fmla="*/ 195095 h 195285"/>
                <a:gd name="connsiteX5" fmla="*/ 0 w 183546"/>
                <a:gd name="connsiteY5" fmla="*/ 2119 h 195285"/>
                <a:gd name="connsiteX6" fmla="*/ 56579 w 183546"/>
                <a:gd name="connsiteY6" fmla="*/ 2119 h 195285"/>
                <a:gd name="connsiteX7" fmla="*/ 56579 w 183546"/>
                <a:gd name="connsiteY7" fmla="*/ 27646 h 195285"/>
                <a:gd name="connsiteX8" fmla="*/ 112395 w 183546"/>
                <a:gd name="connsiteY8" fmla="*/ 23 h 195285"/>
                <a:gd name="connsiteX9" fmla="*/ 183547 w 183546"/>
                <a:gd name="connsiteY9" fmla="*/ 82415 h 195285"/>
                <a:gd name="connsiteX10" fmla="*/ 183547 w 183546"/>
                <a:gd name="connsiteY10" fmla="*/ 195286 h 195285"/>
                <a:gd name="connsiteX11" fmla="*/ 127349 w 183546"/>
                <a:gd name="connsiteY11" fmla="*/ 195286 h 19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285">
                  <a:moveTo>
                    <a:pt x="127349" y="90320"/>
                  </a:moveTo>
                  <a:cubicBezTo>
                    <a:pt x="127349" y="64031"/>
                    <a:pt x="113443" y="49458"/>
                    <a:pt x="91916" y="49458"/>
                  </a:cubicBezTo>
                  <a:cubicBezTo>
                    <a:pt x="70390" y="49458"/>
                    <a:pt x="56579" y="64031"/>
                    <a:pt x="56579" y="90320"/>
                  </a:cubicBezTo>
                  <a:lnTo>
                    <a:pt x="56579" y="195095"/>
                  </a:lnTo>
                  <a:lnTo>
                    <a:pt x="0" y="195095"/>
                  </a:lnTo>
                  <a:lnTo>
                    <a:pt x="0" y="2119"/>
                  </a:lnTo>
                  <a:lnTo>
                    <a:pt x="56579" y="2119"/>
                  </a:lnTo>
                  <a:lnTo>
                    <a:pt x="56579" y="27646"/>
                  </a:lnTo>
                  <a:cubicBezTo>
                    <a:pt x="69475" y="9781"/>
                    <a:pt x="90364" y="-558"/>
                    <a:pt x="112395" y="23"/>
                  </a:cubicBezTo>
                  <a:cubicBezTo>
                    <a:pt x="154972" y="23"/>
                    <a:pt x="183547" y="30503"/>
                    <a:pt x="183547" y="82415"/>
                  </a:cubicBezTo>
                  <a:lnTo>
                    <a:pt x="183547" y="195286"/>
                  </a:lnTo>
                  <a:lnTo>
                    <a:pt x="127349" y="195286"/>
                  </a:lnTo>
                  <a:close/>
                </a:path>
              </a:pathLst>
            </a:custGeom>
            <a:grpFill/>
            <a:ln w="9525" cap="flat">
              <a:noFill/>
              <a:prstDash val="solid"/>
              <a:miter/>
            </a:ln>
          </p:spPr>
          <p:txBody>
            <a:bodyPr rtlCol="0" anchor="ctr"/>
            <a:lstStyle/>
            <a:p>
              <a:endParaRPr lang="en-GB"/>
            </a:p>
          </p:txBody>
        </p:sp>
        <p:sp>
          <p:nvSpPr>
            <p:cNvPr id="83" name="Freeform: Shape 82">
              <a:extLst>
                <a:ext uri="{FF2B5EF4-FFF2-40B4-BE49-F238E27FC236}">
                  <a16:creationId xmlns:a16="http://schemas.microsoft.com/office/drawing/2014/main" id="{6304D856-E0C2-4902-AAE7-29DDDE512D88}"/>
                </a:ext>
              </a:extLst>
            </p:cNvPr>
            <p:cNvSpPr/>
            <p:nvPr/>
          </p:nvSpPr>
          <p:spPr>
            <a:xfrm>
              <a:off x="2890888" y="3545312"/>
              <a:ext cx="116395" cy="240315"/>
            </a:xfrm>
            <a:custGeom>
              <a:avLst/>
              <a:gdLst>
                <a:gd name="connsiteX0" fmla="*/ 22479 w 116395"/>
                <a:gd name="connsiteY0" fmla="*/ 96298 h 240315"/>
                <a:gd name="connsiteX1" fmla="*/ 0 w 116395"/>
                <a:gd name="connsiteY1" fmla="*/ 96298 h 240315"/>
                <a:gd name="connsiteX2" fmla="*/ 0 w 116395"/>
                <a:gd name="connsiteY2" fmla="*/ 47149 h 240315"/>
                <a:gd name="connsiteX3" fmla="*/ 22479 w 116395"/>
                <a:gd name="connsiteY3" fmla="*/ 47149 h 240315"/>
                <a:gd name="connsiteX4" fmla="*/ 22479 w 116395"/>
                <a:gd name="connsiteY4" fmla="*/ 0 h 240315"/>
                <a:gd name="connsiteX5" fmla="*/ 79058 w 116395"/>
                <a:gd name="connsiteY5" fmla="*/ 0 h 240315"/>
                <a:gd name="connsiteX6" fmla="*/ 79058 w 116395"/>
                <a:gd name="connsiteY6" fmla="*/ 47625 h 240315"/>
                <a:gd name="connsiteX7" fmla="*/ 116015 w 116395"/>
                <a:gd name="connsiteY7" fmla="*/ 47625 h 240315"/>
                <a:gd name="connsiteX8" fmla="*/ 116015 w 116395"/>
                <a:gd name="connsiteY8" fmla="*/ 96774 h 240315"/>
                <a:gd name="connsiteX9" fmla="*/ 79058 w 116395"/>
                <a:gd name="connsiteY9" fmla="*/ 96774 h 240315"/>
                <a:gd name="connsiteX10" fmla="*/ 79058 w 116395"/>
                <a:gd name="connsiteY10" fmla="*/ 174308 h 240315"/>
                <a:gd name="connsiteX11" fmla="*/ 96203 w 116395"/>
                <a:gd name="connsiteY11" fmla="*/ 190595 h 240315"/>
                <a:gd name="connsiteX12" fmla="*/ 116396 w 116395"/>
                <a:gd name="connsiteY12" fmla="*/ 190595 h 240315"/>
                <a:gd name="connsiteX13" fmla="*/ 116396 w 116395"/>
                <a:gd name="connsiteY13" fmla="*/ 240316 h 240315"/>
                <a:gd name="connsiteX14" fmla="*/ 87821 w 116395"/>
                <a:gd name="connsiteY14" fmla="*/ 240316 h 240315"/>
                <a:gd name="connsiteX15" fmla="*/ 22670 w 116395"/>
                <a:gd name="connsiteY15" fmla="*/ 173641 h 24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395" h="240315">
                  <a:moveTo>
                    <a:pt x="22479" y="96298"/>
                  </a:moveTo>
                  <a:lnTo>
                    <a:pt x="0" y="96298"/>
                  </a:lnTo>
                  <a:lnTo>
                    <a:pt x="0" y="47149"/>
                  </a:lnTo>
                  <a:lnTo>
                    <a:pt x="22479" y="47149"/>
                  </a:lnTo>
                  <a:lnTo>
                    <a:pt x="22479" y="0"/>
                  </a:lnTo>
                  <a:lnTo>
                    <a:pt x="79058" y="0"/>
                  </a:lnTo>
                  <a:lnTo>
                    <a:pt x="79058" y="47625"/>
                  </a:lnTo>
                  <a:lnTo>
                    <a:pt x="116015" y="47625"/>
                  </a:lnTo>
                  <a:lnTo>
                    <a:pt x="116015" y="96774"/>
                  </a:lnTo>
                  <a:lnTo>
                    <a:pt x="79058" y="96774"/>
                  </a:lnTo>
                  <a:lnTo>
                    <a:pt x="79058" y="174308"/>
                  </a:lnTo>
                  <a:cubicBezTo>
                    <a:pt x="79058" y="185738"/>
                    <a:pt x="83629" y="190595"/>
                    <a:pt x="96203" y="190595"/>
                  </a:cubicBezTo>
                  <a:lnTo>
                    <a:pt x="116396" y="190595"/>
                  </a:lnTo>
                  <a:lnTo>
                    <a:pt x="116396" y="240316"/>
                  </a:lnTo>
                  <a:lnTo>
                    <a:pt x="87821" y="240316"/>
                  </a:lnTo>
                  <a:cubicBezTo>
                    <a:pt x="49721" y="240316"/>
                    <a:pt x="22670" y="223361"/>
                    <a:pt x="22670" y="173641"/>
                  </a:cubicBezTo>
                  <a:close/>
                </a:path>
              </a:pathLst>
            </a:custGeom>
            <a:grpFill/>
            <a:ln w="9525" cap="flat">
              <a:noFill/>
              <a:prstDash val="solid"/>
              <a:miter/>
            </a:ln>
          </p:spPr>
          <p:txBody>
            <a:bodyPr rtlCol="0" anchor="ctr"/>
            <a:lstStyle/>
            <a:p>
              <a:endParaRPr lang="en-GB"/>
            </a:p>
          </p:txBody>
        </p:sp>
        <p:sp>
          <p:nvSpPr>
            <p:cNvPr id="84" name="Freeform: Shape 83">
              <a:extLst>
                <a:ext uri="{FF2B5EF4-FFF2-40B4-BE49-F238E27FC236}">
                  <a16:creationId xmlns:a16="http://schemas.microsoft.com/office/drawing/2014/main" id="{965CD456-DC37-496A-84CD-A1A9E4BD83ED}"/>
                </a:ext>
              </a:extLst>
            </p:cNvPr>
            <p:cNvSpPr/>
            <p:nvPr/>
          </p:nvSpPr>
          <p:spPr>
            <a:xfrm>
              <a:off x="3016237" y="3589604"/>
              <a:ext cx="159829" cy="198786"/>
            </a:xfrm>
            <a:custGeom>
              <a:avLst/>
              <a:gdLst>
                <a:gd name="connsiteX0" fmla="*/ 84963 w 159829"/>
                <a:gd name="connsiteY0" fmla="*/ 198787 h 198786"/>
                <a:gd name="connsiteX1" fmla="*/ 0 w 159829"/>
                <a:gd name="connsiteY1" fmla="*/ 132683 h 198786"/>
                <a:gd name="connsiteX2" fmla="*/ 55817 w 159829"/>
                <a:gd name="connsiteY2" fmla="*/ 132683 h 198786"/>
                <a:gd name="connsiteX3" fmla="*/ 84392 w 159829"/>
                <a:gd name="connsiteY3" fmla="*/ 155162 h 198786"/>
                <a:gd name="connsiteX4" fmla="*/ 106585 w 159829"/>
                <a:gd name="connsiteY4" fmla="*/ 139541 h 198786"/>
                <a:gd name="connsiteX5" fmla="*/ 6001 w 159829"/>
                <a:gd name="connsiteY5" fmla="*/ 59912 h 198786"/>
                <a:gd name="connsiteX6" fmla="*/ 81058 w 159829"/>
                <a:gd name="connsiteY6" fmla="*/ 0 h 198786"/>
                <a:gd name="connsiteX7" fmla="*/ 158782 w 159829"/>
                <a:gd name="connsiteY7" fmla="*/ 65818 h 198786"/>
                <a:gd name="connsiteX8" fmla="*/ 106585 w 159829"/>
                <a:gd name="connsiteY8" fmla="*/ 65818 h 198786"/>
                <a:gd name="connsiteX9" fmla="*/ 79438 w 159829"/>
                <a:gd name="connsiteY9" fmla="*/ 44005 h 198786"/>
                <a:gd name="connsiteX10" fmla="*/ 58960 w 159829"/>
                <a:gd name="connsiteY10" fmla="*/ 58865 h 198786"/>
                <a:gd name="connsiteX11" fmla="*/ 159829 w 159829"/>
                <a:gd name="connsiteY11" fmla="*/ 139922 h 198786"/>
                <a:gd name="connsiteX12" fmla="*/ 84963 w 159829"/>
                <a:gd name="connsiteY12" fmla="*/ 198787 h 19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829" h="198786">
                  <a:moveTo>
                    <a:pt x="84963" y="198787"/>
                  </a:moveTo>
                  <a:cubicBezTo>
                    <a:pt x="35719" y="198787"/>
                    <a:pt x="2572" y="170212"/>
                    <a:pt x="0" y="132683"/>
                  </a:cubicBezTo>
                  <a:lnTo>
                    <a:pt x="55817" y="132683"/>
                  </a:lnTo>
                  <a:cubicBezTo>
                    <a:pt x="57788" y="146616"/>
                    <a:pt x="70390" y="156525"/>
                    <a:pt x="84392" y="155162"/>
                  </a:cubicBezTo>
                  <a:cubicBezTo>
                    <a:pt x="98965" y="155162"/>
                    <a:pt x="106585" y="148209"/>
                    <a:pt x="106585" y="139541"/>
                  </a:cubicBezTo>
                  <a:cubicBezTo>
                    <a:pt x="106585" y="108395"/>
                    <a:pt x="6001" y="130873"/>
                    <a:pt x="6001" y="59912"/>
                  </a:cubicBezTo>
                  <a:cubicBezTo>
                    <a:pt x="6001" y="27051"/>
                    <a:pt x="32766" y="0"/>
                    <a:pt x="81058" y="0"/>
                  </a:cubicBezTo>
                  <a:cubicBezTo>
                    <a:pt x="129350" y="0"/>
                    <a:pt x="155162" y="27718"/>
                    <a:pt x="158782" y="65818"/>
                  </a:cubicBezTo>
                  <a:lnTo>
                    <a:pt x="106585" y="65818"/>
                  </a:lnTo>
                  <a:cubicBezTo>
                    <a:pt x="105089" y="52311"/>
                    <a:pt x="92955" y="42559"/>
                    <a:pt x="79438" y="44005"/>
                  </a:cubicBezTo>
                  <a:cubicBezTo>
                    <a:pt x="66199" y="44005"/>
                    <a:pt x="58960" y="49530"/>
                    <a:pt x="58960" y="58865"/>
                  </a:cubicBezTo>
                  <a:cubicBezTo>
                    <a:pt x="58960" y="89726"/>
                    <a:pt x="158782" y="67913"/>
                    <a:pt x="159829" y="139922"/>
                  </a:cubicBezTo>
                  <a:cubicBezTo>
                    <a:pt x="159734" y="173450"/>
                    <a:pt x="131254" y="198787"/>
                    <a:pt x="84963" y="198787"/>
                  </a:cubicBezTo>
                  <a:close/>
                </a:path>
              </a:pathLst>
            </a:custGeom>
            <a:grpFill/>
            <a:ln w="9525" cap="flat">
              <a:noFill/>
              <a:prstDash val="solid"/>
              <a:miter/>
            </a:ln>
          </p:spPr>
          <p:txBody>
            <a:bodyPr rtlCol="0" anchor="ctr"/>
            <a:lstStyle/>
            <a:p>
              <a:endParaRPr lang="en-GB"/>
            </a:p>
          </p:txBody>
        </p:sp>
        <p:sp>
          <p:nvSpPr>
            <p:cNvPr id="85" name="Freeform: Shape 84">
              <a:extLst>
                <a:ext uri="{FF2B5EF4-FFF2-40B4-BE49-F238E27FC236}">
                  <a16:creationId xmlns:a16="http://schemas.microsoft.com/office/drawing/2014/main" id="{94D765C9-C39E-48E9-BEB9-06D1FAA9A75B}"/>
                </a:ext>
              </a:extLst>
            </p:cNvPr>
            <p:cNvSpPr/>
            <p:nvPr/>
          </p:nvSpPr>
          <p:spPr>
            <a:xfrm>
              <a:off x="3193783" y="3542550"/>
              <a:ext cx="75057" cy="92773"/>
            </a:xfrm>
            <a:custGeom>
              <a:avLst/>
              <a:gdLst>
                <a:gd name="connsiteX0" fmla="*/ 0 w 75057"/>
                <a:gd name="connsiteY0" fmla="*/ 92774 h 92773"/>
                <a:gd name="connsiteX1" fmla="*/ 17240 w 75057"/>
                <a:gd name="connsiteY1" fmla="*/ 0 h 92773"/>
                <a:gd name="connsiteX2" fmla="*/ 75057 w 75057"/>
                <a:gd name="connsiteY2" fmla="*/ 0 h 92773"/>
                <a:gd name="connsiteX3" fmla="*/ 38005 w 75057"/>
                <a:gd name="connsiteY3" fmla="*/ 92774 h 92773"/>
              </a:gdLst>
              <a:ahLst/>
              <a:cxnLst>
                <a:cxn ang="0">
                  <a:pos x="connsiteX0" y="connsiteY0"/>
                </a:cxn>
                <a:cxn ang="0">
                  <a:pos x="connsiteX1" y="connsiteY1"/>
                </a:cxn>
                <a:cxn ang="0">
                  <a:pos x="connsiteX2" y="connsiteY2"/>
                </a:cxn>
                <a:cxn ang="0">
                  <a:pos x="connsiteX3" y="connsiteY3"/>
                </a:cxn>
              </a:cxnLst>
              <a:rect l="l" t="t" r="r" b="b"/>
              <a:pathLst>
                <a:path w="75057" h="92773">
                  <a:moveTo>
                    <a:pt x="0" y="92774"/>
                  </a:moveTo>
                  <a:lnTo>
                    <a:pt x="17240" y="0"/>
                  </a:lnTo>
                  <a:lnTo>
                    <a:pt x="75057" y="0"/>
                  </a:lnTo>
                  <a:lnTo>
                    <a:pt x="38005" y="92774"/>
                  </a:lnTo>
                  <a:close/>
                </a:path>
              </a:pathLst>
            </a:custGeom>
            <a:grpFill/>
            <a:ln w="9525" cap="flat">
              <a:noFill/>
              <a:prstDash val="solid"/>
              <a:miter/>
            </a:ln>
          </p:spPr>
          <p:txBody>
            <a:bodyPr rtlCol="0" anchor="ctr"/>
            <a:lstStyle/>
            <a:p>
              <a:endParaRPr lang="en-GB"/>
            </a:p>
          </p:txBody>
        </p:sp>
        <p:sp>
          <p:nvSpPr>
            <p:cNvPr id="86" name="Freeform: Shape 85">
              <a:extLst>
                <a:ext uri="{FF2B5EF4-FFF2-40B4-BE49-F238E27FC236}">
                  <a16:creationId xmlns:a16="http://schemas.microsoft.com/office/drawing/2014/main" id="{9F55F07D-8F0E-4C2B-A564-4A73A7FFAB65}"/>
                </a:ext>
              </a:extLst>
            </p:cNvPr>
            <p:cNvSpPr/>
            <p:nvPr/>
          </p:nvSpPr>
          <p:spPr>
            <a:xfrm>
              <a:off x="1767129" y="3854113"/>
              <a:ext cx="194500" cy="245459"/>
            </a:xfrm>
            <a:custGeom>
              <a:avLst/>
              <a:gdLst>
                <a:gd name="connsiteX0" fmla="*/ 0 w 194500"/>
                <a:gd name="connsiteY0" fmla="*/ 0 h 245459"/>
                <a:gd name="connsiteX1" fmla="*/ 56578 w 194500"/>
                <a:gd name="connsiteY1" fmla="*/ 0 h 245459"/>
                <a:gd name="connsiteX2" fmla="*/ 56578 w 194500"/>
                <a:gd name="connsiteY2" fmla="*/ 145447 h 245459"/>
                <a:gd name="connsiteX3" fmla="*/ 96869 w 194500"/>
                <a:gd name="connsiteY3" fmla="*/ 190786 h 245459"/>
                <a:gd name="connsiteX4" fmla="*/ 137922 w 194500"/>
                <a:gd name="connsiteY4" fmla="*/ 145447 h 245459"/>
                <a:gd name="connsiteX5" fmla="*/ 137922 w 194500"/>
                <a:gd name="connsiteY5" fmla="*/ 0 h 245459"/>
                <a:gd name="connsiteX6" fmla="*/ 194500 w 194500"/>
                <a:gd name="connsiteY6" fmla="*/ 0 h 245459"/>
                <a:gd name="connsiteX7" fmla="*/ 194500 w 194500"/>
                <a:gd name="connsiteY7" fmla="*/ 145066 h 245459"/>
                <a:gd name="connsiteX8" fmla="*/ 95917 w 194500"/>
                <a:gd name="connsiteY8" fmla="*/ 245459 h 245459"/>
                <a:gd name="connsiteX9" fmla="*/ 0 w 194500"/>
                <a:gd name="connsiteY9" fmla="*/ 145066 h 24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0" h="245459">
                  <a:moveTo>
                    <a:pt x="0" y="0"/>
                  </a:moveTo>
                  <a:lnTo>
                    <a:pt x="56578" y="0"/>
                  </a:lnTo>
                  <a:lnTo>
                    <a:pt x="56578" y="145447"/>
                  </a:lnTo>
                  <a:cubicBezTo>
                    <a:pt x="56578" y="174022"/>
                    <a:pt x="70104" y="190786"/>
                    <a:pt x="96869" y="190786"/>
                  </a:cubicBezTo>
                  <a:cubicBezTo>
                    <a:pt x="123634" y="190786"/>
                    <a:pt x="137922" y="174212"/>
                    <a:pt x="137922" y="145447"/>
                  </a:cubicBezTo>
                  <a:lnTo>
                    <a:pt x="137922" y="0"/>
                  </a:lnTo>
                  <a:lnTo>
                    <a:pt x="194500" y="0"/>
                  </a:lnTo>
                  <a:lnTo>
                    <a:pt x="194500" y="145066"/>
                  </a:lnTo>
                  <a:cubicBezTo>
                    <a:pt x="194500" y="211741"/>
                    <a:pt x="149542" y="245459"/>
                    <a:pt x="95917" y="245459"/>
                  </a:cubicBezTo>
                  <a:cubicBezTo>
                    <a:pt x="42291" y="245459"/>
                    <a:pt x="0" y="212217"/>
                    <a:pt x="0" y="145066"/>
                  </a:cubicBezTo>
                  <a:close/>
                </a:path>
              </a:pathLst>
            </a:custGeom>
            <a:grpFill/>
            <a:ln w="9525" cap="flat">
              <a:noFill/>
              <a:prstDash val="solid"/>
              <a:miter/>
            </a:ln>
          </p:spPr>
          <p:txBody>
            <a:bodyPr rtlCol="0" anchor="ctr"/>
            <a:lstStyle/>
            <a:p>
              <a:endParaRPr lang="en-GB"/>
            </a:p>
          </p:txBody>
        </p:sp>
        <p:sp>
          <p:nvSpPr>
            <p:cNvPr id="87" name="Freeform: Shape 86">
              <a:extLst>
                <a:ext uri="{FF2B5EF4-FFF2-40B4-BE49-F238E27FC236}">
                  <a16:creationId xmlns:a16="http://schemas.microsoft.com/office/drawing/2014/main" id="{F618B709-B46D-4A80-8D77-8EA496DD9DA5}"/>
                </a:ext>
              </a:extLst>
            </p:cNvPr>
            <p:cNvSpPr/>
            <p:nvPr/>
          </p:nvSpPr>
          <p:spPr>
            <a:xfrm>
              <a:off x="1988680" y="3901714"/>
              <a:ext cx="183546" cy="195476"/>
            </a:xfrm>
            <a:custGeom>
              <a:avLst/>
              <a:gdLst>
                <a:gd name="connsiteX0" fmla="*/ 126968 w 183546"/>
                <a:gd name="connsiteY0" fmla="*/ 90607 h 195476"/>
                <a:gd name="connsiteX1" fmla="*/ 91631 w 183546"/>
                <a:gd name="connsiteY1" fmla="*/ 49744 h 195476"/>
                <a:gd name="connsiteX2" fmla="*/ 56198 w 183546"/>
                <a:gd name="connsiteY2" fmla="*/ 90607 h 195476"/>
                <a:gd name="connsiteX3" fmla="*/ 56198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6968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6968" y="90607"/>
                  </a:moveTo>
                  <a:cubicBezTo>
                    <a:pt x="126968" y="64223"/>
                    <a:pt x="113062" y="49744"/>
                    <a:pt x="91631" y="49744"/>
                  </a:cubicBezTo>
                  <a:cubicBezTo>
                    <a:pt x="70199" y="49744"/>
                    <a:pt x="56198" y="64223"/>
                    <a:pt x="56198" y="90607"/>
                  </a:cubicBezTo>
                  <a:lnTo>
                    <a:pt x="56198" y="195382"/>
                  </a:lnTo>
                  <a:lnTo>
                    <a:pt x="0" y="195382"/>
                  </a:lnTo>
                  <a:lnTo>
                    <a:pt x="0" y="2310"/>
                  </a:lnTo>
                  <a:lnTo>
                    <a:pt x="56579" y="2310"/>
                  </a:lnTo>
                  <a:lnTo>
                    <a:pt x="56579" y="27742"/>
                  </a:lnTo>
                  <a:cubicBezTo>
                    <a:pt x="69475" y="9813"/>
                    <a:pt x="90412" y="-568"/>
                    <a:pt x="112490" y="24"/>
                  </a:cubicBezTo>
                  <a:cubicBezTo>
                    <a:pt x="155162" y="24"/>
                    <a:pt x="183547" y="30504"/>
                    <a:pt x="183547" y="82415"/>
                  </a:cubicBezTo>
                  <a:lnTo>
                    <a:pt x="183547" y="195477"/>
                  </a:lnTo>
                  <a:lnTo>
                    <a:pt x="126968" y="195477"/>
                  </a:lnTo>
                  <a:close/>
                </a:path>
              </a:pathLst>
            </a:custGeom>
            <a:grpFill/>
            <a:ln w="9525" cap="flat">
              <a:noFill/>
              <a:prstDash val="solid"/>
              <a:miter/>
            </a:ln>
          </p:spPr>
          <p:txBody>
            <a:bodyPr rtlCol="0" anchor="ctr"/>
            <a:lstStyle/>
            <a:p>
              <a:endParaRPr lang="en-GB"/>
            </a:p>
          </p:txBody>
        </p:sp>
        <p:sp>
          <p:nvSpPr>
            <p:cNvPr id="88" name="Freeform: Shape 87">
              <a:extLst>
                <a:ext uri="{FF2B5EF4-FFF2-40B4-BE49-F238E27FC236}">
                  <a16:creationId xmlns:a16="http://schemas.microsoft.com/office/drawing/2014/main" id="{C9757AE8-D432-4038-AFE4-1641C8DE8395}"/>
                </a:ext>
              </a:extLst>
            </p:cNvPr>
            <p:cNvSpPr/>
            <p:nvPr/>
          </p:nvSpPr>
          <p:spPr>
            <a:xfrm>
              <a:off x="2193709" y="3816679"/>
              <a:ext cx="67249" cy="280511"/>
            </a:xfrm>
            <a:custGeom>
              <a:avLst/>
              <a:gdLst>
                <a:gd name="connsiteX0" fmla="*/ 44 w 67249"/>
                <a:gd name="connsiteY0" fmla="*/ 35338 h 280511"/>
                <a:gd name="connsiteX1" fmla="*/ 31905 w 67249"/>
                <a:gd name="connsiteY1" fmla="*/ 45 h 280511"/>
                <a:gd name="connsiteX2" fmla="*/ 67205 w 67249"/>
                <a:gd name="connsiteY2" fmla="*/ 31910 h 280511"/>
                <a:gd name="connsiteX3" fmla="*/ 35334 w 67249"/>
                <a:gd name="connsiteY3" fmla="*/ 67203 h 280511"/>
                <a:gd name="connsiteX4" fmla="*/ 33763 w 67249"/>
                <a:gd name="connsiteY4" fmla="*/ 67247 h 280511"/>
                <a:gd name="connsiteX5" fmla="*/ 92 w 67249"/>
                <a:gd name="connsiteY5" fmla="*/ 37200 h 280511"/>
                <a:gd name="connsiteX6" fmla="*/ 44 w 67249"/>
                <a:gd name="connsiteY6" fmla="*/ 35338 h 280511"/>
                <a:gd name="connsiteX7" fmla="*/ 5283 w 67249"/>
                <a:gd name="connsiteY7" fmla="*/ 87345 h 280511"/>
                <a:gd name="connsiteX8" fmla="*/ 61862 w 67249"/>
                <a:gd name="connsiteY8" fmla="*/ 87345 h 280511"/>
                <a:gd name="connsiteX9" fmla="*/ 61862 w 67249"/>
                <a:gd name="connsiteY9" fmla="*/ 280512 h 280511"/>
                <a:gd name="connsiteX10" fmla="*/ 5283 w 67249"/>
                <a:gd name="connsiteY10" fmla="*/ 280512 h 280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249" h="280511">
                  <a:moveTo>
                    <a:pt x="44" y="35338"/>
                  </a:moveTo>
                  <a:cubicBezTo>
                    <a:pt x="-899" y="16793"/>
                    <a:pt x="13360" y="991"/>
                    <a:pt x="31905" y="45"/>
                  </a:cubicBezTo>
                  <a:cubicBezTo>
                    <a:pt x="50451" y="-902"/>
                    <a:pt x="66253" y="13364"/>
                    <a:pt x="67205" y="31910"/>
                  </a:cubicBezTo>
                  <a:cubicBezTo>
                    <a:pt x="68148" y="50456"/>
                    <a:pt x="53880" y="66257"/>
                    <a:pt x="35334" y="67203"/>
                  </a:cubicBezTo>
                  <a:cubicBezTo>
                    <a:pt x="34810" y="67231"/>
                    <a:pt x="34287" y="67245"/>
                    <a:pt x="33763" y="67247"/>
                  </a:cubicBezTo>
                  <a:cubicBezTo>
                    <a:pt x="16170" y="68246"/>
                    <a:pt x="1092" y="54794"/>
                    <a:pt x="92" y="37200"/>
                  </a:cubicBezTo>
                  <a:cubicBezTo>
                    <a:pt x="63" y="36580"/>
                    <a:pt x="44" y="35959"/>
                    <a:pt x="44" y="35338"/>
                  </a:cubicBezTo>
                  <a:close/>
                  <a:moveTo>
                    <a:pt x="5283" y="87345"/>
                  </a:moveTo>
                  <a:lnTo>
                    <a:pt x="61862" y="87345"/>
                  </a:lnTo>
                  <a:lnTo>
                    <a:pt x="61862" y="280512"/>
                  </a:lnTo>
                  <a:lnTo>
                    <a:pt x="5283" y="280512"/>
                  </a:lnTo>
                  <a:close/>
                </a:path>
              </a:pathLst>
            </a:custGeom>
            <a:grpFill/>
            <a:ln w="9525" cap="flat">
              <a:noFill/>
              <a:prstDash val="solid"/>
              <a:miter/>
            </a:ln>
          </p:spPr>
          <p:txBody>
            <a:bodyPr rtlCol="0" anchor="ctr"/>
            <a:lstStyle/>
            <a:p>
              <a:endParaRPr lang="en-GB"/>
            </a:p>
          </p:txBody>
        </p:sp>
        <p:sp>
          <p:nvSpPr>
            <p:cNvPr id="89" name="Freeform: Shape 88">
              <a:extLst>
                <a:ext uri="{FF2B5EF4-FFF2-40B4-BE49-F238E27FC236}">
                  <a16:creationId xmlns:a16="http://schemas.microsoft.com/office/drawing/2014/main" id="{5B8E0657-EDEF-4E20-AA10-60C5D2446913}"/>
                </a:ext>
              </a:extLst>
            </p:cNvPr>
            <p:cNvSpPr/>
            <p:nvPr/>
          </p:nvSpPr>
          <p:spPr>
            <a:xfrm>
              <a:off x="2272811" y="3900881"/>
              <a:ext cx="191738" cy="199072"/>
            </a:xfrm>
            <a:custGeom>
              <a:avLst/>
              <a:gdLst>
                <a:gd name="connsiteX0" fmla="*/ 95250 w 191738"/>
                <a:gd name="connsiteY0" fmla="*/ 199073 h 199072"/>
                <a:gd name="connsiteX1" fmla="*/ 0 w 191738"/>
                <a:gd name="connsiteY1" fmla="*/ 99727 h 199072"/>
                <a:gd name="connsiteX2" fmla="*/ 95917 w 191738"/>
                <a:gd name="connsiteY2" fmla="*/ 0 h 199072"/>
                <a:gd name="connsiteX3" fmla="*/ 191738 w 191738"/>
                <a:gd name="connsiteY3" fmla="*/ 99346 h 199072"/>
                <a:gd name="connsiteX4" fmla="*/ 95250 w 191738"/>
                <a:gd name="connsiteY4" fmla="*/ 199073 h 199072"/>
                <a:gd name="connsiteX5" fmla="*/ 95250 w 191738"/>
                <a:gd name="connsiteY5" fmla="*/ 147828 h 199072"/>
                <a:gd name="connsiteX6" fmla="*/ 134207 w 191738"/>
                <a:gd name="connsiteY6" fmla="*/ 99727 h 199072"/>
                <a:gd name="connsiteX7" fmla="*/ 96107 w 191738"/>
                <a:gd name="connsiteY7" fmla="*/ 52102 h 199072"/>
                <a:gd name="connsiteX8" fmla="*/ 58007 w 191738"/>
                <a:gd name="connsiteY8" fmla="*/ 99727 h 199072"/>
                <a:gd name="connsiteX9" fmla="*/ 95250 w 191738"/>
                <a:gd name="connsiteY9" fmla="*/ 147828 h 19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738" h="199072">
                  <a:moveTo>
                    <a:pt x="95250" y="199073"/>
                  </a:moveTo>
                  <a:cubicBezTo>
                    <a:pt x="40958" y="199073"/>
                    <a:pt x="0" y="160973"/>
                    <a:pt x="0" y="99727"/>
                  </a:cubicBezTo>
                  <a:cubicBezTo>
                    <a:pt x="0" y="38481"/>
                    <a:pt x="42005" y="0"/>
                    <a:pt x="95917" y="0"/>
                  </a:cubicBezTo>
                  <a:cubicBezTo>
                    <a:pt x="149828" y="0"/>
                    <a:pt x="191738" y="38100"/>
                    <a:pt x="191738" y="99346"/>
                  </a:cubicBezTo>
                  <a:cubicBezTo>
                    <a:pt x="191738" y="160592"/>
                    <a:pt x="149447" y="199073"/>
                    <a:pt x="95250" y="199073"/>
                  </a:cubicBezTo>
                  <a:close/>
                  <a:moveTo>
                    <a:pt x="95250" y="147828"/>
                  </a:moveTo>
                  <a:cubicBezTo>
                    <a:pt x="115348" y="147828"/>
                    <a:pt x="134207" y="132207"/>
                    <a:pt x="134207" y="99727"/>
                  </a:cubicBezTo>
                  <a:cubicBezTo>
                    <a:pt x="134207" y="67247"/>
                    <a:pt x="115729" y="52102"/>
                    <a:pt x="96107" y="52102"/>
                  </a:cubicBezTo>
                  <a:cubicBezTo>
                    <a:pt x="76486" y="52102"/>
                    <a:pt x="58007" y="67247"/>
                    <a:pt x="58007" y="99727"/>
                  </a:cubicBezTo>
                  <a:cubicBezTo>
                    <a:pt x="58007" y="132207"/>
                    <a:pt x="74676" y="147828"/>
                    <a:pt x="95250" y="147828"/>
                  </a:cubicBezTo>
                  <a:close/>
                </a:path>
              </a:pathLst>
            </a:custGeom>
            <a:grpFill/>
            <a:ln w="9525" cap="flat">
              <a:no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7F6A71D3-C6DE-4AF6-B3F9-BD69ACA7D4BA}"/>
                </a:ext>
              </a:extLst>
            </p:cNvPr>
            <p:cNvSpPr/>
            <p:nvPr/>
          </p:nvSpPr>
          <p:spPr>
            <a:xfrm>
              <a:off x="2482075" y="3901714"/>
              <a:ext cx="183546" cy="195476"/>
            </a:xfrm>
            <a:custGeom>
              <a:avLst/>
              <a:gdLst>
                <a:gd name="connsiteX0" fmla="*/ 127349 w 183546"/>
                <a:gd name="connsiteY0" fmla="*/ 90607 h 195476"/>
                <a:gd name="connsiteX1" fmla="*/ 92012 w 183546"/>
                <a:gd name="connsiteY1" fmla="*/ 49744 h 195476"/>
                <a:gd name="connsiteX2" fmla="*/ 56579 w 183546"/>
                <a:gd name="connsiteY2" fmla="*/ 90607 h 195476"/>
                <a:gd name="connsiteX3" fmla="*/ 56579 w 183546"/>
                <a:gd name="connsiteY3" fmla="*/ 195382 h 195476"/>
                <a:gd name="connsiteX4" fmla="*/ 0 w 183546"/>
                <a:gd name="connsiteY4" fmla="*/ 195382 h 195476"/>
                <a:gd name="connsiteX5" fmla="*/ 0 w 183546"/>
                <a:gd name="connsiteY5" fmla="*/ 2310 h 195476"/>
                <a:gd name="connsiteX6" fmla="*/ 56579 w 183546"/>
                <a:gd name="connsiteY6" fmla="*/ 2310 h 195476"/>
                <a:gd name="connsiteX7" fmla="*/ 56579 w 183546"/>
                <a:gd name="connsiteY7" fmla="*/ 27742 h 195476"/>
                <a:gd name="connsiteX8" fmla="*/ 112490 w 183546"/>
                <a:gd name="connsiteY8" fmla="*/ 24 h 195476"/>
                <a:gd name="connsiteX9" fmla="*/ 183547 w 183546"/>
                <a:gd name="connsiteY9" fmla="*/ 82415 h 195476"/>
                <a:gd name="connsiteX10" fmla="*/ 183547 w 183546"/>
                <a:gd name="connsiteY10" fmla="*/ 195477 h 195476"/>
                <a:gd name="connsiteX11" fmla="*/ 127349 w 183546"/>
                <a:gd name="connsiteY11" fmla="*/ 195477 h 19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546" h="195476">
                  <a:moveTo>
                    <a:pt x="127349" y="90607"/>
                  </a:moveTo>
                  <a:cubicBezTo>
                    <a:pt x="127349" y="64223"/>
                    <a:pt x="113443" y="49744"/>
                    <a:pt x="92012" y="49744"/>
                  </a:cubicBezTo>
                  <a:cubicBezTo>
                    <a:pt x="70580" y="49744"/>
                    <a:pt x="56579" y="64223"/>
                    <a:pt x="56579" y="90607"/>
                  </a:cubicBezTo>
                  <a:lnTo>
                    <a:pt x="56579" y="195382"/>
                  </a:lnTo>
                  <a:lnTo>
                    <a:pt x="0" y="195382"/>
                  </a:lnTo>
                  <a:lnTo>
                    <a:pt x="0" y="2310"/>
                  </a:lnTo>
                  <a:lnTo>
                    <a:pt x="56579" y="2310"/>
                  </a:lnTo>
                  <a:lnTo>
                    <a:pt x="56579" y="27742"/>
                  </a:lnTo>
                  <a:cubicBezTo>
                    <a:pt x="69475" y="9813"/>
                    <a:pt x="90411" y="-568"/>
                    <a:pt x="112490" y="24"/>
                  </a:cubicBezTo>
                  <a:cubicBezTo>
                    <a:pt x="155162" y="24"/>
                    <a:pt x="183547" y="30504"/>
                    <a:pt x="183547" y="82415"/>
                  </a:cubicBezTo>
                  <a:lnTo>
                    <a:pt x="183547" y="195477"/>
                  </a:lnTo>
                  <a:lnTo>
                    <a:pt x="127349" y="195477"/>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2146388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2EFDAD-BAE3-4B29-9734-803AF0973B34}"/>
              </a:ext>
            </a:extLst>
          </p:cNvPr>
          <p:cNvSpPr txBox="1"/>
          <p:nvPr/>
        </p:nvSpPr>
        <p:spPr>
          <a:xfrm>
            <a:off x="1230875" y="413093"/>
            <a:ext cx="6831106" cy="2492990"/>
          </a:xfrm>
          <a:prstGeom prst="rect">
            <a:avLst/>
          </a:prstGeom>
          <a:noFill/>
        </p:spPr>
        <p:txBody>
          <a:bodyPr wrap="square" rtlCol="0">
            <a:spAutoFit/>
          </a:bodyPr>
          <a:lstStyle/>
          <a:p>
            <a:pPr algn="ctr"/>
            <a:r>
              <a:rPr lang="en-GB" sz="4400" dirty="0">
                <a:solidFill>
                  <a:srgbClr val="EF8481"/>
                </a:solidFill>
                <a:latin typeface="Poppins Bold" panose="00000800000000000000" pitchFamily="2" charset="0"/>
                <a:cs typeface="Poppins Bold" panose="00000800000000000000" pitchFamily="2" charset="0"/>
              </a:rPr>
              <a:t>“Such vast projects must, in the end, have a simple start.” </a:t>
            </a:r>
            <a:br>
              <a:rPr lang="en-GB" sz="2400" dirty="0">
                <a:solidFill>
                  <a:srgbClr val="EF8481"/>
                </a:solidFill>
                <a:latin typeface="Poppins Bold" panose="00000800000000000000" pitchFamily="2" charset="0"/>
                <a:cs typeface="Poppins Bold" panose="00000800000000000000" pitchFamily="2" charset="0"/>
              </a:rPr>
            </a:br>
            <a:r>
              <a:rPr lang="en-GB" sz="2400" i="1" dirty="0">
                <a:solidFill>
                  <a:srgbClr val="EF8481"/>
                </a:solidFill>
                <a:latin typeface="Poppins Bold" panose="00000800000000000000" pitchFamily="2" charset="0"/>
                <a:cs typeface="Poppins Bold" panose="00000800000000000000" pitchFamily="2" charset="0"/>
              </a:rPr>
              <a:t>Alejandro Aravena</a:t>
            </a:r>
          </a:p>
        </p:txBody>
      </p:sp>
      <p:sp>
        <p:nvSpPr>
          <p:cNvPr id="5" name="TextBox 4">
            <a:extLst>
              <a:ext uri="{FF2B5EF4-FFF2-40B4-BE49-F238E27FC236}">
                <a16:creationId xmlns:a16="http://schemas.microsoft.com/office/drawing/2014/main" id="{C24F5FF2-F58B-4C5A-BEFA-1D425C4A0F56}"/>
              </a:ext>
            </a:extLst>
          </p:cNvPr>
          <p:cNvSpPr txBox="1"/>
          <p:nvPr/>
        </p:nvSpPr>
        <p:spPr>
          <a:xfrm>
            <a:off x="5376493" y="4783322"/>
            <a:ext cx="4579162" cy="276999"/>
          </a:xfrm>
          <a:prstGeom prst="rect">
            <a:avLst/>
          </a:prstGeom>
          <a:noFill/>
        </p:spPr>
        <p:txBody>
          <a:bodyPr wrap="square" rtlCol="0">
            <a:spAutoFit/>
          </a:bodyPr>
          <a:lstStyle/>
          <a:p>
            <a:pPr algn="ctr"/>
            <a:r>
              <a:rPr lang="en-GB" sz="1200" dirty="0">
                <a:solidFill>
                  <a:srgbClr val="EF8481"/>
                </a:solidFill>
                <a:latin typeface="Poppins Medium" panose="00000600000000000000" pitchFamily="2" charset="0"/>
                <a:cs typeface="Poppins Medium" panose="00000600000000000000" pitchFamily="2" charset="0"/>
              </a:rPr>
              <a:t>Every PPT deck needs a good quote</a:t>
            </a:r>
          </a:p>
        </p:txBody>
      </p:sp>
    </p:spTree>
    <p:extLst>
      <p:ext uri="{BB962C8B-B14F-4D97-AF65-F5344CB8AC3E}">
        <p14:creationId xmlns:p14="http://schemas.microsoft.com/office/powerpoint/2010/main" val="4232105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C613292-CBE5-6C46-9C33-0D9B11E97453}"/>
              </a:ext>
            </a:extLst>
          </p:cNvPr>
          <p:cNvSpPr txBox="1"/>
          <p:nvPr/>
        </p:nvSpPr>
        <p:spPr>
          <a:xfrm>
            <a:off x="1353884" y="171468"/>
            <a:ext cx="6960777" cy="646331"/>
          </a:xfrm>
          <a:prstGeom prst="rect">
            <a:avLst/>
          </a:prstGeom>
          <a:noFill/>
        </p:spPr>
        <p:txBody>
          <a:bodyPr wrap="square" rtlCol="0">
            <a:spAutoFit/>
          </a:bodyPr>
          <a:lstStyle/>
          <a:p>
            <a:pPr algn="l"/>
            <a:r>
              <a:rPr lang="en-GB" sz="3600" dirty="0">
                <a:solidFill>
                  <a:srgbClr val="C5E3D7"/>
                </a:solidFill>
                <a:latin typeface="Poppins Bold" panose="00000800000000000000" pitchFamily="2" charset="0"/>
                <a:cs typeface="Poppins Bold" panose="00000800000000000000" pitchFamily="2" charset="0"/>
              </a:rPr>
              <a:t>The ‘less is more’ principle</a:t>
            </a:r>
          </a:p>
        </p:txBody>
      </p:sp>
      <p:sp>
        <p:nvSpPr>
          <p:cNvPr id="7" name="TextBox 6">
            <a:extLst>
              <a:ext uri="{FF2B5EF4-FFF2-40B4-BE49-F238E27FC236}">
                <a16:creationId xmlns:a16="http://schemas.microsoft.com/office/drawing/2014/main" id="{2AE60742-56F5-BA48-846D-79C794F65806}"/>
              </a:ext>
            </a:extLst>
          </p:cNvPr>
          <p:cNvSpPr txBox="1"/>
          <p:nvPr/>
        </p:nvSpPr>
        <p:spPr>
          <a:xfrm>
            <a:off x="1353884" y="817799"/>
            <a:ext cx="6652433" cy="738664"/>
          </a:xfrm>
          <a:prstGeom prst="rect">
            <a:avLst/>
          </a:prstGeom>
          <a:noFill/>
        </p:spPr>
        <p:txBody>
          <a:bodyPr wrap="square" rtlCol="0">
            <a:spAutoFit/>
          </a:bodyPr>
          <a:lstStyle/>
          <a:p>
            <a:pPr algn="l"/>
            <a:r>
              <a:rPr lang="en-GB" sz="1400" dirty="0">
                <a:solidFill>
                  <a:srgbClr val="C5E3D7"/>
                </a:solidFill>
                <a:latin typeface="Poppins Medium" panose="00000600000000000000" pitchFamily="2" charset="0"/>
                <a:cs typeface="Poppins Medium" panose="00000600000000000000" pitchFamily="2" charset="0"/>
              </a:rPr>
              <a:t>You’ve worked bloody hard on developing the strategy, so it can be tempting to implement too much in one go. Best to find the sweet spot to begin with and start with a couple of things.</a:t>
            </a:r>
          </a:p>
        </p:txBody>
      </p:sp>
      <p:grpSp>
        <p:nvGrpSpPr>
          <p:cNvPr id="10" name="Group 9">
            <a:extLst>
              <a:ext uri="{FF2B5EF4-FFF2-40B4-BE49-F238E27FC236}">
                <a16:creationId xmlns:a16="http://schemas.microsoft.com/office/drawing/2014/main" id="{51B4FE06-1B14-0947-B20C-2959B03F553B}"/>
              </a:ext>
            </a:extLst>
          </p:cNvPr>
          <p:cNvGrpSpPr/>
          <p:nvPr/>
        </p:nvGrpSpPr>
        <p:grpSpPr>
          <a:xfrm>
            <a:off x="1353884" y="1849033"/>
            <a:ext cx="3157870" cy="2917817"/>
            <a:chOff x="8292722" y="4382814"/>
            <a:chExt cx="7792206" cy="7486902"/>
          </a:xfrm>
        </p:grpSpPr>
        <p:sp>
          <p:nvSpPr>
            <p:cNvPr id="11" name="Oval 10">
              <a:extLst>
                <a:ext uri="{FF2B5EF4-FFF2-40B4-BE49-F238E27FC236}">
                  <a16:creationId xmlns:a16="http://schemas.microsoft.com/office/drawing/2014/main" id="{33B63D49-389A-AF4D-B4CD-DB9FEA15BAC4}"/>
                </a:ext>
              </a:extLst>
            </p:cNvPr>
            <p:cNvSpPr/>
            <p:nvPr/>
          </p:nvSpPr>
          <p:spPr>
            <a:xfrm>
              <a:off x="9632786" y="4382814"/>
              <a:ext cx="5112078" cy="5112075"/>
            </a:xfrm>
            <a:prstGeom prst="ellipse">
              <a:avLst/>
            </a:prstGeom>
            <a:noFill/>
            <a:ln w="88900">
              <a:solidFill>
                <a:srgbClr val="C5E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highlight>
                  <a:srgbClr val="C5E3D7"/>
                </a:highlight>
              </a:endParaRPr>
            </a:p>
          </p:txBody>
        </p:sp>
        <p:sp>
          <p:nvSpPr>
            <p:cNvPr id="12" name="Oval 11">
              <a:extLst>
                <a:ext uri="{FF2B5EF4-FFF2-40B4-BE49-F238E27FC236}">
                  <a16:creationId xmlns:a16="http://schemas.microsoft.com/office/drawing/2014/main" id="{E2A27484-2521-C742-8237-4B19D94FC3C6}"/>
                </a:ext>
              </a:extLst>
            </p:cNvPr>
            <p:cNvSpPr/>
            <p:nvPr/>
          </p:nvSpPr>
          <p:spPr>
            <a:xfrm>
              <a:off x="8292722" y="6757641"/>
              <a:ext cx="5112078" cy="5112075"/>
            </a:xfrm>
            <a:prstGeom prst="ellipse">
              <a:avLst/>
            </a:prstGeom>
            <a:noFill/>
            <a:ln w="88900">
              <a:solidFill>
                <a:srgbClr val="C5E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 name="Oval 12">
              <a:extLst>
                <a:ext uri="{FF2B5EF4-FFF2-40B4-BE49-F238E27FC236}">
                  <a16:creationId xmlns:a16="http://schemas.microsoft.com/office/drawing/2014/main" id="{BCD5AA16-9B2B-094A-BB38-5E3DFFDE4234}"/>
                </a:ext>
              </a:extLst>
            </p:cNvPr>
            <p:cNvSpPr/>
            <p:nvPr/>
          </p:nvSpPr>
          <p:spPr>
            <a:xfrm>
              <a:off x="10972850" y="6757641"/>
              <a:ext cx="5112078" cy="5112075"/>
            </a:xfrm>
            <a:prstGeom prst="ellipse">
              <a:avLst/>
            </a:prstGeom>
            <a:noFill/>
            <a:ln w="88900">
              <a:solidFill>
                <a:srgbClr val="C5E3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sp>
        <p:nvSpPr>
          <p:cNvPr id="20" name="TextBox 19">
            <a:extLst>
              <a:ext uri="{FF2B5EF4-FFF2-40B4-BE49-F238E27FC236}">
                <a16:creationId xmlns:a16="http://schemas.microsoft.com/office/drawing/2014/main" id="{3716AE0C-E20F-5545-865F-2BE80609B6E3}"/>
              </a:ext>
            </a:extLst>
          </p:cNvPr>
          <p:cNvSpPr txBox="1"/>
          <p:nvPr/>
        </p:nvSpPr>
        <p:spPr>
          <a:xfrm>
            <a:off x="2301881" y="2230145"/>
            <a:ext cx="1410729" cy="338554"/>
          </a:xfrm>
          <a:prstGeom prst="rect">
            <a:avLst/>
          </a:prstGeom>
          <a:noFill/>
        </p:spPr>
        <p:txBody>
          <a:bodyPr wrap="square" rtlCol="0">
            <a:spAutoFit/>
          </a:bodyPr>
          <a:lstStyle/>
          <a:p>
            <a:pPr algn="l"/>
            <a:r>
              <a:rPr lang="en-GB" sz="1600" dirty="0">
                <a:solidFill>
                  <a:srgbClr val="C5E3D7"/>
                </a:solidFill>
                <a:latin typeface="Poppins Medium" panose="00000600000000000000" pitchFamily="2" charset="0"/>
                <a:cs typeface="Poppins Medium" panose="00000600000000000000" pitchFamily="2" charset="0"/>
              </a:rPr>
              <a:t>Resources</a:t>
            </a:r>
          </a:p>
        </p:txBody>
      </p:sp>
      <p:sp>
        <p:nvSpPr>
          <p:cNvPr id="21" name="TextBox 20">
            <a:extLst>
              <a:ext uri="{FF2B5EF4-FFF2-40B4-BE49-F238E27FC236}">
                <a16:creationId xmlns:a16="http://schemas.microsoft.com/office/drawing/2014/main" id="{534F389E-0D99-9746-802E-E0BD8A0D848B}"/>
              </a:ext>
            </a:extLst>
          </p:cNvPr>
          <p:cNvSpPr txBox="1"/>
          <p:nvPr/>
        </p:nvSpPr>
        <p:spPr>
          <a:xfrm>
            <a:off x="1463131" y="3770703"/>
            <a:ext cx="1410729" cy="338554"/>
          </a:xfrm>
          <a:prstGeom prst="rect">
            <a:avLst/>
          </a:prstGeom>
          <a:noFill/>
        </p:spPr>
        <p:txBody>
          <a:bodyPr wrap="square" rtlCol="0">
            <a:spAutoFit/>
          </a:bodyPr>
          <a:lstStyle/>
          <a:p>
            <a:pPr algn="l"/>
            <a:r>
              <a:rPr lang="en-GB" sz="1600" dirty="0">
                <a:solidFill>
                  <a:srgbClr val="C5E3D7"/>
                </a:solidFill>
                <a:latin typeface="Poppins Medium" panose="00000600000000000000" pitchFamily="2" charset="0"/>
                <a:cs typeface="Poppins Medium" panose="00000600000000000000" pitchFamily="2" charset="0"/>
              </a:rPr>
              <a:t>Desire</a:t>
            </a:r>
          </a:p>
        </p:txBody>
      </p:sp>
      <p:sp>
        <p:nvSpPr>
          <p:cNvPr id="22" name="TextBox 21">
            <a:extLst>
              <a:ext uri="{FF2B5EF4-FFF2-40B4-BE49-F238E27FC236}">
                <a16:creationId xmlns:a16="http://schemas.microsoft.com/office/drawing/2014/main" id="{E2DFF98C-457A-6B4E-B1CC-43290E497E07}"/>
              </a:ext>
            </a:extLst>
          </p:cNvPr>
          <p:cNvSpPr txBox="1"/>
          <p:nvPr/>
        </p:nvSpPr>
        <p:spPr>
          <a:xfrm>
            <a:off x="3425605" y="3763452"/>
            <a:ext cx="1410729" cy="338554"/>
          </a:xfrm>
          <a:prstGeom prst="rect">
            <a:avLst/>
          </a:prstGeom>
          <a:noFill/>
        </p:spPr>
        <p:txBody>
          <a:bodyPr wrap="square" rtlCol="0">
            <a:spAutoFit/>
          </a:bodyPr>
          <a:lstStyle/>
          <a:p>
            <a:pPr algn="l"/>
            <a:r>
              <a:rPr lang="en-GB" sz="1600" dirty="0">
                <a:solidFill>
                  <a:srgbClr val="C5E3D7"/>
                </a:solidFill>
                <a:latin typeface="Poppins Medium" panose="00000600000000000000" pitchFamily="2" charset="0"/>
                <a:cs typeface="Poppins Medium" panose="00000600000000000000" pitchFamily="2" charset="0"/>
              </a:rPr>
              <a:t>Partners</a:t>
            </a:r>
          </a:p>
        </p:txBody>
      </p:sp>
      <p:sp>
        <p:nvSpPr>
          <p:cNvPr id="23" name="TextBox 22">
            <a:extLst>
              <a:ext uri="{FF2B5EF4-FFF2-40B4-BE49-F238E27FC236}">
                <a16:creationId xmlns:a16="http://schemas.microsoft.com/office/drawing/2014/main" id="{8DB69F8C-24C3-A74B-A162-881EDC107726}"/>
              </a:ext>
            </a:extLst>
          </p:cNvPr>
          <p:cNvSpPr txBox="1"/>
          <p:nvPr/>
        </p:nvSpPr>
        <p:spPr>
          <a:xfrm>
            <a:off x="4892538" y="1848662"/>
            <a:ext cx="1410729" cy="338554"/>
          </a:xfrm>
          <a:prstGeom prst="rect">
            <a:avLst/>
          </a:prstGeom>
          <a:noFill/>
        </p:spPr>
        <p:txBody>
          <a:bodyPr wrap="square" rtlCol="0">
            <a:spAutoFit/>
          </a:bodyPr>
          <a:lstStyle/>
          <a:p>
            <a:pPr algn="l"/>
            <a:r>
              <a:rPr lang="en-GB" sz="1600" dirty="0">
                <a:solidFill>
                  <a:srgbClr val="C5E3D7"/>
                </a:solidFill>
                <a:latin typeface="Poppins Medium" panose="00000600000000000000" pitchFamily="2" charset="0"/>
                <a:cs typeface="Poppins Medium" panose="00000600000000000000" pitchFamily="2" charset="0"/>
              </a:rPr>
              <a:t>Resources</a:t>
            </a:r>
          </a:p>
        </p:txBody>
      </p:sp>
      <p:sp>
        <p:nvSpPr>
          <p:cNvPr id="24" name="TextBox 23">
            <a:extLst>
              <a:ext uri="{FF2B5EF4-FFF2-40B4-BE49-F238E27FC236}">
                <a16:creationId xmlns:a16="http://schemas.microsoft.com/office/drawing/2014/main" id="{E9D4B7ED-9D9F-A148-AD2C-0F6520CE8661}"/>
              </a:ext>
            </a:extLst>
          </p:cNvPr>
          <p:cNvSpPr txBox="1"/>
          <p:nvPr/>
        </p:nvSpPr>
        <p:spPr>
          <a:xfrm>
            <a:off x="4892538" y="2144427"/>
            <a:ext cx="3578635" cy="430887"/>
          </a:xfrm>
          <a:prstGeom prst="rect">
            <a:avLst/>
          </a:prstGeom>
          <a:noFill/>
        </p:spPr>
        <p:txBody>
          <a:bodyPr wrap="square" rtlCol="0">
            <a:spAutoFit/>
          </a:bodyPr>
          <a:lstStyle/>
          <a:p>
            <a:r>
              <a:rPr lang="en-GB" sz="1100" dirty="0">
                <a:solidFill>
                  <a:srgbClr val="C5E3D7"/>
                </a:solidFill>
                <a:latin typeface="Poppins Medium" panose="00000600000000000000" pitchFamily="2" charset="0"/>
                <a:cs typeface="Poppins Medium" panose="00000600000000000000" pitchFamily="2" charset="0"/>
              </a:rPr>
              <a:t>Can we do it? Do we have the knowledge, budget and ability to move forwards with this? </a:t>
            </a:r>
          </a:p>
        </p:txBody>
      </p:sp>
      <p:sp>
        <p:nvSpPr>
          <p:cNvPr id="25" name="TextBox 24">
            <a:extLst>
              <a:ext uri="{FF2B5EF4-FFF2-40B4-BE49-F238E27FC236}">
                <a16:creationId xmlns:a16="http://schemas.microsoft.com/office/drawing/2014/main" id="{6CDB7B19-D448-B541-B864-46D50B855BD9}"/>
              </a:ext>
            </a:extLst>
          </p:cNvPr>
          <p:cNvSpPr txBox="1"/>
          <p:nvPr/>
        </p:nvSpPr>
        <p:spPr>
          <a:xfrm>
            <a:off x="4897251" y="2680291"/>
            <a:ext cx="1410729" cy="338554"/>
          </a:xfrm>
          <a:prstGeom prst="rect">
            <a:avLst/>
          </a:prstGeom>
          <a:noFill/>
        </p:spPr>
        <p:txBody>
          <a:bodyPr wrap="square" rtlCol="0">
            <a:spAutoFit/>
          </a:bodyPr>
          <a:lstStyle/>
          <a:p>
            <a:pPr algn="l"/>
            <a:r>
              <a:rPr lang="en-GB" sz="1600" dirty="0">
                <a:solidFill>
                  <a:srgbClr val="C5E3D7"/>
                </a:solidFill>
                <a:latin typeface="Poppins Medium" panose="00000600000000000000" pitchFamily="2" charset="0"/>
                <a:cs typeface="Poppins Medium" panose="00000600000000000000" pitchFamily="2" charset="0"/>
              </a:rPr>
              <a:t>Desire</a:t>
            </a:r>
          </a:p>
        </p:txBody>
      </p:sp>
      <p:sp>
        <p:nvSpPr>
          <p:cNvPr id="26" name="TextBox 25">
            <a:extLst>
              <a:ext uri="{FF2B5EF4-FFF2-40B4-BE49-F238E27FC236}">
                <a16:creationId xmlns:a16="http://schemas.microsoft.com/office/drawing/2014/main" id="{13C260D0-931E-5245-9B84-CC988D66C9C0}"/>
              </a:ext>
            </a:extLst>
          </p:cNvPr>
          <p:cNvSpPr txBox="1"/>
          <p:nvPr/>
        </p:nvSpPr>
        <p:spPr>
          <a:xfrm>
            <a:off x="4897251" y="2976056"/>
            <a:ext cx="3744042" cy="600164"/>
          </a:xfrm>
          <a:prstGeom prst="rect">
            <a:avLst/>
          </a:prstGeom>
          <a:noFill/>
        </p:spPr>
        <p:txBody>
          <a:bodyPr wrap="square" rtlCol="0">
            <a:spAutoFit/>
          </a:bodyPr>
          <a:lstStyle/>
          <a:p>
            <a:r>
              <a:rPr lang="en-GB" sz="1100" dirty="0">
                <a:solidFill>
                  <a:srgbClr val="C5E3D7"/>
                </a:solidFill>
                <a:latin typeface="Poppins Medium" panose="00000600000000000000" pitchFamily="2" charset="0"/>
                <a:cs typeface="Poppins Medium" panose="00000600000000000000" pitchFamily="2" charset="0"/>
              </a:rPr>
              <a:t>Will we do it? It’s in the strategy, so you should, but realistically some things will be easier for staff to make progress with. Start with some easy things.</a:t>
            </a:r>
          </a:p>
        </p:txBody>
      </p:sp>
      <p:sp>
        <p:nvSpPr>
          <p:cNvPr id="27" name="TextBox 26">
            <a:extLst>
              <a:ext uri="{FF2B5EF4-FFF2-40B4-BE49-F238E27FC236}">
                <a16:creationId xmlns:a16="http://schemas.microsoft.com/office/drawing/2014/main" id="{C74F213E-6FEB-A04E-8D92-BEE175AE3011}"/>
              </a:ext>
            </a:extLst>
          </p:cNvPr>
          <p:cNvSpPr txBox="1"/>
          <p:nvPr/>
        </p:nvSpPr>
        <p:spPr>
          <a:xfrm>
            <a:off x="4892538" y="3684350"/>
            <a:ext cx="1410729" cy="338554"/>
          </a:xfrm>
          <a:prstGeom prst="rect">
            <a:avLst/>
          </a:prstGeom>
          <a:noFill/>
        </p:spPr>
        <p:txBody>
          <a:bodyPr wrap="square" rtlCol="0">
            <a:spAutoFit/>
          </a:bodyPr>
          <a:lstStyle/>
          <a:p>
            <a:pPr algn="l"/>
            <a:r>
              <a:rPr lang="en-GB" sz="1600" dirty="0">
                <a:solidFill>
                  <a:srgbClr val="C5E3D7"/>
                </a:solidFill>
                <a:latin typeface="Poppins Medium" panose="00000600000000000000" pitchFamily="2" charset="0"/>
                <a:cs typeface="Poppins Medium" panose="00000600000000000000" pitchFamily="2" charset="0"/>
              </a:rPr>
              <a:t>Partners</a:t>
            </a:r>
          </a:p>
        </p:txBody>
      </p:sp>
      <p:sp>
        <p:nvSpPr>
          <p:cNvPr id="28" name="TextBox 27">
            <a:extLst>
              <a:ext uri="{FF2B5EF4-FFF2-40B4-BE49-F238E27FC236}">
                <a16:creationId xmlns:a16="http://schemas.microsoft.com/office/drawing/2014/main" id="{AA324ECD-A8D4-BF43-AD2B-59B8CAFDAA7E}"/>
              </a:ext>
            </a:extLst>
          </p:cNvPr>
          <p:cNvSpPr txBox="1"/>
          <p:nvPr/>
        </p:nvSpPr>
        <p:spPr>
          <a:xfrm>
            <a:off x="4892538" y="3980115"/>
            <a:ext cx="3578635" cy="600164"/>
          </a:xfrm>
          <a:prstGeom prst="rect">
            <a:avLst/>
          </a:prstGeom>
          <a:noFill/>
        </p:spPr>
        <p:txBody>
          <a:bodyPr wrap="square" rtlCol="0">
            <a:spAutoFit/>
          </a:bodyPr>
          <a:lstStyle/>
          <a:p>
            <a:r>
              <a:rPr lang="en-GB" sz="1100" dirty="0">
                <a:solidFill>
                  <a:srgbClr val="C5E3D7"/>
                </a:solidFill>
                <a:latin typeface="Poppins Medium" panose="00000600000000000000" pitchFamily="2" charset="0"/>
                <a:cs typeface="Poppins Medium" panose="00000600000000000000" pitchFamily="2" charset="0"/>
              </a:rPr>
              <a:t>Who will do it? You can move quicker if you don’t have to reply on external input. Alternately, if it’s needed involve others sooner.</a:t>
            </a:r>
          </a:p>
        </p:txBody>
      </p:sp>
    </p:spTree>
    <p:extLst>
      <p:ext uri="{BB962C8B-B14F-4D97-AF65-F5344CB8AC3E}">
        <p14:creationId xmlns:p14="http://schemas.microsoft.com/office/powerpoint/2010/main" val="71615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A305DC-4E34-415C-B810-1829C1137AD6}"/>
              </a:ext>
            </a:extLst>
          </p:cNvPr>
          <p:cNvSpPr txBox="1"/>
          <p:nvPr/>
        </p:nvSpPr>
        <p:spPr>
          <a:xfrm>
            <a:off x="740665" y="2001948"/>
            <a:ext cx="4054697" cy="646331"/>
          </a:xfrm>
          <a:prstGeom prst="rect">
            <a:avLst/>
          </a:prstGeom>
          <a:noFill/>
        </p:spPr>
        <p:txBody>
          <a:bodyPr wrap="square" rtlCol="0">
            <a:spAutoFit/>
          </a:bodyPr>
          <a:lstStyle/>
          <a:p>
            <a:pPr algn="l"/>
            <a:r>
              <a:rPr lang="en-GB" sz="3600" dirty="0">
                <a:solidFill>
                  <a:srgbClr val="F6DCBF"/>
                </a:solidFill>
                <a:latin typeface="Poppins Bold" panose="00000800000000000000" pitchFamily="2" charset="0"/>
                <a:cs typeface="Poppins Bold" panose="00000800000000000000" pitchFamily="2" charset="0"/>
              </a:rPr>
              <a:t>90</a:t>
            </a:r>
          </a:p>
        </p:txBody>
      </p:sp>
      <p:sp>
        <p:nvSpPr>
          <p:cNvPr id="3" name="TextBox 2">
            <a:extLst>
              <a:ext uri="{FF2B5EF4-FFF2-40B4-BE49-F238E27FC236}">
                <a16:creationId xmlns:a16="http://schemas.microsoft.com/office/drawing/2014/main" id="{CC5CAD13-F17F-419C-AD97-80A9ABD4E83F}"/>
              </a:ext>
            </a:extLst>
          </p:cNvPr>
          <p:cNvSpPr txBox="1"/>
          <p:nvPr/>
        </p:nvSpPr>
        <p:spPr>
          <a:xfrm>
            <a:off x="2225299" y="2027579"/>
            <a:ext cx="6414968" cy="600164"/>
          </a:xfrm>
          <a:prstGeom prst="rect">
            <a:avLst/>
          </a:prstGeom>
          <a:noFill/>
        </p:spPr>
        <p:txBody>
          <a:bodyPr wrap="square" rtlCol="0">
            <a:spAutoFit/>
          </a:bodyPr>
          <a:lstStyle/>
          <a:p>
            <a:r>
              <a:rPr lang="en-GB" sz="1100" dirty="0">
                <a:solidFill>
                  <a:srgbClr val="F6DCBF"/>
                </a:solidFill>
                <a:latin typeface="Poppins Medium" panose="00000600000000000000" pitchFamily="2" charset="0"/>
                <a:cs typeface="Poppins Medium" panose="00000600000000000000" pitchFamily="2" charset="0"/>
              </a:rPr>
              <a:t>Each quarter meet to review the success, outcomes and impacts. This will help make it easier to gather information ahead of any annual Impact Reports. You can then plan your next 90 days.</a:t>
            </a:r>
          </a:p>
        </p:txBody>
      </p:sp>
      <p:sp>
        <p:nvSpPr>
          <p:cNvPr id="4" name="TextBox 3">
            <a:extLst>
              <a:ext uri="{FF2B5EF4-FFF2-40B4-BE49-F238E27FC236}">
                <a16:creationId xmlns:a16="http://schemas.microsoft.com/office/drawing/2014/main" id="{9FFC35D0-1975-1F4A-91F9-1C407FD4B33E}"/>
              </a:ext>
            </a:extLst>
          </p:cNvPr>
          <p:cNvSpPr txBox="1"/>
          <p:nvPr/>
        </p:nvSpPr>
        <p:spPr>
          <a:xfrm>
            <a:off x="2459670" y="510062"/>
            <a:ext cx="7275858" cy="646331"/>
          </a:xfrm>
          <a:prstGeom prst="rect">
            <a:avLst/>
          </a:prstGeom>
          <a:noFill/>
        </p:spPr>
        <p:txBody>
          <a:bodyPr wrap="square" rtlCol="0">
            <a:spAutoFit/>
          </a:bodyPr>
          <a:lstStyle/>
          <a:p>
            <a:pPr algn="l"/>
            <a:r>
              <a:rPr lang="en-GB" sz="3600" dirty="0">
                <a:solidFill>
                  <a:srgbClr val="F6DCBF"/>
                </a:solidFill>
                <a:latin typeface="Poppins Bold" panose="00000800000000000000" pitchFamily="2" charset="0"/>
                <a:cs typeface="Poppins Bold" panose="00000800000000000000" pitchFamily="2" charset="0"/>
              </a:rPr>
              <a:t>The ’90, 30, 10’ principle</a:t>
            </a:r>
          </a:p>
        </p:txBody>
      </p:sp>
      <p:sp>
        <p:nvSpPr>
          <p:cNvPr id="5" name="TextBox 4">
            <a:extLst>
              <a:ext uri="{FF2B5EF4-FFF2-40B4-BE49-F238E27FC236}">
                <a16:creationId xmlns:a16="http://schemas.microsoft.com/office/drawing/2014/main" id="{5F3FA7E9-60CE-2147-8905-9575258D1F39}"/>
              </a:ext>
            </a:extLst>
          </p:cNvPr>
          <p:cNvSpPr txBox="1"/>
          <p:nvPr/>
        </p:nvSpPr>
        <p:spPr>
          <a:xfrm>
            <a:off x="2491568" y="1140174"/>
            <a:ext cx="5450954" cy="523220"/>
          </a:xfrm>
          <a:prstGeom prst="rect">
            <a:avLst/>
          </a:prstGeom>
          <a:noFill/>
        </p:spPr>
        <p:txBody>
          <a:bodyPr wrap="square" rtlCol="0">
            <a:spAutoFit/>
          </a:bodyPr>
          <a:lstStyle/>
          <a:p>
            <a:pPr algn="l"/>
            <a:r>
              <a:rPr lang="en-GB" sz="1400" dirty="0">
                <a:solidFill>
                  <a:srgbClr val="F6DCBF"/>
                </a:solidFill>
                <a:latin typeface="Poppins Medium" panose="00000600000000000000" pitchFamily="2" charset="0"/>
                <a:cs typeface="Poppins Medium" panose="00000600000000000000" pitchFamily="2" charset="0"/>
              </a:rPr>
              <a:t>You need to have some milestones in place to keep yourself on track.</a:t>
            </a:r>
          </a:p>
        </p:txBody>
      </p:sp>
      <p:sp>
        <p:nvSpPr>
          <p:cNvPr id="7" name="TextBox 6">
            <a:extLst>
              <a:ext uri="{FF2B5EF4-FFF2-40B4-BE49-F238E27FC236}">
                <a16:creationId xmlns:a16="http://schemas.microsoft.com/office/drawing/2014/main" id="{AB13558C-0EF0-7740-9E5D-72FF220DEC83}"/>
              </a:ext>
            </a:extLst>
          </p:cNvPr>
          <p:cNvSpPr txBox="1"/>
          <p:nvPr/>
        </p:nvSpPr>
        <p:spPr>
          <a:xfrm>
            <a:off x="740663" y="2736527"/>
            <a:ext cx="4054697" cy="646331"/>
          </a:xfrm>
          <a:prstGeom prst="rect">
            <a:avLst/>
          </a:prstGeom>
          <a:noFill/>
        </p:spPr>
        <p:txBody>
          <a:bodyPr wrap="square" rtlCol="0">
            <a:spAutoFit/>
          </a:bodyPr>
          <a:lstStyle/>
          <a:p>
            <a:pPr algn="l"/>
            <a:r>
              <a:rPr lang="en-GB" sz="3600" dirty="0">
                <a:solidFill>
                  <a:srgbClr val="F6DCBF"/>
                </a:solidFill>
                <a:latin typeface="Poppins Bold" panose="00000800000000000000" pitchFamily="2" charset="0"/>
                <a:cs typeface="Poppins Bold" panose="00000800000000000000" pitchFamily="2" charset="0"/>
              </a:rPr>
              <a:t>30</a:t>
            </a:r>
          </a:p>
        </p:txBody>
      </p:sp>
      <p:sp>
        <p:nvSpPr>
          <p:cNvPr id="8" name="TextBox 7">
            <a:extLst>
              <a:ext uri="{FF2B5EF4-FFF2-40B4-BE49-F238E27FC236}">
                <a16:creationId xmlns:a16="http://schemas.microsoft.com/office/drawing/2014/main" id="{47BE6A13-CDD1-5C4F-ABC2-43045384D20D}"/>
              </a:ext>
            </a:extLst>
          </p:cNvPr>
          <p:cNvSpPr txBox="1"/>
          <p:nvPr/>
        </p:nvSpPr>
        <p:spPr>
          <a:xfrm>
            <a:off x="775499" y="3471106"/>
            <a:ext cx="4054697" cy="646331"/>
          </a:xfrm>
          <a:prstGeom prst="rect">
            <a:avLst/>
          </a:prstGeom>
          <a:noFill/>
        </p:spPr>
        <p:txBody>
          <a:bodyPr wrap="square" rtlCol="0">
            <a:spAutoFit/>
          </a:bodyPr>
          <a:lstStyle/>
          <a:p>
            <a:pPr algn="l"/>
            <a:r>
              <a:rPr lang="en-GB" sz="3600" dirty="0">
                <a:solidFill>
                  <a:srgbClr val="F6DCBF"/>
                </a:solidFill>
                <a:latin typeface="Poppins Bold" panose="00000800000000000000" pitchFamily="2" charset="0"/>
                <a:cs typeface="Poppins Bold" panose="00000800000000000000" pitchFamily="2" charset="0"/>
              </a:rPr>
              <a:t>10</a:t>
            </a:r>
          </a:p>
        </p:txBody>
      </p:sp>
      <p:sp>
        <p:nvSpPr>
          <p:cNvPr id="9" name="TextBox 8">
            <a:extLst>
              <a:ext uri="{FF2B5EF4-FFF2-40B4-BE49-F238E27FC236}">
                <a16:creationId xmlns:a16="http://schemas.microsoft.com/office/drawing/2014/main" id="{F7A27F5A-6F01-F842-87BC-FCBC40C93CD7}"/>
              </a:ext>
            </a:extLst>
          </p:cNvPr>
          <p:cNvSpPr txBox="1"/>
          <p:nvPr/>
        </p:nvSpPr>
        <p:spPr>
          <a:xfrm>
            <a:off x="2225299" y="2812490"/>
            <a:ext cx="6414968" cy="430887"/>
          </a:xfrm>
          <a:prstGeom prst="rect">
            <a:avLst/>
          </a:prstGeom>
          <a:noFill/>
        </p:spPr>
        <p:txBody>
          <a:bodyPr wrap="square" rtlCol="0">
            <a:spAutoFit/>
          </a:bodyPr>
          <a:lstStyle/>
          <a:p>
            <a:r>
              <a:rPr lang="en-GB" sz="1100" dirty="0">
                <a:solidFill>
                  <a:srgbClr val="F6DCBF"/>
                </a:solidFill>
                <a:latin typeface="Poppins Medium" panose="00000600000000000000" pitchFamily="2" charset="0"/>
                <a:cs typeface="Poppins Medium" panose="00000600000000000000" pitchFamily="2" charset="0"/>
              </a:rPr>
              <a:t>At the end of each month, bring the management team together to review progress on the plan and what needs moving and updating.</a:t>
            </a:r>
          </a:p>
        </p:txBody>
      </p:sp>
      <p:sp>
        <p:nvSpPr>
          <p:cNvPr id="10" name="TextBox 9">
            <a:extLst>
              <a:ext uri="{FF2B5EF4-FFF2-40B4-BE49-F238E27FC236}">
                <a16:creationId xmlns:a16="http://schemas.microsoft.com/office/drawing/2014/main" id="{D047446F-A8B8-D04F-A8DE-5B572C000E39}"/>
              </a:ext>
            </a:extLst>
          </p:cNvPr>
          <p:cNvSpPr txBox="1"/>
          <p:nvPr/>
        </p:nvSpPr>
        <p:spPr>
          <a:xfrm>
            <a:off x="2225299" y="3549602"/>
            <a:ext cx="6414968" cy="430887"/>
          </a:xfrm>
          <a:prstGeom prst="rect">
            <a:avLst/>
          </a:prstGeom>
          <a:noFill/>
        </p:spPr>
        <p:txBody>
          <a:bodyPr wrap="square" rtlCol="0">
            <a:spAutoFit/>
          </a:bodyPr>
          <a:lstStyle/>
          <a:p>
            <a:r>
              <a:rPr lang="en-GB" sz="1100" dirty="0">
                <a:solidFill>
                  <a:srgbClr val="F6DCBF"/>
                </a:solidFill>
                <a:latin typeface="Poppins Medium" panose="00000600000000000000" pitchFamily="2" charset="0"/>
                <a:cs typeface="Poppins Medium" panose="00000600000000000000" pitchFamily="2" charset="0"/>
              </a:rPr>
              <a:t>After you have reviewed and updated the plan, make sure your teams start executing it within 10 days. Day-to-day things can easily occupy junior colleague’s time.</a:t>
            </a:r>
          </a:p>
        </p:txBody>
      </p:sp>
    </p:spTree>
    <p:extLst>
      <p:ext uri="{BB962C8B-B14F-4D97-AF65-F5344CB8AC3E}">
        <p14:creationId xmlns:p14="http://schemas.microsoft.com/office/powerpoint/2010/main" val="4045622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18DDD5E-4B1C-0A4A-B52C-D860C0EC2426}"/>
              </a:ext>
            </a:extLst>
          </p:cNvPr>
          <p:cNvSpPr txBox="1"/>
          <p:nvPr/>
        </p:nvSpPr>
        <p:spPr>
          <a:xfrm>
            <a:off x="1406517" y="254792"/>
            <a:ext cx="6727388" cy="646331"/>
          </a:xfrm>
          <a:prstGeom prst="rect">
            <a:avLst/>
          </a:prstGeom>
          <a:noFill/>
        </p:spPr>
        <p:txBody>
          <a:bodyPr wrap="square" rtlCol="0">
            <a:spAutoFit/>
          </a:bodyPr>
          <a:lstStyle/>
          <a:p>
            <a:pPr algn="l"/>
            <a:r>
              <a:rPr lang="en-GB" sz="3600" dirty="0">
                <a:solidFill>
                  <a:srgbClr val="EF8481"/>
                </a:solidFill>
                <a:latin typeface="Poppins Bold" panose="00000800000000000000" pitchFamily="2" charset="0"/>
                <a:cs typeface="Poppins Bold" panose="00000800000000000000" pitchFamily="2" charset="0"/>
              </a:rPr>
              <a:t>The ‘Goldilocks’ principle</a:t>
            </a:r>
          </a:p>
        </p:txBody>
      </p:sp>
      <p:sp>
        <p:nvSpPr>
          <p:cNvPr id="13" name="TextBox 12">
            <a:extLst>
              <a:ext uri="{FF2B5EF4-FFF2-40B4-BE49-F238E27FC236}">
                <a16:creationId xmlns:a16="http://schemas.microsoft.com/office/drawing/2014/main" id="{2825D8A3-9BCE-4B48-B443-85C1DD66EB3A}"/>
              </a:ext>
            </a:extLst>
          </p:cNvPr>
          <p:cNvSpPr txBox="1"/>
          <p:nvPr/>
        </p:nvSpPr>
        <p:spPr>
          <a:xfrm>
            <a:off x="1458695" y="910995"/>
            <a:ext cx="6441190" cy="738664"/>
          </a:xfrm>
          <a:prstGeom prst="rect">
            <a:avLst/>
          </a:prstGeom>
          <a:noFill/>
        </p:spPr>
        <p:txBody>
          <a:bodyPr wrap="square" rtlCol="0">
            <a:spAutoFit/>
          </a:bodyPr>
          <a:lstStyle/>
          <a:p>
            <a:pPr algn="l"/>
            <a:r>
              <a:rPr lang="en-GB" sz="1400" dirty="0">
                <a:solidFill>
                  <a:srgbClr val="EF8481"/>
                </a:solidFill>
                <a:latin typeface="Poppins Medium" panose="00000600000000000000" pitchFamily="2" charset="0"/>
                <a:cs typeface="Poppins Medium" panose="00000600000000000000" pitchFamily="2" charset="0"/>
              </a:rPr>
              <a:t>When executing strategy you can do some things quickly and others are just ‘too hot’ to ever get to grips with. It’s landing on objectives somewhere in the middle that will ensure sustained action.</a:t>
            </a:r>
          </a:p>
        </p:txBody>
      </p:sp>
      <p:pic>
        <p:nvPicPr>
          <p:cNvPr id="14" name="Picture 13" descr="A picture containing text, tableware, cup, porcelain&#10;&#10;Description automatically generated">
            <a:extLst>
              <a:ext uri="{FF2B5EF4-FFF2-40B4-BE49-F238E27FC236}">
                <a16:creationId xmlns:a16="http://schemas.microsoft.com/office/drawing/2014/main" id="{B78A02A6-B2AB-EE4B-B608-6AF3D6B431AB}"/>
              </a:ext>
            </a:extLst>
          </p:cNvPr>
          <p:cNvPicPr>
            <a:picLocks noChangeAspect="1"/>
          </p:cNvPicPr>
          <p:nvPr/>
        </p:nvPicPr>
        <p:blipFill>
          <a:blip r:embed="rId3"/>
          <a:stretch>
            <a:fillRect/>
          </a:stretch>
        </p:blipFill>
        <p:spPr>
          <a:xfrm>
            <a:off x="757931" y="1732118"/>
            <a:ext cx="1942737" cy="1635137"/>
          </a:xfrm>
          <a:prstGeom prst="rect">
            <a:avLst/>
          </a:prstGeom>
        </p:spPr>
      </p:pic>
      <p:pic>
        <p:nvPicPr>
          <p:cNvPr id="15" name="Picture 14" descr="A picture containing text, tableware, cup, porcelain&#10;&#10;Description automatically generated">
            <a:extLst>
              <a:ext uri="{FF2B5EF4-FFF2-40B4-BE49-F238E27FC236}">
                <a16:creationId xmlns:a16="http://schemas.microsoft.com/office/drawing/2014/main" id="{B158D18A-07EC-EA45-B3DB-963B8DAC2B29}"/>
              </a:ext>
            </a:extLst>
          </p:cNvPr>
          <p:cNvPicPr>
            <a:picLocks noChangeAspect="1"/>
          </p:cNvPicPr>
          <p:nvPr/>
        </p:nvPicPr>
        <p:blipFill>
          <a:blip r:embed="rId3"/>
          <a:stretch>
            <a:fillRect/>
          </a:stretch>
        </p:blipFill>
        <p:spPr>
          <a:xfrm>
            <a:off x="3345187" y="1732118"/>
            <a:ext cx="1942737" cy="1635137"/>
          </a:xfrm>
          <a:prstGeom prst="rect">
            <a:avLst/>
          </a:prstGeom>
        </p:spPr>
      </p:pic>
      <p:pic>
        <p:nvPicPr>
          <p:cNvPr id="16" name="Picture 15" descr="A picture containing text, tableware, cup, porcelain&#10;&#10;Description automatically generated">
            <a:extLst>
              <a:ext uri="{FF2B5EF4-FFF2-40B4-BE49-F238E27FC236}">
                <a16:creationId xmlns:a16="http://schemas.microsoft.com/office/drawing/2014/main" id="{BDD2675A-5549-0846-92AF-F9D617C84336}"/>
              </a:ext>
            </a:extLst>
          </p:cNvPr>
          <p:cNvPicPr>
            <a:picLocks noChangeAspect="1"/>
          </p:cNvPicPr>
          <p:nvPr/>
        </p:nvPicPr>
        <p:blipFill>
          <a:blip r:embed="rId3"/>
          <a:stretch>
            <a:fillRect/>
          </a:stretch>
        </p:blipFill>
        <p:spPr>
          <a:xfrm>
            <a:off x="5990030" y="1732117"/>
            <a:ext cx="1942737" cy="1635137"/>
          </a:xfrm>
          <a:prstGeom prst="rect">
            <a:avLst/>
          </a:prstGeom>
        </p:spPr>
      </p:pic>
      <p:sp>
        <p:nvSpPr>
          <p:cNvPr id="17" name="TextBox 16">
            <a:extLst>
              <a:ext uri="{FF2B5EF4-FFF2-40B4-BE49-F238E27FC236}">
                <a16:creationId xmlns:a16="http://schemas.microsoft.com/office/drawing/2014/main" id="{89C3CD59-C009-0A44-B85B-08846405EA68}"/>
              </a:ext>
            </a:extLst>
          </p:cNvPr>
          <p:cNvSpPr txBox="1"/>
          <p:nvPr/>
        </p:nvSpPr>
        <p:spPr>
          <a:xfrm>
            <a:off x="1128458" y="1981803"/>
            <a:ext cx="1410729" cy="338554"/>
          </a:xfrm>
          <a:prstGeom prst="rect">
            <a:avLst/>
          </a:prstGeom>
          <a:noFill/>
        </p:spPr>
        <p:txBody>
          <a:bodyPr wrap="square" rtlCol="0">
            <a:spAutoFit/>
          </a:bodyPr>
          <a:lstStyle/>
          <a:p>
            <a:pPr algn="l"/>
            <a:r>
              <a:rPr lang="en-GB" sz="1600" dirty="0">
                <a:solidFill>
                  <a:srgbClr val="EF8481"/>
                </a:solidFill>
                <a:latin typeface="Poppins Medium" panose="00000600000000000000" pitchFamily="2" charset="0"/>
                <a:cs typeface="Poppins Medium" panose="00000600000000000000" pitchFamily="2" charset="0"/>
              </a:rPr>
              <a:t>Too cold</a:t>
            </a:r>
          </a:p>
        </p:txBody>
      </p:sp>
      <p:sp>
        <p:nvSpPr>
          <p:cNvPr id="18" name="TextBox 17">
            <a:extLst>
              <a:ext uri="{FF2B5EF4-FFF2-40B4-BE49-F238E27FC236}">
                <a16:creationId xmlns:a16="http://schemas.microsoft.com/office/drawing/2014/main" id="{596E07B0-E16F-E040-A540-77750D9D90CF}"/>
              </a:ext>
            </a:extLst>
          </p:cNvPr>
          <p:cNvSpPr txBox="1"/>
          <p:nvPr/>
        </p:nvSpPr>
        <p:spPr>
          <a:xfrm>
            <a:off x="3731261" y="2006224"/>
            <a:ext cx="1410729" cy="338554"/>
          </a:xfrm>
          <a:prstGeom prst="rect">
            <a:avLst/>
          </a:prstGeom>
          <a:noFill/>
        </p:spPr>
        <p:txBody>
          <a:bodyPr wrap="square" rtlCol="0">
            <a:spAutoFit/>
          </a:bodyPr>
          <a:lstStyle/>
          <a:p>
            <a:pPr algn="l"/>
            <a:r>
              <a:rPr lang="en-GB" sz="1600" dirty="0">
                <a:solidFill>
                  <a:srgbClr val="EF8481"/>
                </a:solidFill>
                <a:latin typeface="Poppins Medium" panose="00000600000000000000" pitchFamily="2" charset="0"/>
                <a:cs typeface="Poppins Medium" panose="00000600000000000000" pitchFamily="2" charset="0"/>
              </a:rPr>
              <a:t>Tasty</a:t>
            </a:r>
          </a:p>
        </p:txBody>
      </p:sp>
      <p:sp>
        <p:nvSpPr>
          <p:cNvPr id="19" name="TextBox 18">
            <a:extLst>
              <a:ext uri="{FF2B5EF4-FFF2-40B4-BE49-F238E27FC236}">
                <a16:creationId xmlns:a16="http://schemas.microsoft.com/office/drawing/2014/main" id="{94368ACE-3F63-BE4E-A6D6-5147022BE873}"/>
              </a:ext>
            </a:extLst>
          </p:cNvPr>
          <p:cNvSpPr txBox="1"/>
          <p:nvPr/>
        </p:nvSpPr>
        <p:spPr>
          <a:xfrm>
            <a:off x="6334792" y="2006224"/>
            <a:ext cx="1410729" cy="338554"/>
          </a:xfrm>
          <a:prstGeom prst="rect">
            <a:avLst/>
          </a:prstGeom>
          <a:noFill/>
        </p:spPr>
        <p:txBody>
          <a:bodyPr wrap="square" rtlCol="0">
            <a:spAutoFit/>
          </a:bodyPr>
          <a:lstStyle/>
          <a:p>
            <a:pPr algn="l"/>
            <a:r>
              <a:rPr lang="en-GB" sz="1600" dirty="0">
                <a:solidFill>
                  <a:srgbClr val="EF8481"/>
                </a:solidFill>
                <a:latin typeface="Poppins Medium" panose="00000600000000000000" pitchFamily="2" charset="0"/>
                <a:cs typeface="Poppins Medium" panose="00000600000000000000" pitchFamily="2" charset="0"/>
              </a:rPr>
              <a:t>Too hot</a:t>
            </a:r>
          </a:p>
        </p:txBody>
      </p:sp>
      <p:sp>
        <p:nvSpPr>
          <p:cNvPr id="20" name="TextBox 19">
            <a:extLst>
              <a:ext uri="{FF2B5EF4-FFF2-40B4-BE49-F238E27FC236}">
                <a16:creationId xmlns:a16="http://schemas.microsoft.com/office/drawing/2014/main" id="{DC50DB6F-26FA-5845-9C68-5DC4A35741A6}"/>
              </a:ext>
            </a:extLst>
          </p:cNvPr>
          <p:cNvSpPr txBox="1"/>
          <p:nvPr/>
        </p:nvSpPr>
        <p:spPr>
          <a:xfrm>
            <a:off x="1128458" y="3295992"/>
            <a:ext cx="1104380" cy="338554"/>
          </a:xfrm>
          <a:prstGeom prst="rect">
            <a:avLst/>
          </a:prstGeom>
          <a:noFill/>
        </p:spPr>
        <p:txBody>
          <a:bodyPr wrap="square" rtlCol="0">
            <a:spAutoFit/>
          </a:bodyPr>
          <a:lstStyle/>
          <a:p>
            <a:pPr algn="l"/>
            <a:r>
              <a:rPr lang="en-GB" sz="1600" dirty="0">
                <a:solidFill>
                  <a:srgbClr val="EF8481"/>
                </a:solidFill>
                <a:latin typeface="Poppins Medium" panose="00000600000000000000" pitchFamily="2" charset="0"/>
                <a:cs typeface="Poppins Medium" panose="00000600000000000000" pitchFamily="2" charset="0"/>
              </a:rPr>
              <a:t>Too easy</a:t>
            </a:r>
          </a:p>
        </p:txBody>
      </p:sp>
      <p:sp>
        <p:nvSpPr>
          <p:cNvPr id="21" name="TextBox 20">
            <a:extLst>
              <a:ext uri="{FF2B5EF4-FFF2-40B4-BE49-F238E27FC236}">
                <a16:creationId xmlns:a16="http://schemas.microsoft.com/office/drawing/2014/main" id="{50546104-C6E7-F04A-BD74-3964BAD540D6}"/>
              </a:ext>
            </a:extLst>
          </p:cNvPr>
          <p:cNvSpPr txBox="1"/>
          <p:nvPr/>
        </p:nvSpPr>
        <p:spPr>
          <a:xfrm>
            <a:off x="820568" y="3602306"/>
            <a:ext cx="1718620" cy="769441"/>
          </a:xfrm>
          <a:prstGeom prst="rect">
            <a:avLst/>
          </a:prstGeom>
          <a:noFill/>
        </p:spPr>
        <p:txBody>
          <a:bodyPr wrap="square" rtlCol="0">
            <a:spAutoFit/>
          </a:bodyPr>
          <a:lstStyle/>
          <a:p>
            <a:r>
              <a:rPr lang="en-GB" sz="1100" dirty="0">
                <a:solidFill>
                  <a:srgbClr val="EF8481"/>
                </a:solidFill>
                <a:latin typeface="Poppins Medium" panose="00000600000000000000" pitchFamily="2" charset="0"/>
                <a:cs typeface="Poppins Medium" panose="00000600000000000000" pitchFamily="2" charset="0"/>
              </a:rPr>
              <a:t>Simple tasks that can completed in a few months with minimum fuse.</a:t>
            </a:r>
          </a:p>
        </p:txBody>
      </p:sp>
      <p:sp>
        <p:nvSpPr>
          <p:cNvPr id="22" name="TextBox 21">
            <a:extLst>
              <a:ext uri="{FF2B5EF4-FFF2-40B4-BE49-F238E27FC236}">
                <a16:creationId xmlns:a16="http://schemas.microsoft.com/office/drawing/2014/main" id="{96E31BE5-97E3-C04B-83EB-0FEDA4435A62}"/>
              </a:ext>
            </a:extLst>
          </p:cNvPr>
          <p:cNvSpPr txBox="1"/>
          <p:nvPr/>
        </p:nvSpPr>
        <p:spPr>
          <a:xfrm>
            <a:off x="3345187" y="3587392"/>
            <a:ext cx="1866507" cy="769441"/>
          </a:xfrm>
          <a:prstGeom prst="rect">
            <a:avLst/>
          </a:prstGeom>
          <a:noFill/>
        </p:spPr>
        <p:txBody>
          <a:bodyPr wrap="square" rtlCol="0">
            <a:spAutoFit/>
          </a:bodyPr>
          <a:lstStyle/>
          <a:p>
            <a:r>
              <a:rPr lang="en-GB" sz="1100" dirty="0">
                <a:solidFill>
                  <a:srgbClr val="EF8481"/>
                </a:solidFill>
                <a:latin typeface="Poppins Medium" panose="00000600000000000000" pitchFamily="2" charset="0"/>
                <a:cs typeface="Poppins Medium" panose="00000600000000000000" pitchFamily="2" charset="0"/>
              </a:rPr>
              <a:t>Tough objectives, but with careful thought and a plan progress can be made.</a:t>
            </a:r>
          </a:p>
        </p:txBody>
      </p:sp>
      <p:sp>
        <p:nvSpPr>
          <p:cNvPr id="23" name="TextBox 22">
            <a:extLst>
              <a:ext uri="{FF2B5EF4-FFF2-40B4-BE49-F238E27FC236}">
                <a16:creationId xmlns:a16="http://schemas.microsoft.com/office/drawing/2014/main" id="{90CE22BC-E0B7-974A-9B56-F046DFA5B3D4}"/>
              </a:ext>
            </a:extLst>
          </p:cNvPr>
          <p:cNvSpPr txBox="1"/>
          <p:nvPr/>
        </p:nvSpPr>
        <p:spPr>
          <a:xfrm>
            <a:off x="3575581" y="3295992"/>
            <a:ext cx="1257043" cy="338554"/>
          </a:xfrm>
          <a:prstGeom prst="rect">
            <a:avLst/>
          </a:prstGeom>
          <a:noFill/>
        </p:spPr>
        <p:txBody>
          <a:bodyPr wrap="square" rtlCol="0">
            <a:spAutoFit/>
          </a:bodyPr>
          <a:lstStyle/>
          <a:p>
            <a:pPr algn="l"/>
            <a:r>
              <a:rPr lang="en-GB" sz="1600" dirty="0">
                <a:solidFill>
                  <a:srgbClr val="EF8481"/>
                </a:solidFill>
                <a:latin typeface="Poppins Medium" panose="00000600000000000000" pitchFamily="2" charset="0"/>
                <a:cs typeface="Poppins Medium" panose="00000600000000000000" pitchFamily="2" charset="0"/>
              </a:rPr>
              <a:t>Just right</a:t>
            </a:r>
          </a:p>
        </p:txBody>
      </p:sp>
      <p:sp>
        <p:nvSpPr>
          <p:cNvPr id="24" name="TextBox 23">
            <a:extLst>
              <a:ext uri="{FF2B5EF4-FFF2-40B4-BE49-F238E27FC236}">
                <a16:creationId xmlns:a16="http://schemas.microsoft.com/office/drawing/2014/main" id="{ADA92F4F-A264-4B41-B74D-0D5ED9DEE8A0}"/>
              </a:ext>
            </a:extLst>
          </p:cNvPr>
          <p:cNvSpPr txBox="1"/>
          <p:nvPr/>
        </p:nvSpPr>
        <p:spPr>
          <a:xfrm>
            <a:off x="6273631" y="3295992"/>
            <a:ext cx="1104380" cy="338554"/>
          </a:xfrm>
          <a:prstGeom prst="rect">
            <a:avLst/>
          </a:prstGeom>
          <a:noFill/>
        </p:spPr>
        <p:txBody>
          <a:bodyPr wrap="square" rtlCol="0">
            <a:spAutoFit/>
          </a:bodyPr>
          <a:lstStyle/>
          <a:p>
            <a:pPr algn="l"/>
            <a:r>
              <a:rPr lang="en-GB" sz="1600" dirty="0">
                <a:solidFill>
                  <a:srgbClr val="EF8481"/>
                </a:solidFill>
                <a:latin typeface="Poppins Medium" panose="00000600000000000000" pitchFamily="2" charset="0"/>
                <a:cs typeface="Poppins Medium" panose="00000600000000000000" pitchFamily="2" charset="0"/>
              </a:rPr>
              <a:t>Too hard</a:t>
            </a:r>
          </a:p>
        </p:txBody>
      </p:sp>
      <p:sp>
        <p:nvSpPr>
          <p:cNvPr id="25" name="TextBox 24">
            <a:extLst>
              <a:ext uri="{FF2B5EF4-FFF2-40B4-BE49-F238E27FC236}">
                <a16:creationId xmlns:a16="http://schemas.microsoft.com/office/drawing/2014/main" id="{86780610-7D7D-ED44-934C-904A40F1AE32}"/>
              </a:ext>
            </a:extLst>
          </p:cNvPr>
          <p:cNvSpPr txBox="1"/>
          <p:nvPr/>
        </p:nvSpPr>
        <p:spPr>
          <a:xfrm>
            <a:off x="6066260" y="3587392"/>
            <a:ext cx="1866507" cy="938719"/>
          </a:xfrm>
          <a:prstGeom prst="rect">
            <a:avLst/>
          </a:prstGeom>
          <a:noFill/>
        </p:spPr>
        <p:txBody>
          <a:bodyPr wrap="square" rtlCol="0">
            <a:spAutoFit/>
          </a:bodyPr>
          <a:lstStyle/>
          <a:p>
            <a:r>
              <a:rPr lang="en-GB" sz="1100" dirty="0">
                <a:solidFill>
                  <a:srgbClr val="EF8481"/>
                </a:solidFill>
                <a:latin typeface="Poppins Medium" panose="00000600000000000000" pitchFamily="2" charset="0"/>
                <a:cs typeface="Poppins Medium" panose="00000600000000000000" pitchFamily="2" charset="0"/>
              </a:rPr>
              <a:t>Really challenging deliverables with multiple dependables, which make it hard to know how to start.</a:t>
            </a:r>
          </a:p>
        </p:txBody>
      </p:sp>
    </p:spTree>
    <p:extLst>
      <p:ext uri="{BB962C8B-B14F-4D97-AF65-F5344CB8AC3E}">
        <p14:creationId xmlns:p14="http://schemas.microsoft.com/office/powerpoint/2010/main" val="1959840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7FE18DE-6DF6-964B-953E-6F9BF2D8D7D4}"/>
              </a:ext>
            </a:extLst>
          </p:cNvPr>
          <p:cNvSpPr txBox="1"/>
          <p:nvPr/>
        </p:nvSpPr>
        <p:spPr>
          <a:xfrm>
            <a:off x="1353884" y="171468"/>
            <a:ext cx="6960777" cy="646331"/>
          </a:xfrm>
          <a:prstGeom prst="rect">
            <a:avLst/>
          </a:prstGeom>
          <a:noFill/>
        </p:spPr>
        <p:txBody>
          <a:bodyPr wrap="square" rtlCol="0">
            <a:spAutoFit/>
          </a:bodyPr>
          <a:lstStyle/>
          <a:p>
            <a:pPr algn="l"/>
            <a:r>
              <a:rPr lang="en-GB" sz="3600" dirty="0">
                <a:solidFill>
                  <a:srgbClr val="C5E3D7"/>
                </a:solidFill>
                <a:latin typeface="Poppins Bold" panose="00000800000000000000" pitchFamily="2" charset="0"/>
                <a:cs typeface="Poppins Bold" panose="00000800000000000000" pitchFamily="2" charset="0"/>
              </a:rPr>
              <a:t>The ‘odd numbers’ principle</a:t>
            </a:r>
          </a:p>
        </p:txBody>
      </p:sp>
      <p:sp>
        <p:nvSpPr>
          <p:cNvPr id="7" name="TextBox 6">
            <a:extLst>
              <a:ext uri="{FF2B5EF4-FFF2-40B4-BE49-F238E27FC236}">
                <a16:creationId xmlns:a16="http://schemas.microsoft.com/office/drawing/2014/main" id="{8D4BA8E4-1FBA-EE42-8D8D-27893CECEAB4}"/>
              </a:ext>
            </a:extLst>
          </p:cNvPr>
          <p:cNvSpPr txBox="1"/>
          <p:nvPr/>
        </p:nvSpPr>
        <p:spPr>
          <a:xfrm>
            <a:off x="1353884" y="817799"/>
            <a:ext cx="6960777" cy="738664"/>
          </a:xfrm>
          <a:prstGeom prst="rect">
            <a:avLst/>
          </a:prstGeom>
          <a:noFill/>
        </p:spPr>
        <p:txBody>
          <a:bodyPr wrap="square" rtlCol="0">
            <a:spAutoFit/>
          </a:bodyPr>
          <a:lstStyle/>
          <a:p>
            <a:pPr algn="l"/>
            <a:r>
              <a:rPr lang="en-GB" sz="1400" dirty="0">
                <a:solidFill>
                  <a:srgbClr val="C5E3D7"/>
                </a:solidFill>
                <a:latin typeface="Poppins Medium" panose="00000600000000000000" pitchFamily="2" charset="0"/>
                <a:cs typeface="Poppins Medium" panose="00000600000000000000" pitchFamily="2" charset="0"/>
              </a:rPr>
              <a:t>For some reason odd numbers and strategies work well together. 1 mission, 3 organisational aims, 5 strategic pillars – odd numbers work. It’s the same with timelines, but are you 3 or 5 years?</a:t>
            </a:r>
          </a:p>
        </p:txBody>
      </p:sp>
      <p:sp>
        <p:nvSpPr>
          <p:cNvPr id="8" name="TextBox 7">
            <a:extLst>
              <a:ext uri="{FF2B5EF4-FFF2-40B4-BE49-F238E27FC236}">
                <a16:creationId xmlns:a16="http://schemas.microsoft.com/office/drawing/2014/main" id="{271AEB42-FBCD-A246-A906-90D87300DB7A}"/>
              </a:ext>
            </a:extLst>
          </p:cNvPr>
          <p:cNvSpPr txBox="1"/>
          <p:nvPr/>
        </p:nvSpPr>
        <p:spPr>
          <a:xfrm>
            <a:off x="1156404" y="1668120"/>
            <a:ext cx="6831106" cy="1400383"/>
          </a:xfrm>
          <a:prstGeom prst="rect">
            <a:avLst/>
          </a:prstGeom>
          <a:noFill/>
        </p:spPr>
        <p:txBody>
          <a:bodyPr wrap="square" rtlCol="0">
            <a:spAutoFit/>
          </a:bodyPr>
          <a:lstStyle/>
          <a:p>
            <a:pPr algn="ctr"/>
            <a:r>
              <a:rPr lang="en-GB" sz="8500" dirty="0">
                <a:solidFill>
                  <a:srgbClr val="C5E3D7"/>
                </a:solidFill>
                <a:latin typeface="Poppins Bold" panose="00000800000000000000" pitchFamily="2" charset="0"/>
                <a:cs typeface="Poppins Bold" panose="00000800000000000000" pitchFamily="2" charset="0"/>
              </a:rPr>
              <a:t>3    v   5</a:t>
            </a:r>
          </a:p>
        </p:txBody>
      </p:sp>
      <p:sp>
        <p:nvSpPr>
          <p:cNvPr id="9" name="TextBox 8">
            <a:extLst>
              <a:ext uri="{FF2B5EF4-FFF2-40B4-BE49-F238E27FC236}">
                <a16:creationId xmlns:a16="http://schemas.microsoft.com/office/drawing/2014/main" id="{7622CF6C-742B-5847-AF1A-1B96BF0CD995}"/>
              </a:ext>
            </a:extLst>
          </p:cNvPr>
          <p:cNvSpPr txBox="1"/>
          <p:nvPr/>
        </p:nvSpPr>
        <p:spPr>
          <a:xfrm>
            <a:off x="1717455" y="3103005"/>
            <a:ext cx="2697597" cy="523220"/>
          </a:xfrm>
          <a:prstGeom prst="rect">
            <a:avLst/>
          </a:prstGeom>
          <a:noFill/>
        </p:spPr>
        <p:txBody>
          <a:bodyPr wrap="square" rtlCol="0">
            <a:spAutoFit/>
          </a:bodyPr>
          <a:lstStyle/>
          <a:p>
            <a:pPr algn="l"/>
            <a:r>
              <a:rPr lang="en-GB" sz="1400" dirty="0">
                <a:solidFill>
                  <a:srgbClr val="C5E3D7"/>
                </a:solidFill>
                <a:latin typeface="Poppins Medium" panose="00000600000000000000" pitchFamily="2" charset="0"/>
                <a:cs typeface="Poppins Medium" panose="00000600000000000000" pitchFamily="2" charset="0"/>
              </a:rPr>
              <a:t>Lifetime of typical student at University.</a:t>
            </a:r>
          </a:p>
        </p:txBody>
      </p:sp>
      <p:sp>
        <p:nvSpPr>
          <p:cNvPr id="10" name="Freeform: Shape 19">
            <a:extLst>
              <a:ext uri="{FF2B5EF4-FFF2-40B4-BE49-F238E27FC236}">
                <a16:creationId xmlns:a16="http://schemas.microsoft.com/office/drawing/2014/main" id="{A41CAB1F-8628-5F40-81C6-5A27DECC2F68}"/>
              </a:ext>
            </a:extLst>
          </p:cNvPr>
          <p:cNvSpPr/>
          <p:nvPr/>
        </p:nvSpPr>
        <p:spPr>
          <a:xfrm rot="16200000">
            <a:off x="1574440" y="3227055"/>
            <a:ext cx="169527" cy="116461"/>
          </a:xfrm>
          <a:custGeom>
            <a:avLst/>
            <a:gdLst>
              <a:gd name="connsiteX0" fmla="*/ 168169 w 169527"/>
              <a:gd name="connsiteY0" fmla="*/ 22333 h 116461"/>
              <a:gd name="connsiteX1" fmla="*/ 168169 w 169527"/>
              <a:gd name="connsiteY1" fmla="*/ 22333 h 116461"/>
              <a:gd name="connsiteX2" fmla="*/ 147162 w 169527"/>
              <a:gd name="connsiteY2" fmla="*/ 1376 h 116461"/>
              <a:gd name="connsiteX3" fmla="*/ 117749 w 169527"/>
              <a:gd name="connsiteY3" fmla="*/ 7629 h 116461"/>
              <a:gd name="connsiteX4" fmla="*/ 84756 w 169527"/>
              <a:gd name="connsiteY4" fmla="*/ 40730 h 116461"/>
              <a:gd name="connsiteX5" fmla="*/ 51728 w 169527"/>
              <a:gd name="connsiteY5" fmla="*/ 7597 h 116461"/>
              <a:gd name="connsiteX6" fmla="*/ 22358 w 169527"/>
              <a:gd name="connsiteY6" fmla="*/ 1366 h 116461"/>
              <a:gd name="connsiteX7" fmla="*/ 1322 w 169527"/>
              <a:gd name="connsiteY7" fmla="*/ 40358 h 116461"/>
              <a:gd name="connsiteX8" fmla="*/ 7803 w 169527"/>
              <a:gd name="connsiteY8" fmla="*/ 52060 h 116461"/>
              <a:gd name="connsiteX9" fmla="*/ 64378 w 169527"/>
              <a:gd name="connsiteY9" fmla="*/ 108817 h 116461"/>
              <a:gd name="connsiteX10" fmla="*/ 75719 w 169527"/>
              <a:gd name="connsiteY10" fmla="*/ 115089 h 116461"/>
              <a:gd name="connsiteX11" fmla="*/ 93856 w 169527"/>
              <a:gd name="connsiteY11" fmla="*/ 115146 h 116461"/>
              <a:gd name="connsiteX12" fmla="*/ 104185 w 169527"/>
              <a:gd name="connsiteY12" fmla="*/ 109795 h 116461"/>
              <a:gd name="connsiteX13" fmla="*/ 161751 w 169527"/>
              <a:gd name="connsiteY13" fmla="*/ 52022 h 116461"/>
              <a:gd name="connsiteX14" fmla="*/ 168169 w 169527"/>
              <a:gd name="connsiteY14" fmla="*/ 22333 h 11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27" h="116461">
                <a:moveTo>
                  <a:pt x="168169" y="22333"/>
                </a:moveTo>
                <a:lnTo>
                  <a:pt x="168169" y="22333"/>
                </a:lnTo>
                <a:cubicBezTo>
                  <a:pt x="165119" y="12270"/>
                  <a:pt x="157233" y="4402"/>
                  <a:pt x="147162" y="1376"/>
                </a:cubicBezTo>
                <a:cubicBezTo>
                  <a:pt x="136580" y="-1791"/>
                  <a:pt x="125316" y="602"/>
                  <a:pt x="117749" y="7629"/>
                </a:cubicBezTo>
                <a:lnTo>
                  <a:pt x="84756" y="40730"/>
                </a:lnTo>
                <a:lnTo>
                  <a:pt x="51728" y="7597"/>
                </a:lnTo>
                <a:cubicBezTo>
                  <a:pt x="44176" y="602"/>
                  <a:pt x="32929" y="-1783"/>
                  <a:pt x="22358" y="1366"/>
                </a:cubicBezTo>
                <a:cubicBezTo>
                  <a:pt x="5782" y="6325"/>
                  <a:pt x="-3636" y="23782"/>
                  <a:pt x="1322" y="40358"/>
                </a:cubicBezTo>
                <a:cubicBezTo>
                  <a:pt x="2615" y="44680"/>
                  <a:pt x="4826" y="48671"/>
                  <a:pt x="7803" y="52060"/>
                </a:cubicBezTo>
                <a:cubicBezTo>
                  <a:pt x="8226" y="52486"/>
                  <a:pt x="50135" y="95048"/>
                  <a:pt x="64378" y="108817"/>
                </a:cubicBezTo>
                <a:cubicBezTo>
                  <a:pt x="67250" y="111597"/>
                  <a:pt x="70960" y="113647"/>
                  <a:pt x="75719" y="115089"/>
                </a:cubicBezTo>
                <a:cubicBezTo>
                  <a:pt x="81627" y="116900"/>
                  <a:pt x="87938" y="116920"/>
                  <a:pt x="93856" y="115146"/>
                </a:cubicBezTo>
                <a:cubicBezTo>
                  <a:pt x="97022" y="114202"/>
                  <a:pt x="101057" y="112748"/>
                  <a:pt x="104185" y="109795"/>
                </a:cubicBezTo>
                <a:cubicBezTo>
                  <a:pt x="118842" y="95962"/>
                  <a:pt x="161304" y="52488"/>
                  <a:pt x="161751" y="52022"/>
                </a:cubicBezTo>
                <a:cubicBezTo>
                  <a:pt x="168897" y="43909"/>
                  <a:pt x="171326" y="32672"/>
                  <a:pt x="168169" y="22333"/>
                </a:cubicBezTo>
                <a:close/>
              </a:path>
            </a:pathLst>
          </a:custGeom>
          <a:solidFill>
            <a:srgbClr val="C5E3D7"/>
          </a:solidFill>
          <a:ln w="180" cap="flat">
            <a:noFill/>
            <a:prstDash val="solid"/>
            <a:miter/>
          </a:ln>
        </p:spPr>
        <p:txBody>
          <a:bodyPr rtlCol="0" anchor="ctr"/>
          <a:lstStyle/>
          <a:p>
            <a:endParaRPr lang="en-GB"/>
          </a:p>
        </p:txBody>
      </p:sp>
      <p:sp>
        <p:nvSpPr>
          <p:cNvPr id="11" name="TextBox 10">
            <a:extLst>
              <a:ext uri="{FF2B5EF4-FFF2-40B4-BE49-F238E27FC236}">
                <a16:creationId xmlns:a16="http://schemas.microsoft.com/office/drawing/2014/main" id="{83D7C64C-2A41-1B43-B915-8E371C97F4AC}"/>
              </a:ext>
            </a:extLst>
          </p:cNvPr>
          <p:cNvSpPr txBox="1"/>
          <p:nvPr/>
        </p:nvSpPr>
        <p:spPr>
          <a:xfrm>
            <a:off x="1717434" y="3638387"/>
            <a:ext cx="2697597" cy="523220"/>
          </a:xfrm>
          <a:prstGeom prst="rect">
            <a:avLst/>
          </a:prstGeom>
          <a:noFill/>
        </p:spPr>
        <p:txBody>
          <a:bodyPr wrap="square" rtlCol="0">
            <a:spAutoFit/>
          </a:bodyPr>
          <a:lstStyle/>
          <a:p>
            <a:pPr algn="l"/>
            <a:r>
              <a:rPr lang="en-GB" sz="1400" dirty="0">
                <a:solidFill>
                  <a:srgbClr val="C5E3D7"/>
                </a:solidFill>
                <a:latin typeface="Poppins Medium" panose="00000600000000000000" pitchFamily="2" charset="0"/>
                <a:cs typeface="Poppins Medium" panose="00000600000000000000" pitchFamily="2" charset="0"/>
              </a:rPr>
              <a:t>Feasible aim for your staff to see progress.</a:t>
            </a:r>
          </a:p>
        </p:txBody>
      </p:sp>
      <p:sp>
        <p:nvSpPr>
          <p:cNvPr id="12" name="Freeform: Shape 19">
            <a:extLst>
              <a:ext uri="{FF2B5EF4-FFF2-40B4-BE49-F238E27FC236}">
                <a16:creationId xmlns:a16="http://schemas.microsoft.com/office/drawing/2014/main" id="{F19138C6-9158-DE48-9A47-85A26FB0CB37}"/>
              </a:ext>
            </a:extLst>
          </p:cNvPr>
          <p:cNvSpPr/>
          <p:nvPr/>
        </p:nvSpPr>
        <p:spPr>
          <a:xfrm rot="16200000">
            <a:off x="1574419" y="3762437"/>
            <a:ext cx="169527" cy="116461"/>
          </a:xfrm>
          <a:custGeom>
            <a:avLst/>
            <a:gdLst>
              <a:gd name="connsiteX0" fmla="*/ 168169 w 169527"/>
              <a:gd name="connsiteY0" fmla="*/ 22333 h 116461"/>
              <a:gd name="connsiteX1" fmla="*/ 168169 w 169527"/>
              <a:gd name="connsiteY1" fmla="*/ 22333 h 116461"/>
              <a:gd name="connsiteX2" fmla="*/ 147162 w 169527"/>
              <a:gd name="connsiteY2" fmla="*/ 1376 h 116461"/>
              <a:gd name="connsiteX3" fmla="*/ 117749 w 169527"/>
              <a:gd name="connsiteY3" fmla="*/ 7629 h 116461"/>
              <a:gd name="connsiteX4" fmla="*/ 84756 w 169527"/>
              <a:gd name="connsiteY4" fmla="*/ 40730 h 116461"/>
              <a:gd name="connsiteX5" fmla="*/ 51728 w 169527"/>
              <a:gd name="connsiteY5" fmla="*/ 7597 h 116461"/>
              <a:gd name="connsiteX6" fmla="*/ 22358 w 169527"/>
              <a:gd name="connsiteY6" fmla="*/ 1366 h 116461"/>
              <a:gd name="connsiteX7" fmla="*/ 1322 w 169527"/>
              <a:gd name="connsiteY7" fmla="*/ 40358 h 116461"/>
              <a:gd name="connsiteX8" fmla="*/ 7803 w 169527"/>
              <a:gd name="connsiteY8" fmla="*/ 52060 h 116461"/>
              <a:gd name="connsiteX9" fmla="*/ 64378 w 169527"/>
              <a:gd name="connsiteY9" fmla="*/ 108817 h 116461"/>
              <a:gd name="connsiteX10" fmla="*/ 75719 w 169527"/>
              <a:gd name="connsiteY10" fmla="*/ 115089 h 116461"/>
              <a:gd name="connsiteX11" fmla="*/ 93856 w 169527"/>
              <a:gd name="connsiteY11" fmla="*/ 115146 h 116461"/>
              <a:gd name="connsiteX12" fmla="*/ 104185 w 169527"/>
              <a:gd name="connsiteY12" fmla="*/ 109795 h 116461"/>
              <a:gd name="connsiteX13" fmla="*/ 161751 w 169527"/>
              <a:gd name="connsiteY13" fmla="*/ 52022 h 116461"/>
              <a:gd name="connsiteX14" fmla="*/ 168169 w 169527"/>
              <a:gd name="connsiteY14" fmla="*/ 22333 h 11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27" h="116461">
                <a:moveTo>
                  <a:pt x="168169" y="22333"/>
                </a:moveTo>
                <a:lnTo>
                  <a:pt x="168169" y="22333"/>
                </a:lnTo>
                <a:cubicBezTo>
                  <a:pt x="165119" y="12270"/>
                  <a:pt x="157233" y="4402"/>
                  <a:pt x="147162" y="1376"/>
                </a:cubicBezTo>
                <a:cubicBezTo>
                  <a:pt x="136580" y="-1791"/>
                  <a:pt x="125316" y="602"/>
                  <a:pt x="117749" y="7629"/>
                </a:cubicBezTo>
                <a:lnTo>
                  <a:pt x="84756" y="40730"/>
                </a:lnTo>
                <a:lnTo>
                  <a:pt x="51728" y="7597"/>
                </a:lnTo>
                <a:cubicBezTo>
                  <a:pt x="44176" y="602"/>
                  <a:pt x="32929" y="-1783"/>
                  <a:pt x="22358" y="1366"/>
                </a:cubicBezTo>
                <a:cubicBezTo>
                  <a:pt x="5782" y="6325"/>
                  <a:pt x="-3636" y="23782"/>
                  <a:pt x="1322" y="40358"/>
                </a:cubicBezTo>
                <a:cubicBezTo>
                  <a:pt x="2615" y="44680"/>
                  <a:pt x="4826" y="48671"/>
                  <a:pt x="7803" y="52060"/>
                </a:cubicBezTo>
                <a:cubicBezTo>
                  <a:pt x="8226" y="52486"/>
                  <a:pt x="50135" y="95048"/>
                  <a:pt x="64378" y="108817"/>
                </a:cubicBezTo>
                <a:cubicBezTo>
                  <a:pt x="67250" y="111597"/>
                  <a:pt x="70960" y="113647"/>
                  <a:pt x="75719" y="115089"/>
                </a:cubicBezTo>
                <a:cubicBezTo>
                  <a:pt x="81627" y="116900"/>
                  <a:pt x="87938" y="116920"/>
                  <a:pt x="93856" y="115146"/>
                </a:cubicBezTo>
                <a:cubicBezTo>
                  <a:pt x="97022" y="114202"/>
                  <a:pt x="101057" y="112748"/>
                  <a:pt x="104185" y="109795"/>
                </a:cubicBezTo>
                <a:cubicBezTo>
                  <a:pt x="118842" y="95962"/>
                  <a:pt x="161304" y="52488"/>
                  <a:pt x="161751" y="52022"/>
                </a:cubicBezTo>
                <a:cubicBezTo>
                  <a:pt x="168897" y="43909"/>
                  <a:pt x="171326" y="32672"/>
                  <a:pt x="168169" y="22333"/>
                </a:cubicBezTo>
                <a:close/>
              </a:path>
            </a:pathLst>
          </a:custGeom>
          <a:solidFill>
            <a:srgbClr val="C5E3D7"/>
          </a:solidFill>
          <a:ln w="180" cap="flat">
            <a:noFill/>
            <a:prstDash val="solid"/>
            <a:miter/>
          </a:ln>
        </p:spPr>
        <p:txBody>
          <a:bodyPr rtlCol="0" anchor="ctr"/>
          <a:lstStyle/>
          <a:p>
            <a:endParaRPr lang="en-GB"/>
          </a:p>
        </p:txBody>
      </p:sp>
      <p:sp>
        <p:nvSpPr>
          <p:cNvPr id="13" name="TextBox 12">
            <a:extLst>
              <a:ext uri="{FF2B5EF4-FFF2-40B4-BE49-F238E27FC236}">
                <a16:creationId xmlns:a16="http://schemas.microsoft.com/office/drawing/2014/main" id="{EF19234D-AE6B-544A-8625-5E281345E791}"/>
              </a:ext>
            </a:extLst>
          </p:cNvPr>
          <p:cNvSpPr txBox="1"/>
          <p:nvPr/>
        </p:nvSpPr>
        <p:spPr>
          <a:xfrm>
            <a:off x="5289955" y="3074845"/>
            <a:ext cx="2697597" cy="523220"/>
          </a:xfrm>
          <a:prstGeom prst="rect">
            <a:avLst/>
          </a:prstGeom>
          <a:noFill/>
        </p:spPr>
        <p:txBody>
          <a:bodyPr wrap="square" rtlCol="0">
            <a:spAutoFit/>
          </a:bodyPr>
          <a:lstStyle/>
          <a:p>
            <a:pPr algn="l"/>
            <a:r>
              <a:rPr lang="en-GB" sz="1400" dirty="0">
                <a:solidFill>
                  <a:srgbClr val="C5E3D7"/>
                </a:solidFill>
                <a:latin typeface="Poppins Medium" panose="00000600000000000000" pitchFamily="2" charset="0"/>
                <a:cs typeface="Poppins Medium" panose="00000600000000000000" pitchFamily="2" charset="0"/>
              </a:rPr>
              <a:t>Don’t have to re-do it for a while.</a:t>
            </a:r>
          </a:p>
        </p:txBody>
      </p:sp>
      <p:sp>
        <p:nvSpPr>
          <p:cNvPr id="14" name="Freeform: Shape 19">
            <a:extLst>
              <a:ext uri="{FF2B5EF4-FFF2-40B4-BE49-F238E27FC236}">
                <a16:creationId xmlns:a16="http://schemas.microsoft.com/office/drawing/2014/main" id="{F5259890-ADEE-4047-9F99-DBE54347C827}"/>
              </a:ext>
            </a:extLst>
          </p:cNvPr>
          <p:cNvSpPr/>
          <p:nvPr/>
        </p:nvSpPr>
        <p:spPr>
          <a:xfrm rot="16200000">
            <a:off x="5146940" y="3198895"/>
            <a:ext cx="169527" cy="116461"/>
          </a:xfrm>
          <a:custGeom>
            <a:avLst/>
            <a:gdLst>
              <a:gd name="connsiteX0" fmla="*/ 168169 w 169527"/>
              <a:gd name="connsiteY0" fmla="*/ 22333 h 116461"/>
              <a:gd name="connsiteX1" fmla="*/ 168169 w 169527"/>
              <a:gd name="connsiteY1" fmla="*/ 22333 h 116461"/>
              <a:gd name="connsiteX2" fmla="*/ 147162 w 169527"/>
              <a:gd name="connsiteY2" fmla="*/ 1376 h 116461"/>
              <a:gd name="connsiteX3" fmla="*/ 117749 w 169527"/>
              <a:gd name="connsiteY3" fmla="*/ 7629 h 116461"/>
              <a:gd name="connsiteX4" fmla="*/ 84756 w 169527"/>
              <a:gd name="connsiteY4" fmla="*/ 40730 h 116461"/>
              <a:gd name="connsiteX5" fmla="*/ 51728 w 169527"/>
              <a:gd name="connsiteY5" fmla="*/ 7597 h 116461"/>
              <a:gd name="connsiteX6" fmla="*/ 22358 w 169527"/>
              <a:gd name="connsiteY6" fmla="*/ 1366 h 116461"/>
              <a:gd name="connsiteX7" fmla="*/ 1322 w 169527"/>
              <a:gd name="connsiteY7" fmla="*/ 40358 h 116461"/>
              <a:gd name="connsiteX8" fmla="*/ 7803 w 169527"/>
              <a:gd name="connsiteY8" fmla="*/ 52060 h 116461"/>
              <a:gd name="connsiteX9" fmla="*/ 64378 w 169527"/>
              <a:gd name="connsiteY9" fmla="*/ 108817 h 116461"/>
              <a:gd name="connsiteX10" fmla="*/ 75719 w 169527"/>
              <a:gd name="connsiteY10" fmla="*/ 115089 h 116461"/>
              <a:gd name="connsiteX11" fmla="*/ 93856 w 169527"/>
              <a:gd name="connsiteY11" fmla="*/ 115146 h 116461"/>
              <a:gd name="connsiteX12" fmla="*/ 104185 w 169527"/>
              <a:gd name="connsiteY12" fmla="*/ 109795 h 116461"/>
              <a:gd name="connsiteX13" fmla="*/ 161751 w 169527"/>
              <a:gd name="connsiteY13" fmla="*/ 52022 h 116461"/>
              <a:gd name="connsiteX14" fmla="*/ 168169 w 169527"/>
              <a:gd name="connsiteY14" fmla="*/ 22333 h 11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27" h="116461">
                <a:moveTo>
                  <a:pt x="168169" y="22333"/>
                </a:moveTo>
                <a:lnTo>
                  <a:pt x="168169" y="22333"/>
                </a:lnTo>
                <a:cubicBezTo>
                  <a:pt x="165119" y="12270"/>
                  <a:pt x="157233" y="4402"/>
                  <a:pt x="147162" y="1376"/>
                </a:cubicBezTo>
                <a:cubicBezTo>
                  <a:pt x="136580" y="-1791"/>
                  <a:pt x="125316" y="602"/>
                  <a:pt x="117749" y="7629"/>
                </a:cubicBezTo>
                <a:lnTo>
                  <a:pt x="84756" y="40730"/>
                </a:lnTo>
                <a:lnTo>
                  <a:pt x="51728" y="7597"/>
                </a:lnTo>
                <a:cubicBezTo>
                  <a:pt x="44176" y="602"/>
                  <a:pt x="32929" y="-1783"/>
                  <a:pt x="22358" y="1366"/>
                </a:cubicBezTo>
                <a:cubicBezTo>
                  <a:pt x="5782" y="6325"/>
                  <a:pt x="-3636" y="23782"/>
                  <a:pt x="1322" y="40358"/>
                </a:cubicBezTo>
                <a:cubicBezTo>
                  <a:pt x="2615" y="44680"/>
                  <a:pt x="4826" y="48671"/>
                  <a:pt x="7803" y="52060"/>
                </a:cubicBezTo>
                <a:cubicBezTo>
                  <a:pt x="8226" y="52486"/>
                  <a:pt x="50135" y="95048"/>
                  <a:pt x="64378" y="108817"/>
                </a:cubicBezTo>
                <a:cubicBezTo>
                  <a:pt x="67250" y="111597"/>
                  <a:pt x="70960" y="113647"/>
                  <a:pt x="75719" y="115089"/>
                </a:cubicBezTo>
                <a:cubicBezTo>
                  <a:pt x="81627" y="116900"/>
                  <a:pt x="87938" y="116920"/>
                  <a:pt x="93856" y="115146"/>
                </a:cubicBezTo>
                <a:cubicBezTo>
                  <a:pt x="97022" y="114202"/>
                  <a:pt x="101057" y="112748"/>
                  <a:pt x="104185" y="109795"/>
                </a:cubicBezTo>
                <a:cubicBezTo>
                  <a:pt x="118842" y="95962"/>
                  <a:pt x="161304" y="52488"/>
                  <a:pt x="161751" y="52022"/>
                </a:cubicBezTo>
                <a:cubicBezTo>
                  <a:pt x="168897" y="43909"/>
                  <a:pt x="171326" y="32672"/>
                  <a:pt x="168169" y="22333"/>
                </a:cubicBezTo>
                <a:close/>
              </a:path>
            </a:pathLst>
          </a:custGeom>
          <a:solidFill>
            <a:srgbClr val="C5E3D7"/>
          </a:solidFill>
          <a:ln w="180" cap="flat">
            <a:noFill/>
            <a:prstDash val="solid"/>
            <a:miter/>
          </a:ln>
        </p:spPr>
        <p:txBody>
          <a:bodyPr rtlCol="0" anchor="ctr"/>
          <a:lstStyle/>
          <a:p>
            <a:endParaRPr lang="en-GB"/>
          </a:p>
        </p:txBody>
      </p:sp>
      <p:sp>
        <p:nvSpPr>
          <p:cNvPr id="15" name="TextBox 14">
            <a:extLst>
              <a:ext uri="{FF2B5EF4-FFF2-40B4-BE49-F238E27FC236}">
                <a16:creationId xmlns:a16="http://schemas.microsoft.com/office/drawing/2014/main" id="{F5AB1C5A-B072-BA43-B896-559A845B23E5}"/>
              </a:ext>
            </a:extLst>
          </p:cNvPr>
          <p:cNvSpPr txBox="1"/>
          <p:nvPr/>
        </p:nvSpPr>
        <p:spPr>
          <a:xfrm>
            <a:off x="1717434" y="4259124"/>
            <a:ext cx="2697597" cy="307777"/>
          </a:xfrm>
          <a:prstGeom prst="rect">
            <a:avLst/>
          </a:prstGeom>
          <a:noFill/>
        </p:spPr>
        <p:txBody>
          <a:bodyPr wrap="square" rtlCol="0">
            <a:spAutoFit/>
          </a:bodyPr>
          <a:lstStyle/>
          <a:p>
            <a:pPr algn="l"/>
            <a:r>
              <a:rPr lang="en-GB" sz="1400" dirty="0">
                <a:solidFill>
                  <a:srgbClr val="C5E3D7"/>
                </a:solidFill>
                <a:latin typeface="Poppins Medium" panose="00000600000000000000" pitchFamily="2" charset="0"/>
                <a:cs typeface="Poppins Medium" panose="00000600000000000000" pitchFamily="2" charset="0"/>
              </a:rPr>
              <a:t>Less risk of irrelevance. </a:t>
            </a:r>
          </a:p>
        </p:txBody>
      </p:sp>
      <p:sp>
        <p:nvSpPr>
          <p:cNvPr id="16" name="Freeform: Shape 19">
            <a:extLst>
              <a:ext uri="{FF2B5EF4-FFF2-40B4-BE49-F238E27FC236}">
                <a16:creationId xmlns:a16="http://schemas.microsoft.com/office/drawing/2014/main" id="{E9DC7BCE-E493-9143-B023-CE2BC5273951}"/>
              </a:ext>
            </a:extLst>
          </p:cNvPr>
          <p:cNvSpPr/>
          <p:nvPr/>
        </p:nvSpPr>
        <p:spPr>
          <a:xfrm rot="16200000">
            <a:off x="1574419" y="4355152"/>
            <a:ext cx="169527" cy="116461"/>
          </a:xfrm>
          <a:custGeom>
            <a:avLst/>
            <a:gdLst>
              <a:gd name="connsiteX0" fmla="*/ 168169 w 169527"/>
              <a:gd name="connsiteY0" fmla="*/ 22333 h 116461"/>
              <a:gd name="connsiteX1" fmla="*/ 168169 w 169527"/>
              <a:gd name="connsiteY1" fmla="*/ 22333 h 116461"/>
              <a:gd name="connsiteX2" fmla="*/ 147162 w 169527"/>
              <a:gd name="connsiteY2" fmla="*/ 1376 h 116461"/>
              <a:gd name="connsiteX3" fmla="*/ 117749 w 169527"/>
              <a:gd name="connsiteY3" fmla="*/ 7629 h 116461"/>
              <a:gd name="connsiteX4" fmla="*/ 84756 w 169527"/>
              <a:gd name="connsiteY4" fmla="*/ 40730 h 116461"/>
              <a:gd name="connsiteX5" fmla="*/ 51728 w 169527"/>
              <a:gd name="connsiteY5" fmla="*/ 7597 h 116461"/>
              <a:gd name="connsiteX6" fmla="*/ 22358 w 169527"/>
              <a:gd name="connsiteY6" fmla="*/ 1366 h 116461"/>
              <a:gd name="connsiteX7" fmla="*/ 1322 w 169527"/>
              <a:gd name="connsiteY7" fmla="*/ 40358 h 116461"/>
              <a:gd name="connsiteX8" fmla="*/ 7803 w 169527"/>
              <a:gd name="connsiteY8" fmla="*/ 52060 h 116461"/>
              <a:gd name="connsiteX9" fmla="*/ 64378 w 169527"/>
              <a:gd name="connsiteY9" fmla="*/ 108817 h 116461"/>
              <a:gd name="connsiteX10" fmla="*/ 75719 w 169527"/>
              <a:gd name="connsiteY10" fmla="*/ 115089 h 116461"/>
              <a:gd name="connsiteX11" fmla="*/ 93856 w 169527"/>
              <a:gd name="connsiteY11" fmla="*/ 115146 h 116461"/>
              <a:gd name="connsiteX12" fmla="*/ 104185 w 169527"/>
              <a:gd name="connsiteY12" fmla="*/ 109795 h 116461"/>
              <a:gd name="connsiteX13" fmla="*/ 161751 w 169527"/>
              <a:gd name="connsiteY13" fmla="*/ 52022 h 116461"/>
              <a:gd name="connsiteX14" fmla="*/ 168169 w 169527"/>
              <a:gd name="connsiteY14" fmla="*/ 22333 h 11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27" h="116461">
                <a:moveTo>
                  <a:pt x="168169" y="22333"/>
                </a:moveTo>
                <a:lnTo>
                  <a:pt x="168169" y="22333"/>
                </a:lnTo>
                <a:cubicBezTo>
                  <a:pt x="165119" y="12270"/>
                  <a:pt x="157233" y="4402"/>
                  <a:pt x="147162" y="1376"/>
                </a:cubicBezTo>
                <a:cubicBezTo>
                  <a:pt x="136580" y="-1791"/>
                  <a:pt x="125316" y="602"/>
                  <a:pt x="117749" y="7629"/>
                </a:cubicBezTo>
                <a:lnTo>
                  <a:pt x="84756" y="40730"/>
                </a:lnTo>
                <a:lnTo>
                  <a:pt x="51728" y="7597"/>
                </a:lnTo>
                <a:cubicBezTo>
                  <a:pt x="44176" y="602"/>
                  <a:pt x="32929" y="-1783"/>
                  <a:pt x="22358" y="1366"/>
                </a:cubicBezTo>
                <a:cubicBezTo>
                  <a:pt x="5782" y="6325"/>
                  <a:pt x="-3636" y="23782"/>
                  <a:pt x="1322" y="40358"/>
                </a:cubicBezTo>
                <a:cubicBezTo>
                  <a:pt x="2615" y="44680"/>
                  <a:pt x="4826" y="48671"/>
                  <a:pt x="7803" y="52060"/>
                </a:cubicBezTo>
                <a:cubicBezTo>
                  <a:pt x="8226" y="52486"/>
                  <a:pt x="50135" y="95048"/>
                  <a:pt x="64378" y="108817"/>
                </a:cubicBezTo>
                <a:cubicBezTo>
                  <a:pt x="67250" y="111597"/>
                  <a:pt x="70960" y="113647"/>
                  <a:pt x="75719" y="115089"/>
                </a:cubicBezTo>
                <a:cubicBezTo>
                  <a:pt x="81627" y="116900"/>
                  <a:pt x="87938" y="116920"/>
                  <a:pt x="93856" y="115146"/>
                </a:cubicBezTo>
                <a:cubicBezTo>
                  <a:pt x="97022" y="114202"/>
                  <a:pt x="101057" y="112748"/>
                  <a:pt x="104185" y="109795"/>
                </a:cubicBezTo>
                <a:cubicBezTo>
                  <a:pt x="118842" y="95962"/>
                  <a:pt x="161304" y="52488"/>
                  <a:pt x="161751" y="52022"/>
                </a:cubicBezTo>
                <a:cubicBezTo>
                  <a:pt x="168897" y="43909"/>
                  <a:pt x="171326" y="32672"/>
                  <a:pt x="168169" y="22333"/>
                </a:cubicBezTo>
                <a:close/>
              </a:path>
            </a:pathLst>
          </a:custGeom>
          <a:solidFill>
            <a:srgbClr val="C5E3D7"/>
          </a:solidFill>
          <a:ln w="180" cap="flat">
            <a:noFill/>
            <a:prstDash val="solid"/>
            <a:miter/>
          </a:ln>
        </p:spPr>
        <p:txBody>
          <a:bodyPr rtlCol="0" anchor="ctr"/>
          <a:lstStyle/>
          <a:p>
            <a:endParaRPr lang="en-GB"/>
          </a:p>
        </p:txBody>
      </p:sp>
      <p:sp>
        <p:nvSpPr>
          <p:cNvPr id="17" name="TextBox 16">
            <a:extLst>
              <a:ext uri="{FF2B5EF4-FFF2-40B4-BE49-F238E27FC236}">
                <a16:creationId xmlns:a16="http://schemas.microsoft.com/office/drawing/2014/main" id="{2BBC79E2-112F-8C42-829B-C5822C028DEF}"/>
              </a:ext>
            </a:extLst>
          </p:cNvPr>
          <p:cNvSpPr txBox="1"/>
          <p:nvPr/>
        </p:nvSpPr>
        <p:spPr>
          <a:xfrm>
            <a:off x="5289934" y="3626225"/>
            <a:ext cx="2697597" cy="523220"/>
          </a:xfrm>
          <a:prstGeom prst="rect">
            <a:avLst/>
          </a:prstGeom>
          <a:noFill/>
        </p:spPr>
        <p:txBody>
          <a:bodyPr wrap="square" rtlCol="0">
            <a:spAutoFit/>
          </a:bodyPr>
          <a:lstStyle/>
          <a:p>
            <a:pPr algn="l"/>
            <a:r>
              <a:rPr lang="en-GB" sz="1400" dirty="0">
                <a:solidFill>
                  <a:srgbClr val="C5E3D7"/>
                </a:solidFill>
                <a:latin typeface="Poppins Medium" panose="00000600000000000000" pitchFamily="2" charset="0"/>
                <a:cs typeface="Poppins Medium" panose="00000600000000000000" pitchFamily="2" charset="0"/>
              </a:rPr>
              <a:t>Opportunity to align with institution’s strategy.</a:t>
            </a:r>
          </a:p>
        </p:txBody>
      </p:sp>
      <p:sp>
        <p:nvSpPr>
          <p:cNvPr id="18" name="Freeform: Shape 19">
            <a:extLst>
              <a:ext uri="{FF2B5EF4-FFF2-40B4-BE49-F238E27FC236}">
                <a16:creationId xmlns:a16="http://schemas.microsoft.com/office/drawing/2014/main" id="{2A1BF958-1B51-2A48-A29F-5459ACC8C199}"/>
              </a:ext>
            </a:extLst>
          </p:cNvPr>
          <p:cNvSpPr/>
          <p:nvPr/>
        </p:nvSpPr>
        <p:spPr>
          <a:xfrm rot="16200000">
            <a:off x="5146919" y="3750275"/>
            <a:ext cx="169527" cy="116461"/>
          </a:xfrm>
          <a:custGeom>
            <a:avLst/>
            <a:gdLst>
              <a:gd name="connsiteX0" fmla="*/ 168169 w 169527"/>
              <a:gd name="connsiteY0" fmla="*/ 22333 h 116461"/>
              <a:gd name="connsiteX1" fmla="*/ 168169 w 169527"/>
              <a:gd name="connsiteY1" fmla="*/ 22333 h 116461"/>
              <a:gd name="connsiteX2" fmla="*/ 147162 w 169527"/>
              <a:gd name="connsiteY2" fmla="*/ 1376 h 116461"/>
              <a:gd name="connsiteX3" fmla="*/ 117749 w 169527"/>
              <a:gd name="connsiteY3" fmla="*/ 7629 h 116461"/>
              <a:gd name="connsiteX4" fmla="*/ 84756 w 169527"/>
              <a:gd name="connsiteY4" fmla="*/ 40730 h 116461"/>
              <a:gd name="connsiteX5" fmla="*/ 51728 w 169527"/>
              <a:gd name="connsiteY5" fmla="*/ 7597 h 116461"/>
              <a:gd name="connsiteX6" fmla="*/ 22358 w 169527"/>
              <a:gd name="connsiteY6" fmla="*/ 1366 h 116461"/>
              <a:gd name="connsiteX7" fmla="*/ 1322 w 169527"/>
              <a:gd name="connsiteY7" fmla="*/ 40358 h 116461"/>
              <a:gd name="connsiteX8" fmla="*/ 7803 w 169527"/>
              <a:gd name="connsiteY8" fmla="*/ 52060 h 116461"/>
              <a:gd name="connsiteX9" fmla="*/ 64378 w 169527"/>
              <a:gd name="connsiteY9" fmla="*/ 108817 h 116461"/>
              <a:gd name="connsiteX10" fmla="*/ 75719 w 169527"/>
              <a:gd name="connsiteY10" fmla="*/ 115089 h 116461"/>
              <a:gd name="connsiteX11" fmla="*/ 93856 w 169527"/>
              <a:gd name="connsiteY11" fmla="*/ 115146 h 116461"/>
              <a:gd name="connsiteX12" fmla="*/ 104185 w 169527"/>
              <a:gd name="connsiteY12" fmla="*/ 109795 h 116461"/>
              <a:gd name="connsiteX13" fmla="*/ 161751 w 169527"/>
              <a:gd name="connsiteY13" fmla="*/ 52022 h 116461"/>
              <a:gd name="connsiteX14" fmla="*/ 168169 w 169527"/>
              <a:gd name="connsiteY14" fmla="*/ 22333 h 11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27" h="116461">
                <a:moveTo>
                  <a:pt x="168169" y="22333"/>
                </a:moveTo>
                <a:lnTo>
                  <a:pt x="168169" y="22333"/>
                </a:lnTo>
                <a:cubicBezTo>
                  <a:pt x="165119" y="12270"/>
                  <a:pt x="157233" y="4402"/>
                  <a:pt x="147162" y="1376"/>
                </a:cubicBezTo>
                <a:cubicBezTo>
                  <a:pt x="136580" y="-1791"/>
                  <a:pt x="125316" y="602"/>
                  <a:pt x="117749" y="7629"/>
                </a:cubicBezTo>
                <a:lnTo>
                  <a:pt x="84756" y="40730"/>
                </a:lnTo>
                <a:lnTo>
                  <a:pt x="51728" y="7597"/>
                </a:lnTo>
                <a:cubicBezTo>
                  <a:pt x="44176" y="602"/>
                  <a:pt x="32929" y="-1783"/>
                  <a:pt x="22358" y="1366"/>
                </a:cubicBezTo>
                <a:cubicBezTo>
                  <a:pt x="5782" y="6325"/>
                  <a:pt x="-3636" y="23782"/>
                  <a:pt x="1322" y="40358"/>
                </a:cubicBezTo>
                <a:cubicBezTo>
                  <a:pt x="2615" y="44680"/>
                  <a:pt x="4826" y="48671"/>
                  <a:pt x="7803" y="52060"/>
                </a:cubicBezTo>
                <a:cubicBezTo>
                  <a:pt x="8226" y="52486"/>
                  <a:pt x="50135" y="95048"/>
                  <a:pt x="64378" y="108817"/>
                </a:cubicBezTo>
                <a:cubicBezTo>
                  <a:pt x="67250" y="111597"/>
                  <a:pt x="70960" y="113647"/>
                  <a:pt x="75719" y="115089"/>
                </a:cubicBezTo>
                <a:cubicBezTo>
                  <a:pt x="81627" y="116900"/>
                  <a:pt x="87938" y="116920"/>
                  <a:pt x="93856" y="115146"/>
                </a:cubicBezTo>
                <a:cubicBezTo>
                  <a:pt x="97022" y="114202"/>
                  <a:pt x="101057" y="112748"/>
                  <a:pt x="104185" y="109795"/>
                </a:cubicBezTo>
                <a:cubicBezTo>
                  <a:pt x="118842" y="95962"/>
                  <a:pt x="161304" y="52488"/>
                  <a:pt x="161751" y="52022"/>
                </a:cubicBezTo>
                <a:cubicBezTo>
                  <a:pt x="168897" y="43909"/>
                  <a:pt x="171326" y="32672"/>
                  <a:pt x="168169" y="22333"/>
                </a:cubicBezTo>
                <a:close/>
              </a:path>
            </a:pathLst>
          </a:custGeom>
          <a:solidFill>
            <a:srgbClr val="C5E3D7"/>
          </a:solidFill>
          <a:ln w="180" cap="flat">
            <a:noFill/>
            <a:prstDash val="solid"/>
            <a:miter/>
          </a:ln>
        </p:spPr>
        <p:txBody>
          <a:bodyPr rtlCol="0" anchor="ctr"/>
          <a:lstStyle/>
          <a:p>
            <a:endParaRPr lang="en-GB"/>
          </a:p>
        </p:txBody>
      </p:sp>
      <p:sp>
        <p:nvSpPr>
          <p:cNvPr id="19" name="TextBox 18">
            <a:extLst>
              <a:ext uri="{FF2B5EF4-FFF2-40B4-BE49-F238E27FC236}">
                <a16:creationId xmlns:a16="http://schemas.microsoft.com/office/drawing/2014/main" id="{1C6D4D22-9245-8B4A-A91A-8E33B4E43573}"/>
              </a:ext>
            </a:extLst>
          </p:cNvPr>
          <p:cNvSpPr txBox="1"/>
          <p:nvPr/>
        </p:nvSpPr>
        <p:spPr>
          <a:xfrm>
            <a:off x="5289913" y="4177605"/>
            <a:ext cx="2697597" cy="738664"/>
          </a:xfrm>
          <a:prstGeom prst="rect">
            <a:avLst/>
          </a:prstGeom>
          <a:noFill/>
        </p:spPr>
        <p:txBody>
          <a:bodyPr wrap="square" rtlCol="0">
            <a:spAutoFit/>
          </a:bodyPr>
          <a:lstStyle/>
          <a:p>
            <a:pPr algn="l"/>
            <a:r>
              <a:rPr lang="en-GB" sz="1400" dirty="0">
                <a:solidFill>
                  <a:srgbClr val="C5E3D7"/>
                </a:solidFill>
                <a:latin typeface="Poppins Medium" panose="00000600000000000000" pitchFamily="2" charset="0"/>
                <a:cs typeface="Poppins Medium" panose="00000600000000000000" pitchFamily="2" charset="0"/>
              </a:rPr>
              <a:t>Time to consider and budget reserves for bigger investments.</a:t>
            </a:r>
          </a:p>
        </p:txBody>
      </p:sp>
      <p:sp>
        <p:nvSpPr>
          <p:cNvPr id="20" name="Freeform: Shape 19">
            <a:extLst>
              <a:ext uri="{FF2B5EF4-FFF2-40B4-BE49-F238E27FC236}">
                <a16:creationId xmlns:a16="http://schemas.microsoft.com/office/drawing/2014/main" id="{87E42ECC-B2C5-ED4B-949B-28A03120DCA5}"/>
              </a:ext>
            </a:extLst>
          </p:cNvPr>
          <p:cNvSpPr/>
          <p:nvPr/>
        </p:nvSpPr>
        <p:spPr>
          <a:xfrm rot="16200000">
            <a:off x="5146898" y="4301655"/>
            <a:ext cx="169527" cy="116461"/>
          </a:xfrm>
          <a:custGeom>
            <a:avLst/>
            <a:gdLst>
              <a:gd name="connsiteX0" fmla="*/ 168169 w 169527"/>
              <a:gd name="connsiteY0" fmla="*/ 22333 h 116461"/>
              <a:gd name="connsiteX1" fmla="*/ 168169 w 169527"/>
              <a:gd name="connsiteY1" fmla="*/ 22333 h 116461"/>
              <a:gd name="connsiteX2" fmla="*/ 147162 w 169527"/>
              <a:gd name="connsiteY2" fmla="*/ 1376 h 116461"/>
              <a:gd name="connsiteX3" fmla="*/ 117749 w 169527"/>
              <a:gd name="connsiteY3" fmla="*/ 7629 h 116461"/>
              <a:gd name="connsiteX4" fmla="*/ 84756 w 169527"/>
              <a:gd name="connsiteY4" fmla="*/ 40730 h 116461"/>
              <a:gd name="connsiteX5" fmla="*/ 51728 w 169527"/>
              <a:gd name="connsiteY5" fmla="*/ 7597 h 116461"/>
              <a:gd name="connsiteX6" fmla="*/ 22358 w 169527"/>
              <a:gd name="connsiteY6" fmla="*/ 1366 h 116461"/>
              <a:gd name="connsiteX7" fmla="*/ 1322 w 169527"/>
              <a:gd name="connsiteY7" fmla="*/ 40358 h 116461"/>
              <a:gd name="connsiteX8" fmla="*/ 7803 w 169527"/>
              <a:gd name="connsiteY8" fmla="*/ 52060 h 116461"/>
              <a:gd name="connsiteX9" fmla="*/ 64378 w 169527"/>
              <a:gd name="connsiteY9" fmla="*/ 108817 h 116461"/>
              <a:gd name="connsiteX10" fmla="*/ 75719 w 169527"/>
              <a:gd name="connsiteY10" fmla="*/ 115089 h 116461"/>
              <a:gd name="connsiteX11" fmla="*/ 93856 w 169527"/>
              <a:gd name="connsiteY11" fmla="*/ 115146 h 116461"/>
              <a:gd name="connsiteX12" fmla="*/ 104185 w 169527"/>
              <a:gd name="connsiteY12" fmla="*/ 109795 h 116461"/>
              <a:gd name="connsiteX13" fmla="*/ 161751 w 169527"/>
              <a:gd name="connsiteY13" fmla="*/ 52022 h 116461"/>
              <a:gd name="connsiteX14" fmla="*/ 168169 w 169527"/>
              <a:gd name="connsiteY14" fmla="*/ 22333 h 116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27" h="116461">
                <a:moveTo>
                  <a:pt x="168169" y="22333"/>
                </a:moveTo>
                <a:lnTo>
                  <a:pt x="168169" y="22333"/>
                </a:lnTo>
                <a:cubicBezTo>
                  <a:pt x="165119" y="12270"/>
                  <a:pt x="157233" y="4402"/>
                  <a:pt x="147162" y="1376"/>
                </a:cubicBezTo>
                <a:cubicBezTo>
                  <a:pt x="136580" y="-1791"/>
                  <a:pt x="125316" y="602"/>
                  <a:pt x="117749" y="7629"/>
                </a:cubicBezTo>
                <a:lnTo>
                  <a:pt x="84756" y="40730"/>
                </a:lnTo>
                <a:lnTo>
                  <a:pt x="51728" y="7597"/>
                </a:lnTo>
                <a:cubicBezTo>
                  <a:pt x="44176" y="602"/>
                  <a:pt x="32929" y="-1783"/>
                  <a:pt x="22358" y="1366"/>
                </a:cubicBezTo>
                <a:cubicBezTo>
                  <a:pt x="5782" y="6325"/>
                  <a:pt x="-3636" y="23782"/>
                  <a:pt x="1322" y="40358"/>
                </a:cubicBezTo>
                <a:cubicBezTo>
                  <a:pt x="2615" y="44680"/>
                  <a:pt x="4826" y="48671"/>
                  <a:pt x="7803" y="52060"/>
                </a:cubicBezTo>
                <a:cubicBezTo>
                  <a:pt x="8226" y="52486"/>
                  <a:pt x="50135" y="95048"/>
                  <a:pt x="64378" y="108817"/>
                </a:cubicBezTo>
                <a:cubicBezTo>
                  <a:pt x="67250" y="111597"/>
                  <a:pt x="70960" y="113647"/>
                  <a:pt x="75719" y="115089"/>
                </a:cubicBezTo>
                <a:cubicBezTo>
                  <a:pt x="81627" y="116900"/>
                  <a:pt x="87938" y="116920"/>
                  <a:pt x="93856" y="115146"/>
                </a:cubicBezTo>
                <a:cubicBezTo>
                  <a:pt x="97022" y="114202"/>
                  <a:pt x="101057" y="112748"/>
                  <a:pt x="104185" y="109795"/>
                </a:cubicBezTo>
                <a:cubicBezTo>
                  <a:pt x="118842" y="95962"/>
                  <a:pt x="161304" y="52488"/>
                  <a:pt x="161751" y="52022"/>
                </a:cubicBezTo>
                <a:cubicBezTo>
                  <a:pt x="168897" y="43909"/>
                  <a:pt x="171326" y="32672"/>
                  <a:pt x="168169" y="22333"/>
                </a:cubicBezTo>
                <a:close/>
              </a:path>
            </a:pathLst>
          </a:custGeom>
          <a:solidFill>
            <a:srgbClr val="C5E3D7"/>
          </a:solidFill>
          <a:ln w="180" cap="flat">
            <a:noFill/>
            <a:prstDash val="solid"/>
            <a:miter/>
          </a:ln>
        </p:spPr>
        <p:txBody>
          <a:bodyPr rtlCol="0" anchor="ctr"/>
          <a:lstStyle/>
          <a:p>
            <a:endParaRPr lang="en-GB"/>
          </a:p>
        </p:txBody>
      </p:sp>
    </p:spTree>
    <p:extLst>
      <p:ext uri="{BB962C8B-B14F-4D97-AF65-F5344CB8AC3E}">
        <p14:creationId xmlns:p14="http://schemas.microsoft.com/office/powerpoint/2010/main" val="1748435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F8D483-B8F8-9F47-A9AE-0091AFDBA25C}"/>
              </a:ext>
            </a:extLst>
          </p:cNvPr>
          <p:cNvSpPr txBox="1"/>
          <p:nvPr/>
        </p:nvSpPr>
        <p:spPr>
          <a:xfrm>
            <a:off x="959950" y="169732"/>
            <a:ext cx="6727388" cy="646331"/>
          </a:xfrm>
          <a:prstGeom prst="rect">
            <a:avLst/>
          </a:prstGeom>
          <a:noFill/>
        </p:spPr>
        <p:txBody>
          <a:bodyPr wrap="square" rtlCol="0">
            <a:spAutoFit/>
          </a:bodyPr>
          <a:lstStyle/>
          <a:p>
            <a:pPr algn="l"/>
            <a:r>
              <a:rPr lang="en-GB" sz="3600" dirty="0">
                <a:solidFill>
                  <a:srgbClr val="EF8481"/>
                </a:solidFill>
                <a:latin typeface="Poppins Bold" panose="00000800000000000000" pitchFamily="2" charset="0"/>
                <a:cs typeface="Poppins Bold" panose="00000800000000000000" pitchFamily="2" charset="0"/>
              </a:rPr>
              <a:t>T</a:t>
            </a:r>
            <a:r>
              <a:rPr lang="en-GB" sz="3600" b="1" dirty="0">
                <a:solidFill>
                  <a:srgbClr val="EF8481"/>
                </a:solidFill>
                <a:latin typeface="Poppins Bold" panose="00000800000000000000" pitchFamily="2" charset="0"/>
                <a:cs typeface="Poppins Bold" panose="00000800000000000000" pitchFamily="2" charset="0"/>
              </a:rPr>
              <a:t>h</a:t>
            </a:r>
            <a:r>
              <a:rPr lang="en-GB" sz="3600" dirty="0">
                <a:solidFill>
                  <a:srgbClr val="EF8481"/>
                </a:solidFill>
                <a:latin typeface="Poppins Bold" panose="00000800000000000000" pitchFamily="2" charset="0"/>
                <a:cs typeface="Poppins Bold" panose="00000800000000000000" pitchFamily="2" charset="0"/>
              </a:rPr>
              <a:t>e ‘chit chat’ principle</a:t>
            </a:r>
          </a:p>
        </p:txBody>
      </p:sp>
      <p:sp>
        <p:nvSpPr>
          <p:cNvPr id="3" name="TextBox 2">
            <a:extLst>
              <a:ext uri="{FF2B5EF4-FFF2-40B4-BE49-F238E27FC236}">
                <a16:creationId xmlns:a16="http://schemas.microsoft.com/office/drawing/2014/main" id="{C9A1DE42-65DB-1444-94E2-6FA57C0DEE21}"/>
              </a:ext>
            </a:extLst>
          </p:cNvPr>
          <p:cNvSpPr txBox="1"/>
          <p:nvPr/>
        </p:nvSpPr>
        <p:spPr>
          <a:xfrm>
            <a:off x="959950" y="816063"/>
            <a:ext cx="5951213" cy="738664"/>
          </a:xfrm>
          <a:prstGeom prst="rect">
            <a:avLst/>
          </a:prstGeom>
          <a:noFill/>
        </p:spPr>
        <p:txBody>
          <a:bodyPr wrap="square" rtlCol="0">
            <a:spAutoFit/>
          </a:bodyPr>
          <a:lstStyle/>
          <a:p>
            <a:pPr algn="l"/>
            <a:r>
              <a:rPr lang="en-GB" sz="1400" dirty="0">
                <a:solidFill>
                  <a:srgbClr val="EF8481"/>
                </a:solidFill>
                <a:latin typeface="Poppins Medium" pitchFamily="2" charset="77"/>
                <a:cs typeface="Poppins Medium" pitchFamily="2" charset="77"/>
              </a:rPr>
              <a:t>Executing strategy is about bringing it alive for staff in the organisation. This will be unique based on the culture of every Students’ Union, but some starting points.</a:t>
            </a:r>
          </a:p>
        </p:txBody>
      </p:sp>
      <p:sp>
        <p:nvSpPr>
          <p:cNvPr id="4" name="TextBox 3">
            <a:extLst>
              <a:ext uri="{FF2B5EF4-FFF2-40B4-BE49-F238E27FC236}">
                <a16:creationId xmlns:a16="http://schemas.microsoft.com/office/drawing/2014/main" id="{2983088E-D7F7-2540-B8E7-A7D43D477485}"/>
              </a:ext>
            </a:extLst>
          </p:cNvPr>
          <p:cNvSpPr txBox="1"/>
          <p:nvPr/>
        </p:nvSpPr>
        <p:spPr>
          <a:xfrm>
            <a:off x="263518" y="1925662"/>
            <a:ext cx="2320194" cy="523220"/>
          </a:xfrm>
          <a:prstGeom prst="rect">
            <a:avLst/>
          </a:prstGeom>
          <a:noFill/>
        </p:spPr>
        <p:txBody>
          <a:bodyPr wrap="square" rtlCol="0">
            <a:spAutoFit/>
          </a:bodyPr>
          <a:lstStyle/>
          <a:p>
            <a:pPr algn="l"/>
            <a:r>
              <a:rPr lang="en-GB" sz="2800" dirty="0">
                <a:solidFill>
                  <a:srgbClr val="EF8481"/>
                </a:solidFill>
                <a:latin typeface="Poppins Medium" pitchFamily="2" charset="77"/>
                <a:cs typeface="Poppins Medium" pitchFamily="2" charset="77"/>
              </a:rPr>
              <a:t>Language</a:t>
            </a:r>
          </a:p>
        </p:txBody>
      </p:sp>
      <p:sp>
        <p:nvSpPr>
          <p:cNvPr id="5" name="TextBox 4">
            <a:extLst>
              <a:ext uri="{FF2B5EF4-FFF2-40B4-BE49-F238E27FC236}">
                <a16:creationId xmlns:a16="http://schemas.microsoft.com/office/drawing/2014/main" id="{9369E285-F51A-1142-9425-526EBF4D1456}"/>
              </a:ext>
            </a:extLst>
          </p:cNvPr>
          <p:cNvSpPr txBox="1"/>
          <p:nvPr/>
        </p:nvSpPr>
        <p:spPr>
          <a:xfrm>
            <a:off x="2713436" y="1925661"/>
            <a:ext cx="2444240" cy="523220"/>
          </a:xfrm>
          <a:prstGeom prst="rect">
            <a:avLst/>
          </a:prstGeom>
          <a:noFill/>
        </p:spPr>
        <p:txBody>
          <a:bodyPr wrap="square" rtlCol="0">
            <a:spAutoFit/>
          </a:bodyPr>
          <a:lstStyle/>
          <a:p>
            <a:pPr algn="l"/>
            <a:r>
              <a:rPr lang="en-GB" sz="2800" dirty="0">
                <a:solidFill>
                  <a:srgbClr val="EF8481"/>
                </a:solidFill>
                <a:latin typeface="Poppins Medium" pitchFamily="2" charset="77"/>
                <a:cs typeface="Poppins Medium" pitchFamily="2" charset="77"/>
              </a:rPr>
              <a:t>Leadership</a:t>
            </a:r>
          </a:p>
        </p:txBody>
      </p:sp>
      <p:sp>
        <p:nvSpPr>
          <p:cNvPr id="6" name="TextBox 5">
            <a:extLst>
              <a:ext uri="{FF2B5EF4-FFF2-40B4-BE49-F238E27FC236}">
                <a16:creationId xmlns:a16="http://schemas.microsoft.com/office/drawing/2014/main" id="{19881593-16FF-6D4C-A8A6-F873BD54A763}"/>
              </a:ext>
            </a:extLst>
          </p:cNvPr>
          <p:cNvSpPr txBox="1"/>
          <p:nvPr/>
        </p:nvSpPr>
        <p:spPr>
          <a:xfrm>
            <a:off x="5456272" y="1939448"/>
            <a:ext cx="2444240" cy="523220"/>
          </a:xfrm>
          <a:prstGeom prst="rect">
            <a:avLst/>
          </a:prstGeom>
          <a:noFill/>
        </p:spPr>
        <p:txBody>
          <a:bodyPr wrap="square" rtlCol="0">
            <a:spAutoFit/>
          </a:bodyPr>
          <a:lstStyle/>
          <a:p>
            <a:pPr algn="l"/>
            <a:r>
              <a:rPr lang="en-GB" sz="2800" dirty="0">
                <a:solidFill>
                  <a:srgbClr val="EF8481"/>
                </a:solidFill>
                <a:latin typeface="Poppins Medium" pitchFamily="2" charset="77"/>
                <a:cs typeface="Poppins Medium" pitchFamily="2" charset="77"/>
              </a:rPr>
              <a:t>Listening</a:t>
            </a:r>
          </a:p>
        </p:txBody>
      </p:sp>
      <p:cxnSp>
        <p:nvCxnSpPr>
          <p:cNvPr id="8" name="Straight Connector 7">
            <a:extLst>
              <a:ext uri="{FF2B5EF4-FFF2-40B4-BE49-F238E27FC236}">
                <a16:creationId xmlns:a16="http://schemas.microsoft.com/office/drawing/2014/main" id="{5E2DB0C1-95A3-C24E-99D1-837A3DDDA764}"/>
              </a:ext>
            </a:extLst>
          </p:cNvPr>
          <p:cNvCxnSpPr>
            <a:cxnSpLocks/>
          </p:cNvCxnSpPr>
          <p:nvPr/>
        </p:nvCxnSpPr>
        <p:spPr>
          <a:xfrm>
            <a:off x="2466753" y="2081995"/>
            <a:ext cx="0" cy="1850065"/>
          </a:xfrm>
          <a:prstGeom prst="line">
            <a:avLst/>
          </a:prstGeom>
          <a:ln w="19050">
            <a:solidFill>
              <a:srgbClr val="EF848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91E7032-66E0-0A45-A931-E9452DA31000}"/>
              </a:ext>
            </a:extLst>
          </p:cNvPr>
          <p:cNvCxnSpPr>
            <a:cxnSpLocks/>
          </p:cNvCxnSpPr>
          <p:nvPr/>
        </p:nvCxnSpPr>
        <p:spPr>
          <a:xfrm>
            <a:off x="5298558" y="2081994"/>
            <a:ext cx="0" cy="1850065"/>
          </a:xfrm>
          <a:prstGeom prst="line">
            <a:avLst/>
          </a:prstGeom>
          <a:ln w="19050">
            <a:solidFill>
              <a:srgbClr val="EF8481"/>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EFFAA51-9A95-EC41-ABC8-0A38BB30F22B}"/>
              </a:ext>
            </a:extLst>
          </p:cNvPr>
          <p:cNvSpPr txBox="1"/>
          <p:nvPr/>
        </p:nvSpPr>
        <p:spPr>
          <a:xfrm>
            <a:off x="180754" y="2462668"/>
            <a:ext cx="2107538" cy="1277273"/>
          </a:xfrm>
          <a:prstGeom prst="rect">
            <a:avLst/>
          </a:prstGeom>
          <a:noFill/>
        </p:spPr>
        <p:txBody>
          <a:bodyPr wrap="square" rtlCol="0">
            <a:spAutoFit/>
          </a:bodyPr>
          <a:lstStyle/>
          <a:p>
            <a:r>
              <a:rPr lang="en-GB" sz="1100" dirty="0">
                <a:solidFill>
                  <a:srgbClr val="EF8481"/>
                </a:solidFill>
                <a:latin typeface="Poppins Medium" panose="00000600000000000000" pitchFamily="2" charset="0"/>
                <a:cs typeface="Poppins Medium" panose="00000600000000000000" pitchFamily="2" charset="0"/>
              </a:rPr>
              <a:t>How do you communicate your strategy to the staff team? Can you use common phrases and shared terminology to provide a reference. Don’t make it too conceptual.</a:t>
            </a:r>
          </a:p>
        </p:txBody>
      </p:sp>
      <p:sp>
        <p:nvSpPr>
          <p:cNvPr id="12" name="TextBox 11">
            <a:extLst>
              <a:ext uri="{FF2B5EF4-FFF2-40B4-BE49-F238E27FC236}">
                <a16:creationId xmlns:a16="http://schemas.microsoft.com/office/drawing/2014/main" id="{350D696C-82BD-A04C-B92E-7EBDCC3BABCC}"/>
              </a:ext>
            </a:extLst>
          </p:cNvPr>
          <p:cNvSpPr txBox="1"/>
          <p:nvPr/>
        </p:nvSpPr>
        <p:spPr>
          <a:xfrm>
            <a:off x="2727772" y="2462668"/>
            <a:ext cx="2272190" cy="1277273"/>
          </a:xfrm>
          <a:prstGeom prst="rect">
            <a:avLst/>
          </a:prstGeom>
          <a:noFill/>
        </p:spPr>
        <p:txBody>
          <a:bodyPr wrap="square" rtlCol="0">
            <a:spAutoFit/>
          </a:bodyPr>
          <a:lstStyle/>
          <a:p>
            <a:r>
              <a:rPr lang="en-GB" sz="1100" dirty="0">
                <a:solidFill>
                  <a:srgbClr val="EF8481"/>
                </a:solidFill>
                <a:latin typeface="Poppins Medium" panose="00000600000000000000" pitchFamily="2" charset="0"/>
                <a:cs typeface="Poppins Medium" panose="00000600000000000000" pitchFamily="2" charset="0"/>
              </a:rPr>
              <a:t>When senior leaders reference parts of the strategy in meetings, this can keep it alive. Allowing staff to see leaders delivering and adopting elements of the strategy are important too  </a:t>
            </a:r>
          </a:p>
        </p:txBody>
      </p:sp>
      <p:sp>
        <p:nvSpPr>
          <p:cNvPr id="13" name="TextBox 12">
            <a:extLst>
              <a:ext uri="{FF2B5EF4-FFF2-40B4-BE49-F238E27FC236}">
                <a16:creationId xmlns:a16="http://schemas.microsoft.com/office/drawing/2014/main" id="{1708D451-1DAC-B94F-974F-B7AAEBEF5CE7}"/>
              </a:ext>
            </a:extLst>
          </p:cNvPr>
          <p:cNvSpPr txBox="1"/>
          <p:nvPr/>
        </p:nvSpPr>
        <p:spPr>
          <a:xfrm>
            <a:off x="5449548" y="2462668"/>
            <a:ext cx="2152728" cy="1277273"/>
          </a:xfrm>
          <a:prstGeom prst="rect">
            <a:avLst/>
          </a:prstGeom>
          <a:noFill/>
        </p:spPr>
        <p:txBody>
          <a:bodyPr wrap="square" rtlCol="0">
            <a:spAutoFit/>
          </a:bodyPr>
          <a:lstStyle/>
          <a:p>
            <a:r>
              <a:rPr lang="en-GB" sz="1100" dirty="0">
                <a:solidFill>
                  <a:srgbClr val="EF8481"/>
                </a:solidFill>
                <a:latin typeface="Poppins Medium" panose="00000600000000000000" pitchFamily="2" charset="0"/>
                <a:cs typeface="Poppins Medium" panose="00000600000000000000" pitchFamily="2" charset="0"/>
              </a:rPr>
              <a:t>What’s being said about the strategy execution and do staff have confidence to say if it needs changing? What are the mechanisms in place to allow them to provide this feedback?</a:t>
            </a:r>
          </a:p>
        </p:txBody>
      </p:sp>
    </p:spTree>
    <p:extLst>
      <p:ext uri="{BB962C8B-B14F-4D97-AF65-F5344CB8AC3E}">
        <p14:creationId xmlns:p14="http://schemas.microsoft.com/office/powerpoint/2010/main" val="118845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42D15C9-8603-B846-AE9B-38A56AAD94E5}"/>
              </a:ext>
            </a:extLst>
          </p:cNvPr>
          <p:cNvSpPr txBox="1"/>
          <p:nvPr/>
        </p:nvSpPr>
        <p:spPr>
          <a:xfrm>
            <a:off x="902173" y="206764"/>
            <a:ext cx="8071706" cy="646331"/>
          </a:xfrm>
          <a:prstGeom prst="rect">
            <a:avLst/>
          </a:prstGeom>
          <a:noFill/>
        </p:spPr>
        <p:txBody>
          <a:bodyPr wrap="square" rtlCol="0">
            <a:spAutoFit/>
          </a:bodyPr>
          <a:lstStyle/>
          <a:p>
            <a:pPr algn="l"/>
            <a:r>
              <a:rPr lang="en-GB" sz="3600" dirty="0">
                <a:solidFill>
                  <a:srgbClr val="F6DCBF"/>
                </a:solidFill>
                <a:latin typeface="Poppins Bold" panose="00000800000000000000" pitchFamily="2" charset="0"/>
                <a:cs typeface="Poppins Bold" panose="00000800000000000000" pitchFamily="2" charset="0"/>
              </a:rPr>
              <a:t>The ’it’s never too early’ principle</a:t>
            </a:r>
          </a:p>
        </p:txBody>
      </p:sp>
      <p:sp>
        <p:nvSpPr>
          <p:cNvPr id="7" name="TextBox 6">
            <a:extLst>
              <a:ext uri="{FF2B5EF4-FFF2-40B4-BE49-F238E27FC236}">
                <a16:creationId xmlns:a16="http://schemas.microsoft.com/office/drawing/2014/main" id="{1B5F02BA-66CE-1B42-A976-9B6A70D7EC4F}"/>
              </a:ext>
            </a:extLst>
          </p:cNvPr>
          <p:cNvSpPr txBox="1"/>
          <p:nvPr/>
        </p:nvSpPr>
        <p:spPr>
          <a:xfrm>
            <a:off x="945212" y="855585"/>
            <a:ext cx="7901075" cy="523220"/>
          </a:xfrm>
          <a:prstGeom prst="rect">
            <a:avLst/>
          </a:prstGeom>
          <a:noFill/>
        </p:spPr>
        <p:txBody>
          <a:bodyPr wrap="square" rtlCol="0">
            <a:spAutoFit/>
          </a:bodyPr>
          <a:lstStyle/>
          <a:p>
            <a:pPr algn="l"/>
            <a:r>
              <a:rPr lang="en-GB" sz="1400" dirty="0">
                <a:solidFill>
                  <a:srgbClr val="F6DCBF"/>
                </a:solidFill>
                <a:latin typeface="Poppins Medium" panose="00000600000000000000" pitchFamily="2" charset="0"/>
                <a:cs typeface="Poppins Medium" panose="00000600000000000000" pitchFamily="2" charset="0"/>
              </a:rPr>
              <a:t>Even if you’re in the middle of creating a new strategy, considering execution earlier on in the process makes it easy when you come to deliver it.</a:t>
            </a:r>
          </a:p>
        </p:txBody>
      </p:sp>
      <p:sp>
        <p:nvSpPr>
          <p:cNvPr id="10" name="Freeform 9">
            <a:extLst>
              <a:ext uri="{FF2B5EF4-FFF2-40B4-BE49-F238E27FC236}">
                <a16:creationId xmlns:a16="http://schemas.microsoft.com/office/drawing/2014/main" id="{703D660E-A09A-6941-8083-2B4D1F1D0567}"/>
              </a:ext>
            </a:extLst>
          </p:cNvPr>
          <p:cNvSpPr/>
          <p:nvPr/>
        </p:nvSpPr>
        <p:spPr>
          <a:xfrm>
            <a:off x="7619435" y="2280821"/>
            <a:ext cx="179196" cy="179364"/>
          </a:xfrm>
          <a:custGeom>
            <a:avLst/>
            <a:gdLst>
              <a:gd name="connsiteX0" fmla="*/ 125910 w 125802"/>
              <a:gd name="connsiteY0" fmla="*/ 62702 h 125920"/>
              <a:gd name="connsiteX1" fmla="*/ 63104 w 125802"/>
              <a:gd name="connsiteY1" fmla="*/ 125757 h 125920"/>
              <a:gd name="connsiteX2" fmla="*/ 108 w 125802"/>
              <a:gd name="connsiteY2" fmla="*/ 62892 h 125920"/>
              <a:gd name="connsiteX3" fmla="*/ 62914 w 125802"/>
              <a:gd name="connsiteY3" fmla="*/ -163 h 125920"/>
              <a:gd name="connsiteX4" fmla="*/ 63009 w 125802"/>
              <a:gd name="connsiteY4" fmla="*/ -163 h 125920"/>
              <a:gd name="connsiteX5" fmla="*/ 125910 w 125802"/>
              <a:gd name="connsiteY5" fmla="*/ 62702 h 12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802" h="125920">
                <a:moveTo>
                  <a:pt x="125910" y="62702"/>
                </a:moveTo>
                <a:cubicBezTo>
                  <a:pt x="125967" y="97477"/>
                  <a:pt x="97847" y="125700"/>
                  <a:pt x="63104" y="125757"/>
                </a:cubicBezTo>
                <a:cubicBezTo>
                  <a:pt x="28361" y="125814"/>
                  <a:pt x="165" y="97668"/>
                  <a:pt x="108" y="62892"/>
                </a:cubicBezTo>
                <a:cubicBezTo>
                  <a:pt x="60" y="28116"/>
                  <a:pt x="28171" y="-106"/>
                  <a:pt x="62914" y="-163"/>
                </a:cubicBezTo>
                <a:cubicBezTo>
                  <a:pt x="62942" y="-163"/>
                  <a:pt x="62980" y="-163"/>
                  <a:pt x="63009" y="-163"/>
                </a:cubicBezTo>
                <a:cubicBezTo>
                  <a:pt x="97714" y="-163"/>
                  <a:pt x="125862" y="27964"/>
                  <a:pt x="125910" y="62702"/>
                </a:cubicBezTo>
                <a:close/>
              </a:path>
            </a:pathLst>
          </a:custGeom>
          <a:solidFill>
            <a:srgbClr val="363046"/>
          </a:solidFill>
          <a:ln w="9516" cap="flat">
            <a:noFill/>
            <a:prstDash val="solid"/>
            <a:miter/>
          </a:ln>
        </p:spPr>
        <p:txBody>
          <a:bodyPr rtlCol="0" anchor="ctr"/>
          <a:lstStyle/>
          <a:p>
            <a:endParaRPr lang="en-US" sz="900"/>
          </a:p>
        </p:txBody>
      </p:sp>
      <p:sp>
        <p:nvSpPr>
          <p:cNvPr id="12" name="Freeform 11">
            <a:extLst>
              <a:ext uri="{FF2B5EF4-FFF2-40B4-BE49-F238E27FC236}">
                <a16:creationId xmlns:a16="http://schemas.microsoft.com/office/drawing/2014/main" id="{78E8B1A4-AB91-E842-8584-461679E52EA9}"/>
              </a:ext>
            </a:extLst>
          </p:cNvPr>
          <p:cNvSpPr/>
          <p:nvPr/>
        </p:nvSpPr>
        <p:spPr>
          <a:xfrm>
            <a:off x="3278661" y="3331639"/>
            <a:ext cx="179195" cy="179364"/>
          </a:xfrm>
          <a:custGeom>
            <a:avLst/>
            <a:gdLst>
              <a:gd name="connsiteX0" fmla="*/ 125802 w 125801"/>
              <a:gd name="connsiteY0" fmla="*/ 62960 h 125920"/>
              <a:gd name="connsiteX1" fmla="*/ 62901 w 125801"/>
              <a:gd name="connsiteY1" fmla="*/ 125920 h 125920"/>
              <a:gd name="connsiteX2" fmla="*/ 0 w 125801"/>
              <a:gd name="connsiteY2" fmla="*/ 62960 h 125920"/>
              <a:gd name="connsiteX3" fmla="*/ 62901 w 125801"/>
              <a:gd name="connsiteY3" fmla="*/ 0 h 125920"/>
              <a:gd name="connsiteX4" fmla="*/ 125802 w 125801"/>
              <a:gd name="connsiteY4" fmla="*/ 62960 h 12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801" h="125920">
                <a:moveTo>
                  <a:pt x="125802" y="62960"/>
                </a:moveTo>
                <a:cubicBezTo>
                  <a:pt x="125802" y="97732"/>
                  <a:pt x="97640" y="125920"/>
                  <a:pt x="62901" y="125920"/>
                </a:cubicBezTo>
                <a:cubicBezTo>
                  <a:pt x="28162" y="125920"/>
                  <a:pt x="0" y="97732"/>
                  <a:pt x="0" y="62960"/>
                </a:cubicBezTo>
                <a:cubicBezTo>
                  <a:pt x="0" y="28188"/>
                  <a:pt x="28162" y="0"/>
                  <a:pt x="62901" y="0"/>
                </a:cubicBezTo>
                <a:cubicBezTo>
                  <a:pt x="97640" y="0"/>
                  <a:pt x="125802" y="28188"/>
                  <a:pt x="125802" y="62960"/>
                </a:cubicBezTo>
                <a:close/>
              </a:path>
            </a:pathLst>
          </a:custGeom>
          <a:solidFill>
            <a:srgbClr val="F6DCBF"/>
          </a:solidFill>
          <a:ln w="9516" cap="flat">
            <a:noFill/>
            <a:prstDash val="solid"/>
            <a:miter/>
          </a:ln>
        </p:spPr>
        <p:txBody>
          <a:bodyPr rtlCol="0" anchor="ctr"/>
          <a:lstStyle/>
          <a:p>
            <a:endParaRPr lang="en-US" sz="900"/>
          </a:p>
        </p:txBody>
      </p:sp>
      <p:sp>
        <p:nvSpPr>
          <p:cNvPr id="15" name="Freeform 14">
            <a:extLst>
              <a:ext uri="{FF2B5EF4-FFF2-40B4-BE49-F238E27FC236}">
                <a16:creationId xmlns:a16="http://schemas.microsoft.com/office/drawing/2014/main" id="{451F702C-5090-4C4D-8A8D-01CD8400C5C3}"/>
              </a:ext>
            </a:extLst>
          </p:cNvPr>
          <p:cNvSpPr/>
          <p:nvPr/>
        </p:nvSpPr>
        <p:spPr>
          <a:xfrm>
            <a:off x="6617458" y="1903012"/>
            <a:ext cx="1987280" cy="1057328"/>
          </a:xfrm>
          <a:custGeom>
            <a:avLst/>
            <a:gdLst>
              <a:gd name="connsiteX0" fmla="*/ 1395145 w 1395144"/>
              <a:gd name="connsiteY0" fmla="*/ 371189 h 742283"/>
              <a:gd name="connsiteX1" fmla="*/ 1114993 w 1395144"/>
              <a:gd name="connsiteY1" fmla="*/ 0 h 742283"/>
              <a:gd name="connsiteX2" fmla="*/ 0 w 1395144"/>
              <a:gd name="connsiteY2" fmla="*/ 0 h 742283"/>
              <a:gd name="connsiteX3" fmla="*/ 280247 w 1395144"/>
              <a:gd name="connsiteY3" fmla="*/ 371189 h 742283"/>
              <a:gd name="connsiteX4" fmla="*/ 0 w 1395144"/>
              <a:gd name="connsiteY4" fmla="*/ 742283 h 742283"/>
              <a:gd name="connsiteX5" fmla="*/ 1114993 w 1395144"/>
              <a:gd name="connsiteY5" fmla="*/ 742283 h 742283"/>
              <a:gd name="connsiteX6" fmla="*/ 1395145 w 1395144"/>
              <a:gd name="connsiteY6" fmla="*/ 371189 h 74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5144" h="742283">
                <a:moveTo>
                  <a:pt x="1395145" y="371189"/>
                </a:moveTo>
                <a:lnTo>
                  <a:pt x="1114993" y="0"/>
                </a:lnTo>
                <a:lnTo>
                  <a:pt x="0" y="0"/>
                </a:lnTo>
                <a:lnTo>
                  <a:pt x="280247" y="371189"/>
                </a:lnTo>
                <a:lnTo>
                  <a:pt x="0" y="742283"/>
                </a:lnTo>
                <a:lnTo>
                  <a:pt x="1114993" y="742283"/>
                </a:lnTo>
                <a:lnTo>
                  <a:pt x="1395145" y="371189"/>
                </a:lnTo>
                <a:close/>
              </a:path>
            </a:pathLst>
          </a:custGeom>
          <a:solidFill>
            <a:srgbClr val="F6DCBF"/>
          </a:solidFill>
          <a:ln w="9516" cap="flat">
            <a:noFill/>
            <a:prstDash val="solid"/>
            <a:miter/>
          </a:ln>
        </p:spPr>
        <p:txBody>
          <a:bodyPr rtlCol="0" anchor="ctr"/>
          <a:lstStyle/>
          <a:p>
            <a:endParaRPr lang="en-US" sz="900"/>
          </a:p>
        </p:txBody>
      </p:sp>
      <p:sp>
        <p:nvSpPr>
          <p:cNvPr id="16" name="Freeform 15">
            <a:extLst>
              <a:ext uri="{FF2B5EF4-FFF2-40B4-BE49-F238E27FC236}">
                <a16:creationId xmlns:a16="http://schemas.microsoft.com/office/drawing/2014/main" id="{BD12470A-407E-C244-B455-DA35974875F2}"/>
              </a:ext>
            </a:extLst>
          </p:cNvPr>
          <p:cNvSpPr/>
          <p:nvPr/>
        </p:nvSpPr>
        <p:spPr>
          <a:xfrm>
            <a:off x="1533838" y="1903012"/>
            <a:ext cx="1987280" cy="1057328"/>
          </a:xfrm>
          <a:custGeom>
            <a:avLst/>
            <a:gdLst>
              <a:gd name="connsiteX0" fmla="*/ 1395144 w 1395144"/>
              <a:gd name="connsiteY0" fmla="*/ 371189 h 742283"/>
              <a:gd name="connsiteX1" fmla="*/ 1114897 w 1395144"/>
              <a:gd name="connsiteY1" fmla="*/ 0 h 742283"/>
              <a:gd name="connsiteX2" fmla="*/ 0 w 1395144"/>
              <a:gd name="connsiteY2" fmla="*/ 0 h 742283"/>
              <a:gd name="connsiteX3" fmla="*/ 280247 w 1395144"/>
              <a:gd name="connsiteY3" fmla="*/ 371189 h 742283"/>
              <a:gd name="connsiteX4" fmla="*/ 0 w 1395144"/>
              <a:gd name="connsiteY4" fmla="*/ 742283 h 742283"/>
              <a:gd name="connsiteX5" fmla="*/ 1114897 w 1395144"/>
              <a:gd name="connsiteY5" fmla="*/ 742283 h 742283"/>
              <a:gd name="connsiteX6" fmla="*/ 1395144 w 1395144"/>
              <a:gd name="connsiteY6" fmla="*/ 371189 h 74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5144" h="742283">
                <a:moveTo>
                  <a:pt x="1395144" y="371189"/>
                </a:moveTo>
                <a:lnTo>
                  <a:pt x="1114897" y="0"/>
                </a:lnTo>
                <a:lnTo>
                  <a:pt x="0" y="0"/>
                </a:lnTo>
                <a:lnTo>
                  <a:pt x="280247" y="371189"/>
                </a:lnTo>
                <a:lnTo>
                  <a:pt x="0" y="742283"/>
                </a:lnTo>
                <a:lnTo>
                  <a:pt x="1114897" y="742283"/>
                </a:lnTo>
                <a:lnTo>
                  <a:pt x="1395144" y="371189"/>
                </a:lnTo>
                <a:close/>
              </a:path>
            </a:pathLst>
          </a:custGeom>
          <a:solidFill>
            <a:srgbClr val="F6DCBF">
              <a:alpha val="40101"/>
            </a:srgbClr>
          </a:solidFill>
          <a:ln w="9516" cap="flat">
            <a:noFill/>
            <a:prstDash val="solid"/>
            <a:miter/>
          </a:ln>
        </p:spPr>
        <p:txBody>
          <a:bodyPr rtlCol="0" anchor="ctr"/>
          <a:lstStyle/>
          <a:p>
            <a:endParaRPr lang="en-US" sz="900"/>
          </a:p>
        </p:txBody>
      </p:sp>
      <p:sp>
        <p:nvSpPr>
          <p:cNvPr id="17" name="Freeform 16">
            <a:extLst>
              <a:ext uri="{FF2B5EF4-FFF2-40B4-BE49-F238E27FC236}">
                <a16:creationId xmlns:a16="http://schemas.microsoft.com/office/drawing/2014/main" id="{891762B2-81CB-4940-B26B-4DD73826F642}"/>
              </a:ext>
            </a:extLst>
          </p:cNvPr>
          <p:cNvSpPr/>
          <p:nvPr/>
        </p:nvSpPr>
        <p:spPr>
          <a:xfrm>
            <a:off x="3228401" y="1903012"/>
            <a:ext cx="1987279" cy="1057328"/>
          </a:xfrm>
          <a:custGeom>
            <a:avLst/>
            <a:gdLst>
              <a:gd name="connsiteX0" fmla="*/ 1395144 w 1395143"/>
              <a:gd name="connsiteY0" fmla="*/ 371189 h 742283"/>
              <a:gd name="connsiteX1" fmla="*/ 1114897 w 1395143"/>
              <a:gd name="connsiteY1" fmla="*/ 0 h 742283"/>
              <a:gd name="connsiteX2" fmla="*/ 0 w 1395143"/>
              <a:gd name="connsiteY2" fmla="*/ 0 h 742283"/>
              <a:gd name="connsiteX3" fmla="*/ 280151 w 1395143"/>
              <a:gd name="connsiteY3" fmla="*/ 371189 h 742283"/>
              <a:gd name="connsiteX4" fmla="*/ 0 w 1395143"/>
              <a:gd name="connsiteY4" fmla="*/ 742283 h 742283"/>
              <a:gd name="connsiteX5" fmla="*/ 1114897 w 1395143"/>
              <a:gd name="connsiteY5" fmla="*/ 742283 h 742283"/>
              <a:gd name="connsiteX6" fmla="*/ 1395144 w 1395143"/>
              <a:gd name="connsiteY6" fmla="*/ 371189 h 74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5143" h="742283">
                <a:moveTo>
                  <a:pt x="1395144" y="371189"/>
                </a:moveTo>
                <a:lnTo>
                  <a:pt x="1114897" y="0"/>
                </a:lnTo>
                <a:lnTo>
                  <a:pt x="0" y="0"/>
                </a:lnTo>
                <a:lnTo>
                  <a:pt x="280151" y="371189"/>
                </a:lnTo>
                <a:lnTo>
                  <a:pt x="0" y="742283"/>
                </a:lnTo>
                <a:lnTo>
                  <a:pt x="1114897" y="742283"/>
                </a:lnTo>
                <a:lnTo>
                  <a:pt x="1395144" y="371189"/>
                </a:lnTo>
                <a:close/>
              </a:path>
            </a:pathLst>
          </a:custGeom>
          <a:solidFill>
            <a:srgbClr val="F6DCBF">
              <a:alpha val="59623"/>
            </a:srgbClr>
          </a:solidFill>
          <a:ln w="9516" cap="flat">
            <a:noFill/>
            <a:prstDash val="solid"/>
            <a:miter/>
          </a:ln>
        </p:spPr>
        <p:txBody>
          <a:bodyPr rtlCol="0" anchor="ctr"/>
          <a:lstStyle/>
          <a:p>
            <a:endParaRPr lang="en-US" sz="900"/>
          </a:p>
        </p:txBody>
      </p:sp>
      <p:sp>
        <p:nvSpPr>
          <p:cNvPr id="18" name="Freeform 17">
            <a:extLst>
              <a:ext uri="{FF2B5EF4-FFF2-40B4-BE49-F238E27FC236}">
                <a16:creationId xmlns:a16="http://schemas.microsoft.com/office/drawing/2014/main" id="{E4487B36-42A7-954A-92FB-80E4F0316136}"/>
              </a:ext>
            </a:extLst>
          </p:cNvPr>
          <p:cNvSpPr/>
          <p:nvPr/>
        </p:nvSpPr>
        <p:spPr>
          <a:xfrm>
            <a:off x="4922963" y="1903012"/>
            <a:ext cx="1987279" cy="1057328"/>
          </a:xfrm>
          <a:custGeom>
            <a:avLst/>
            <a:gdLst>
              <a:gd name="connsiteX0" fmla="*/ 1395144 w 1395143"/>
              <a:gd name="connsiteY0" fmla="*/ 371189 h 742283"/>
              <a:gd name="connsiteX1" fmla="*/ 1114897 w 1395143"/>
              <a:gd name="connsiteY1" fmla="*/ 0 h 742283"/>
              <a:gd name="connsiteX2" fmla="*/ 0 w 1395143"/>
              <a:gd name="connsiteY2" fmla="*/ 0 h 742283"/>
              <a:gd name="connsiteX3" fmla="*/ 280246 w 1395143"/>
              <a:gd name="connsiteY3" fmla="*/ 371189 h 742283"/>
              <a:gd name="connsiteX4" fmla="*/ 0 w 1395143"/>
              <a:gd name="connsiteY4" fmla="*/ 742283 h 742283"/>
              <a:gd name="connsiteX5" fmla="*/ 1114897 w 1395143"/>
              <a:gd name="connsiteY5" fmla="*/ 742283 h 742283"/>
              <a:gd name="connsiteX6" fmla="*/ 1395144 w 1395143"/>
              <a:gd name="connsiteY6" fmla="*/ 371189 h 74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5143" h="742283">
                <a:moveTo>
                  <a:pt x="1395144" y="371189"/>
                </a:moveTo>
                <a:lnTo>
                  <a:pt x="1114897" y="0"/>
                </a:lnTo>
                <a:lnTo>
                  <a:pt x="0" y="0"/>
                </a:lnTo>
                <a:lnTo>
                  <a:pt x="280246" y="371189"/>
                </a:lnTo>
                <a:lnTo>
                  <a:pt x="0" y="742283"/>
                </a:lnTo>
                <a:lnTo>
                  <a:pt x="1114897" y="742283"/>
                </a:lnTo>
                <a:lnTo>
                  <a:pt x="1395144" y="371189"/>
                </a:lnTo>
                <a:close/>
              </a:path>
            </a:pathLst>
          </a:custGeom>
          <a:solidFill>
            <a:srgbClr val="F6DCBF">
              <a:alpha val="79769"/>
            </a:srgbClr>
          </a:solidFill>
          <a:ln w="9516" cap="flat">
            <a:noFill/>
            <a:prstDash val="solid"/>
            <a:miter/>
          </a:ln>
        </p:spPr>
        <p:txBody>
          <a:bodyPr rtlCol="0" anchor="ctr"/>
          <a:lstStyle/>
          <a:p>
            <a:endParaRPr lang="en-US" sz="900"/>
          </a:p>
        </p:txBody>
      </p:sp>
      <p:sp>
        <p:nvSpPr>
          <p:cNvPr id="20" name="CuadroTexto 395">
            <a:extLst>
              <a:ext uri="{FF2B5EF4-FFF2-40B4-BE49-F238E27FC236}">
                <a16:creationId xmlns:a16="http://schemas.microsoft.com/office/drawing/2014/main" id="{EEDED7B3-F01F-2548-AFA3-439ADD6159F8}"/>
              </a:ext>
            </a:extLst>
          </p:cNvPr>
          <p:cNvSpPr txBox="1"/>
          <p:nvPr/>
        </p:nvSpPr>
        <p:spPr>
          <a:xfrm>
            <a:off x="1826757" y="2218121"/>
            <a:ext cx="1632892" cy="338554"/>
          </a:xfrm>
          <a:prstGeom prst="rect">
            <a:avLst/>
          </a:prstGeom>
          <a:noFill/>
        </p:spPr>
        <p:txBody>
          <a:bodyPr wrap="square" rtlCol="0">
            <a:spAutoFit/>
          </a:bodyPr>
          <a:lstStyle/>
          <a:p>
            <a:pPr algn="ctr"/>
            <a:r>
              <a:rPr lang="en-US" sz="1600" dirty="0">
                <a:solidFill>
                  <a:schemeClr val="bg1"/>
                </a:solidFill>
                <a:latin typeface="Poppins Medium" pitchFamily="2" charset="77"/>
                <a:ea typeface="Lato Semibold" panose="020F0502020204030203" pitchFamily="34" charset="0"/>
                <a:cs typeface="Poppins Medium" pitchFamily="2" charset="77"/>
              </a:rPr>
              <a:t>Research</a:t>
            </a:r>
          </a:p>
        </p:txBody>
      </p:sp>
      <p:sp>
        <p:nvSpPr>
          <p:cNvPr id="21" name="CuadroTexto 395">
            <a:extLst>
              <a:ext uri="{FF2B5EF4-FFF2-40B4-BE49-F238E27FC236}">
                <a16:creationId xmlns:a16="http://schemas.microsoft.com/office/drawing/2014/main" id="{7178ED91-5289-7245-9573-2D9A3119990F}"/>
              </a:ext>
            </a:extLst>
          </p:cNvPr>
          <p:cNvSpPr txBox="1"/>
          <p:nvPr/>
        </p:nvSpPr>
        <p:spPr>
          <a:xfrm>
            <a:off x="3494411" y="2265850"/>
            <a:ext cx="1632892" cy="338554"/>
          </a:xfrm>
          <a:prstGeom prst="rect">
            <a:avLst/>
          </a:prstGeom>
          <a:noFill/>
        </p:spPr>
        <p:txBody>
          <a:bodyPr wrap="square" rtlCol="0">
            <a:spAutoFit/>
          </a:bodyPr>
          <a:lstStyle/>
          <a:p>
            <a:pPr algn="ctr"/>
            <a:r>
              <a:rPr lang="en-US" sz="1600" dirty="0">
                <a:solidFill>
                  <a:schemeClr val="bg1"/>
                </a:solidFill>
                <a:latin typeface="Poppins Medium" pitchFamily="2" charset="77"/>
                <a:ea typeface="Lato Semibold" panose="020F0502020204030203" pitchFamily="34" charset="0"/>
                <a:cs typeface="Poppins Medium" pitchFamily="2" charset="77"/>
              </a:rPr>
              <a:t>Develop</a:t>
            </a:r>
          </a:p>
        </p:txBody>
      </p:sp>
      <p:sp>
        <p:nvSpPr>
          <p:cNvPr id="22" name="CuadroTexto 395">
            <a:extLst>
              <a:ext uri="{FF2B5EF4-FFF2-40B4-BE49-F238E27FC236}">
                <a16:creationId xmlns:a16="http://schemas.microsoft.com/office/drawing/2014/main" id="{FCE9F66A-BAFF-9345-BD53-AD5E251476BC}"/>
              </a:ext>
            </a:extLst>
          </p:cNvPr>
          <p:cNvSpPr txBox="1"/>
          <p:nvPr/>
        </p:nvSpPr>
        <p:spPr>
          <a:xfrm>
            <a:off x="5148110" y="2260398"/>
            <a:ext cx="1632892" cy="338554"/>
          </a:xfrm>
          <a:prstGeom prst="rect">
            <a:avLst/>
          </a:prstGeom>
          <a:noFill/>
        </p:spPr>
        <p:txBody>
          <a:bodyPr wrap="square" rtlCol="0">
            <a:spAutoFit/>
          </a:bodyPr>
          <a:lstStyle/>
          <a:p>
            <a:pPr algn="ctr"/>
            <a:r>
              <a:rPr lang="en-US" sz="1600" dirty="0">
                <a:solidFill>
                  <a:schemeClr val="bg1"/>
                </a:solidFill>
                <a:latin typeface="Poppins Medium" pitchFamily="2" charset="77"/>
                <a:ea typeface="Lato Semibold" panose="020F0502020204030203" pitchFamily="34" charset="0"/>
                <a:cs typeface="Poppins Medium" pitchFamily="2" charset="77"/>
              </a:rPr>
              <a:t>Create</a:t>
            </a:r>
          </a:p>
        </p:txBody>
      </p:sp>
      <p:sp>
        <p:nvSpPr>
          <p:cNvPr id="23" name="CuadroTexto 395">
            <a:extLst>
              <a:ext uri="{FF2B5EF4-FFF2-40B4-BE49-F238E27FC236}">
                <a16:creationId xmlns:a16="http://schemas.microsoft.com/office/drawing/2014/main" id="{DF33D5B1-2B33-5D44-AC8C-B715B352D1EF}"/>
              </a:ext>
            </a:extLst>
          </p:cNvPr>
          <p:cNvSpPr txBox="1"/>
          <p:nvPr/>
        </p:nvSpPr>
        <p:spPr>
          <a:xfrm>
            <a:off x="6842984" y="2241926"/>
            <a:ext cx="1632892" cy="338554"/>
          </a:xfrm>
          <a:prstGeom prst="rect">
            <a:avLst/>
          </a:prstGeom>
          <a:noFill/>
        </p:spPr>
        <p:txBody>
          <a:bodyPr wrap="square" rtlCol="0">
            <a:spAutoFit/>
          </a:bodyPr>
          <a:lstStyle/>
          <a:p>
            <a:pPr algn="ctr"/>
            <a:r>
              <a:rPr lang="en-US" sz="1600" dirty="0">
                <a:solidFill>
                  <a:schemeClr val="bg1"/>
                </a:solidFill>
                <a:latin typeface="Poppins Medium" pitchFamily="2" charset="77"/>
                <a:ea typeface="Lato Semibold" panose="020F0502020204030203" pitchFamily="34" charset="0"/>
                <a:cs typeface="Poppins Medium" pitchFamily="2" charset="77"/>
              </a:rPr>
              <a:t>Execute</a:t>
            </a:r>
          </a:p>
        </p:txBody>
      </p:sp>
      <p:sp>
        <p:nvSpPr>
          <p:cNvPr id="24" name="CuadroTexto 395">
            <a:extLst>
              <a:ext uri="{FF2B5EF4-FFF2-40B4-BE49-F238E27FC236}">
                <a16:creationId xmlns:a16="http://schemas.microsoft.com/office/drawing/2014/main" id="{2C06B2A0-854A-7A42-8CEA-56C589CC4192}"/>
              </a:ext>
            </a:extLst>
          </p:cNvPr>
          <p:cNvSpPr txBox="1"/>
          <p:nvPr/>
        </p:nvSpPr>
        <p:spPr>
          <a:xfrm>
            <a:off x="9103327" y="4197588"/>
            <a:ext cx="1632892" cy="338554"/>
          </a:xfrm>
          <a:prstGeom prst="rect">
            <a:avLst/>
          </a:prstGeom>
          <a:noFill/>
        </p:spPr>
        <p:txBody>
          <a:bodyPr wrap="square" rtlCol="0">
            <a:spAutoFit/>
          </a:bodyPr>
          <a:lstStyle/>
          <a:p>
            <a:pPr algn="ctr"/>
            <a:r>
              <a:rPr lang="en-US" sz="1600" dirty="0">
                <a:solidFill>
                  <a:schemeClr val="bg1"/>
                </a:solidFill>
                <a:latin typeface="Poppins Medium" pitchFamily="2" charset="77"/>
                <a:ea typeface="Lato Semibold" panose="020F0502020204030203" pitchFamily="34" charset="0"/>
                <a:cs typeface="Poppins Medium" pitchFamily="2" charset="77"/>
              </a:rPr>
              <a:t>Advocacy</a:t>
            </a:r>
          </a:p>
        </p:txBody>
      </p:sp>
      <p:sp>
        <p:nvSpPr>
          <p:cNvPr id="25" name="Rectangle 56">
            <a:extLst>
              <a:ext uri="{FF2B5EF4-FFF2-40B4-BE49-F238E27FC236}">
                <a16:creationId xmlns:a16="http://schemas.microsoft.com/office/drawing/2014/main" id="{07831CD6-5B9A-E84C-B3CF-DCFCAA90B0C7}"/>
              </a:ext>
            </a:extLst>
          </p:cNvPr>
          <p:cNvSpPr/>
          <p:nvPr/>
        </p:nvSpPr>
        <p:spPr>
          <a:xfrm>
            <a:off x="3890654" y="3144322"/>
            <a:ext cx="2468110" cy="553998"/>
          </a:xfrm>
          <a:prstGeom prst="rect">
            <a:avLst/>
          </a:prstGeom>
        </p:spPr>
        <p:txBody>
          <a:bodyPr wrap="square">
            <a:spAutoFit/>
          </a:bodyPr>
          <a:lstStyle/>
          <a:p>
            <a:pPr algn="ctr"/>
            <a:r>
              <a:rPr lang="en-US" sz="1500" dirty="0">
                <a:solidFill>
                  <a:srgbClr val="F6DCBF"/>
                </a:solidFill>
                <a:latin typeface="Poppins Medium" pitchFamily="2" charset="77"/>
                <a:ea typeface="Lato Light" panose="020F0502020204030203" pitchFamily="34" charset="0"/>
                <a:cs typeface="Poppins Medium" pitchFamily="2" charset="77"/>
              </a:rPr>
              <a:t>Execution consideration </a:t>
            </a:r>
          </a:p>
        </p:txBody>
      </p:sp>
      <p:sp>
        <p:nvSpPr>
          <p:cNvPr id="29" name="Freeform 28">
            <a:extLst>
              <a:ext uri="{FF2B5EF4-FFF2-40B4-BE49-F238E27FC236}">
                <a16:creationId xmlns:a16="http://schemas.microsoft.com/office/drawing/2014/main" id="{D7C0F7DC-98EB-554A-84D5-C0F660A6DA31}"/>
              </a:ext>
            </a:extLst>
          </p:cNvPr>
          <p:cNvSpPr/>
          <p:nvPr/>
        </p:nvSpPr>
        <p:spPr>
          <a:xfrm>
            <a:off x="6791562" y="3331639"/>
            <a:ext cx="179195" cy="179364"/>
          </a:xfrm>
          <a:custGeom>
            <a:avLst/>
            <a:gdLst>
              <a:gd name="connsiteX0" fmla="*/ 125802 w 125801"/>
              <a:gd name="connsiteY0" fmla="*/ 62960 h 125920"/>
              <a:gd name="connsiteX1" fmla="*/ 62901 w 125801"/>
              <a:gd name="connsiteY1" fmla="*/ 125920 h 125920"/>
              <a:gd name="connsiteX2" fmla="*/ 0 w 125801"/>
              <a:gd name="connsiteY2" fmla="*/ 62960 h 125920"/>
              <a:gd name="connsiteX3" fmla="*/ 62901 w 125801"/>
              <a:gd name="connsiteY3" fmla="*/ 0 h 125920"/>
              <a:gd name="connsiteX4" fmla="*/ 125802 w 125801"/>
              <a:gd name="connsiteY4" fmla="*/ 62960 h 12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801" h="125920">
                <a:moveTo>
                  <a:pt x="125802" y="62960"/>
                </a:moveTo>
                <a:cubicBezTo>
                  <a:pt x="125802" y="97732"/>
                  <a:pt x="97640" y="125920"/>
                  <a:pt x="62901" y="125920"/>
                </a:cubicBezTo>
                <a:cubicBezTo>
                  <a:pt x="28162" y="125920"/>
                  <a:pt x="0" y="97732"/>
                  <a:pt x="0" y="62960"/>
                </a:cubicBezTo>
                <a:cubicBezTo>
                  <a:pt x="0" y="28188"/>
                  <a:pt x="28162" y="0"/>
                  <a:pt x="62901" y="0"/>
                </a:cubicBezTo>
                <a:cubicBezTo>
                  <a:pt x="97640" y="0"/>
                  <a:pt x="125802" y="28188"/>
                  <a:pt x="125802" y="62960"/>
                </a:cubicBezTo>
                <a:close/>
              </a:path>
            </a:pathLst>
          </a:custGeom>
          <a:solidFill>
            <a:srgbClr val="F6DCBF"/>
          </a:solidFill>
          <a:ln w="9516" cap="flat">
            <a:noFill/>
            <a:prstDash val="solid"/>
            <a:miter/>
          </a:ln>
        </p:spPr>
        <p:txBody>
          <a:bodyPr rtlCol="0" anchor="ctr"/>
          <a:lstStyle/>
          <a:p>
            <a:endParaRPr lang="en-US" sz="900"/>
          </a:p>
        </p:txBody>
      </p:sp>
      <p:cxnSp>
        <p:nvCxnSpPr>
          <p:cNvPr id="30" name="Straight Connector 29">
            <a:extLst>
              <a:ext uri="{FF2B5EF4-FFF2-40B4-BE49-F238E27FC236}">
                <a16:creationId xmlns:a16="http://schemas.microsoft.com/office/drawing/2014/main" id="{41877593-BD61-5A40-BB6E-A53DF51606C7}"/>
              </a:ext>
            </a:extLst>
          </p:cNvPr>
          <p:cNvCxnSpPr>
            <a:cxnSpLocks/>
          </p:cNvCxnSpPr>
          <p:nvPr/>
        </p:nvCxnSpPr>
        <p:spPr>
          <a:xfrm flipH="1">
            <a:off x="3521118" y="3421309"/>
            <a:ext cx="851469" cy="0"/>
          </a:xfrm>
          <a:prstGeom prst="line">
            <a:avLst/>
          </a:prstGeom>
          <a:ln w="19050">
            <a:solidFill>
              <a:srgbClr val="F6DCBF"/>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1E77101-2AD5-304D-A4A5-75FDD14954DE}"/>
              </a:ext>
            </a:extLst>
          </p:cNvPr>
          <p:cNvCxnSpPr>
            <a:cxnSpLocks/>
          </p:cNvCxnSpPr>
          <p:nvPr/>
        </p:nvCxnSpPr>
        <p:spPr>
          <a:xfrm flipH="1">
            <a:off x="5874952" y="3421309"/>
            <a:ext cx="851469" cy="0"/>
          </a:xfrm>
          <a:prstGeom prst="line">
            <a:avLst/>
          </a:prstGeom>
          <a:ln w="19050">
            <a:solidFill>
              <a:srgbClr val="F6DCBF"/>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943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034CA47-4EA4-4E9B-A2CF-E5F83BFCF340}"/>
              </a:ext>
            </a:extLst>
          </p:cNvPr>
          <p:cNvSpPr txBox="1"/>
          <p:nvPr/>
        </p:nvSpPr>
        <p:spPr>
          <a:xfrm>
            <a:off x="187219" y="4887793"/>
            <a:ext cx="5728160" cy="246221"/>
          </a:xfrm>
          <a:prstGeom prst="rect">
            <a:avLst/>
          </a:prstGeom>
          <a:noFill/>
        </p:spPr>
        <p:txBody>
          <a:bodyPr wrap="square" rtlCol="0">
            <a:spAutoFit/>
          </a:bodyPr>
          <a:lstStyle/>
          <a:p>
            <a:r>
              <a:rPr lang="en-GB" sz="1000" dirty="0">
                <a:solidFill>
                  <a:srgbClr val="C5E3D7"/>
                </a:solidFill>
                <a:latin typeface="Poppins Medium" panose="00000600000000000000" pitchFamily="2" charset="0"/>
                <a:cs typeface="Poppins Medium" panose="00000600000000000000" pitchFamily="2" charset="0"/>
              </a:rPr>
              <a:t>Obviously, only RAG is an acronym. KPI is an initialism, but thanks for humouring me </a:t>
            </a:r>
          </a:p>
        </p:txBody>
      </p:sp>
      <p:sp>
        <p:nvSpPr>
          <p:cNvPr id="9" name="TextBox 8">
            <a:extLst>
              <a:ext uri="{FF2B5EF4-FFF2-40B4-BE49-F238E27FC236}">
                <a16:creationId xmlns:a16="http://schemas.microsoft.com/office/drawing/2014/main" id="{7E0FEB95-006D-40AA-BFA9-516677435551}"/>
              </a:ext>
            </a:extLst>
          </p:cNvPr>
          <p:cNvSpPr txBox="1"/>
          <p:nvPr/>
        </p:nvSpPr>
        <p:spPr>
          <a:xfrm>
            <a:off x="4763391" y="523343"/>
            <a:ext cx="4263650" cy="1077218"/>
          </a:xfrm>
          <a:prstGeom prst="rect">
            <a:avLst/>
          </a:prstGeom>
          <a:noFill/>
        </p:spPr>
        <p:txBody>
          <a:bodyPr wrap="square" rtlCol="0">
            <a:spAutoFit/>
          </a:bodyPr>
          <a:lstStyle/>
          <a:p>
            <a:pPr algn="l"/>
            <a:r>
              <a:rPr lang="en-GB" sz="1600" dirty="0">
                <a:solidFill>
                  <a:srgbClr val="C5E3D7"/>
                </a:solidFill>
                <a:latin typeface="Poppins Medium" panose="00000600000000000000" pitchFamily="2" charset="0"/>
                <a:cs typeface="Poppins Medium" panose="00000600000000000000" pitchFamily="2" charset="0"/>
              </a:rPr>
              <a:t>All good strategies need measurements, but make sure the measure is not your target </a:t>
            </a:r>
            <a:br>
              <a:rPr lang="en-GB" sz="1600" dirty="0">
                <a:solidFill>
                  <a:srgbClr val="C5E3D7"/>
                </a:solidFill>
                <a:latin typeface="Poppins Medium" panose="00000600000000000000" pitchFamily="2" charset="0"/>
                <a:cs typeface="Poppins Medium" panose="00000600000000000000" pitchFamily="2" charset="0"/>
              </a:rPr>
            </a:br>
            <a:r>
              <a:rPr lang="en-GB" sz="1600" dirty="0">
                <a:solidFill>
                  <a:srgbClr val="C5E3D7"/>
                </a:solidFill>
                <a:latin typeface="Poppins Medium" panose="00000600000000000000" pitchFamily="2" charset="0"/>
                <a:cs typeface="Poppins Medium" panose="00000600000000000000" pitchFamily="2" charset="0"/>
              </a:rPr>
              <a:t>(i.e. think universities and NSS scores) </a:t>
            </a:r>
          </a:p>
        </p:txBody>
      </p:sp>
      <p:pic>
        <p:nvPicPr>
          <p:cNvPr id="10" name="Picture 9">
            <a:extLst>
              <a:ext uri="{FF2B5EF4-FFF2-40B4-BE49-F238E27FC236}">
                <a16:creationId xmlns:a16="http://schemas.microsoft.com/office/drawing/2014/main" id="{E811FDBA-0147-4CAE-AFFA-0C7C4916A99A}"/>
              </a:ext>
            </a:extLst>
          </p:cNvPr>
          <p:cNvPicPr>
            <a:picLocks noChangeAspect="1"/>
          </p:cNvPicPr>
          <p:nvPr/>
        </p:nvPicPr>
        <p:blipFill>
          <a:blip r:embed="rId3"/>
          <a:srcRect t="7872" b="7872"/>
          <a:stretch/>
        </p:blipFill>
        <p:spPr>
          <a:xfrm>
            <a:off x="348775" y="1649241"/>
            <a:ext cx="4089398" cy="1942345"/>
          </a:xfrm>
          <a:prstGeom prst="roundRect">
            <a:avLst>
              <a:gd name="adj" fmla="val 5392"/>
            </a:avLst>
          </a:prstGeom>
        </p:spPr>
      </p:pic>
      <p:pic>
        <p:nvPicPr>
          <p:cNvPr id="11" name="Picture 10">
            <a:extLst>
              <a:ext uri="{FF2B5EF4-FFF2-40B4-BE49-F238E27FC236}">
                <a16:creationId xmlns:a16="http://schemas.microsoft.com/office/drawing/2014/main" id="{ED556A78-BC2E-458E-B900-A987A867455B}"/>
              </a:ext>
            </a:extLst>
          </p:cNvPr>
          <p:cNvPicPr>
            <a:picLocks noChangeAspect="1"/>
          </p:cNvPicPr>
          <p:nvPr/>
        </p:nvPicPr>
        <p:blipFill>
          <a:blip r:embed="rId4"/>
          <a:srcRect t="17709" b="17709"/>
          <a:stretch/>
        </p:blipFill>
        <p:spPr>
          <a:xfrm>
            <a:off x="4763392" y="1666056"/>
            <a:ext cx="4089398" cy="1942345"/>
          </a:xfrm>
          <a:prstGeom prst="roundRect">
            <a:avLst>
              <a:gd name="adj" fmla="val 5392"/>
            </a:avLst>
          </a:prstGeom>
        </p:spPr>
      </p:pic>
      <p:sp>
        <p:nvSpPr>
          <p:cNvPr id="12" name="TextBox 11">
            <a:extLst>
              <a:ext uri="{FF2B5EF4-FFF2-40B4-BE49-F238E27FC236}">
                <a16:creationId xmlns:a16="http://schemas.microsoft.com/office/drawing/2014/main" id="{2D025F49-CA18-DC40-881C-0C674A803286}"/>
              </a:ext>
            </a:extLst>
          </p:cNvPr>
          <p:cNvSpPr txBox="1"/>
          <p:nvPr/>
        </p:nvSpPr>
        <p:spPr>
          <a:xfrm>
            <a:off x="348775" y="432131"/>
            <a:ext cx="4680426" cy="1200329"/>
          </a:xfrm>
          <a:prstGeom prst="rect">
            <a:avLst/>
          </a:prstGeom>
          <a:noFill/>
        </p:spPr>
        <p:txBody>
          <a:bodyPr wrap="square" rtlCol="0">
            <a:spAutoFit/>
          </a:bodyPr>
          <a:lstStyle/>
          <a:p>
            <a:pPr algn="l"/>
            <a:r>
              <a:rPr lang="en-GB" sz="3600" dirty="0">
                <a:solidFill>
                  <a:srgbClr val="C5E3D7"/>
                </a:solidFill>
                <a:latin typeface="Poppins Bold" panose="00000800000000000000" pitchFamily="2" charset="0"/>
                <a:cs typeface="Poppins Bold" panose="00000800000000000000" pitchFamily="2" charset="0"/>
              </a:rPr>
              <a:t>The ‘acronym’ principle</a:t>
            </a:r>
          </a:p>
        </p:txBody>
      </p:sp>
      <p:sp>
        <p:nvSpPr>
          <p:cNvPr id="13" name="TextBox 12">
            <a:extLst>
              <a:ext uri="{FF2B5EF4-FFF2-40B4-BE49-F238E27FC236}">
                <a16:creationId xmlns:a16="http://schemas.microsoft.com/office/drawing/2014/main" id="{E766BE06-F0F2-8C4D-9C8E-DC36EC0C31CB}"/>
              </a:ext>
            </a:extLst>
          </p:cNvPr>
          <p:cNvSpPr txBox="1"/>
          <p:nvPr/>
        </p:nvSpPr>
        <p:spPr>
          <a:xfrm>
            <a:off x="165952" y="3650932"/>
            <a:ext cx="4501841" cy="600164"/>
          </a:xfrm>
          <a:prstGeom prst="rect">
            <a:avLst/>
          </a:prstGeom>
          <a:noFill/>
        </p:spPr>
        <p:txBody>
          <a:bodyPr wrap="square" rtlCol="0">
            <a:spAutoFit/>
          </a:bodyPr>
          <a:lstStyle/>
          <a:p>
            <a:pPr algn="ctr"/>
            <a:r>
              <a:rPr lang="en-GB" sz="1100" dirty="0">
                <a:solidFill>
                  <a:srgbClr val="C5E3D7"/>
                </a:solidFill>
                <a:latin typeface="Poppins Medium" panose="00000600000000000000" pitchFamily="2" charset="0"/>
                <a:cs typeface="Poppins Medium" panose="00000600000000000000" pitchFamily="2" charset="0"/>
              </a:rPr>
              <a:t>Most Trustee Boards love a KPI list, but how many do you record and why do you record them? What are the important ones and are you clear on outputs and outcomes?</a:t>
            </a:r>
          </a:p>
        </p:txBody>
      </p:sp>
      <p:sp>
        <p:nvSpPr>
          <p:cNvPr id="14" name="TextBox 13">
            <a:extLst>
              <a:ext uri="{FF2B5EF4-FFF2-40B4-BE49-F238E27FC236}">
                <a16:creationId xmlns:a16="http://schemas.microsoft.com/office/drawing/2014/main" id="{C27115F4-F3F7-1046-A933-036982055C81}"/>
              </a:ext>
            </a:extLst>
          </p:cNvPr>
          <p:cNvSpPr txBox="1"/>
          <p:nvPr/>
        </p:nvSpPr>
        <p:spPr>
          <a:xfrm>
            <a:off x="4763392" y="3682831"/>
            <a:ext cx="4263650" cy="769441"/>
          </a:xfrm>
          <a:prstGeom prst="rect">
            <a:avLst/>
          </a:prstGeom>
          <a:noFill/>
        </p:spPr>
        <p:txBody>
          <a:bodyPr wrap="square" rtlCol="0">
            <a:spAutoFit/>
          </a:bodyPr>
          <a:lstStyle/>
          <a:p>
            <a:pPr algn="ctr"/>
            <a:r>
              <a:rPr lang="en-GB" sz="1100" dirty="0">
                <a:solidFill>
                  <a:srgbClr val="C5E3D7"/>
                </a:solidFill>
                <a:latin typeface="Poppins Medium" panose="00000600000000000000" pitchFamily="2" charset="0"/>
                <a:cs typeface="Poppins Medium" panose="00000600000000000000" pitchFamily="2" charset="0"/>
              </a:rPr>
              <a:t>RAG (Red, Amber, Green) show an easy progress, but no one wants to put a deliverable as ‘Red’, one option is to change these to ‘Completed’ ‘Ongoing’ and ‘Moved’. </a:t>
            </a:r>
            <a:br>
              <a:rPr lang="en-GB" sz="1100" dirty="0">
                <a:solidFill>
                  <a:srgbClr val="C5E3D7"/>
                </a:solidFill>
                <a:latin typeface="Poppins Medium" panose="00000600000000000000" pitchFamily="2" charset="0"/>
                <a:cs typeface="Poppins Medium" panose="00000600000000000000" pitchFamily="2" charset="0"/>
              </a:rPr>
            </a:br>
            <a:r>
              <a:rPr lang="en-GB" sz="1100" dirty="0" err="1">
                <a:solidFill>
                  <a:srgbClr val="C5E3D7"/>
                </a:solidFill>
                <a:latin typeface="Poppins Medium" panose="00000600000000000000" pitchFamily="2" charset="0"/>
                <a:cs typeface="Poppins Medium" panose="00000600000000000000" pitchFamily="2" charset="0"/>
              </a:rPr>
              <a:t>n.b.</a:t>
            </a:r>
            <a:r>
              <a:rPr lang="en-GB" sz="1100" dirty="0">
                <a:solidFill>
                  <a:srgbClr val="C5E3D7"/>
                </a:solidFill>
                <a:latin typeface="Poppins Medium" panose="00000600000000000000" pitchFamily="2" charset="0"/>
                <a:cs typeface="Poppins Medium" panose="00000600000000000000" pitchFamily="2" charset="0"/>
              </a:rPr>
              <a:t> careful for ‘Ongoing’ they can build up.</a:t>
            </a:r>
          </a:p>
        </p:txBody>
      </p:sp>
    </p:spTree>
    <p:extLst>
      <p:ext uri="{BB962C8B-B14F-4D97-AF65-F5344CB8AC3E}">
        <p14:creationId xmlns:p14="http://schemas.microsoft.com/office/powerpoint/2010/main" val="1611636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FF0ADF7-6242-470E-8F6B-0A6E3E5E7061}"/>
              </a:ext>
            </a:extLst>
          </p:cNvPr>
          <p:cNvSpPr txBox="1"/>
          <p:nvPr/>
        </p:nvSpPr>
        <p:spPr>
          <a:xfrm>
            <a:off x="4778639" y="705640"/>
            <a:ext cx="4054697" cy="646331"/>
          </a:xfrm>
          <a:prstGeom prst="rect">
            <a:avLst/>
          </a:prstGeom>
          <a:noFill/>
        </p:spPr>
        <p:txBody>
          <a:bodyPr wrap="square" rtlCol="0">
            <a:spAutoFit/>
          </a:bodyPr>
          <a:lstStyle/>
          <a:p>
            <a:pPr algn="l"/>
            <a:r>
              <a:rPr lang="en-GB" sz="3600" dirty="0">
                <a:solidFill>
                  <a:srgbClr val="EF8481"/>
                </a:solidFill>
                <a:latin typeface="Poppins Bold" panose="00000800000000000000" pitchFamily="2" charset="0"/>
                <a:cs typeface="Poppins Bold" panose="00000800000000000000" pitchFamily="2" charset="0"/>
              </a:rPr>
              <a:t>The end part</a:t>
            </a:r>
          </a:p>
        </p:txBody>
      </p:sp>
      <p:sp>
        <p:nvSpPr>
          <p:cNvPr id="10" name="TextBox 9">
            <a:extLst>
              <a:ext uri="{FF2B5EF4-FFF2-40B4-BE49-F238E27FC236}">
                <a16:creationId xmlns:a16="http://schemas.microsoft.com/office/drawing/2014/main" id="{C5E545C2-A438-433F-AE99-B87F9DD79BFF}"/>
              </a:ext>
            </a:extLst>
          </p:cNvPr>
          <p:cNvSpPr txBox="1"/>
          <p:nvPr/>
        </p:nvSpPr>
        <p:spPr>
          <a:xfrm>
            <a:off x="4778639" y="1494610"/>
            <a:ext cx="4054697" cy="2585323"/>
          </a:xfrm>
          <a:prstGeom prst="rect">
            <a:avLst/>
          </a:prstGeom>
          <a:noFill/>
        </p:spPr>
        <p:txBody>
          <a:bodyPr wrap="square" rtlCol="0">
            <a:spAutoFit/>
          </a:bodyPr>
          <a:lstStyle/>
          <a:p>
            <a:pPr algn="l"/>
            <a:r>
              <a:rPr lang="en-GB" sz="1800" dirty="0">
                <a:solidFill>
                  <a:srgbClr val="EF8481"/>
                </a:solidFill>
                <a:latin typeface="Poppins Medium" panose="00000600000000000000" pitchFamily="2" charset="0"/>
                <a:cs typeface="Poppins Medium" panose="00000600000000000000" pitchFamily="2" charset="0"/>
              </a:rPr>
              <a:t>That’s about it for now, but if you’re still interested in talking about any of this further then join the recently set-up Strategic Planning Group.</a:t>
            </a:r>
          </a:p>
          <a:p>
            <a:pPr algn="l"/>
            <a:endParaRPr lang="en-GB" sz="1800" dirty="0">
              <a:solidFill>
                <a:srgbClr val="EF8481"/>
              </a:solidFill>
              <a:latin typeface="Poppins Medium" panose="00000600000000000000" pitchFamily="2" charset="0"/>
              <a:cs typeface="Poppins Medium" panose="00000600000000000000" pitchFamily="2" charset="0"/>
            </a:endParaRPr>
          </a:p>
          <a:p>
            <a:pPr algn="l"/>
            <a:r>
              <a:rPr lang="en-GB" sz="1800" dirty="0">
                <a:solidFill>
                  <a:srgbClr val="EF8481"/>
                </a:solidFill>
                <a:latin typeface="Poppins Medium" panose="00000600000000000000" pitchFamily="2" charset="0"/>
                <a:cs typeface="Poppins Medium" panose="00000600000000000000" pitchFamily="2" charset="0"/>
              </a:rPr>
              <a:t>I’ve been told the Group’s strategy discussions won’t be too hot, or too cold, but just right.</a:t>
            </a:r>
          </a:p>
        </p:txBody>
      </p:sp>
      <p:pic>
        <p:nvPicPr>
          <p:cNvPr id="11" name="Picture 10">
            <a:extLst>
              <a:ext uri="{FF2B5EF4-FFF2-40B4-BE49-F238E27FC236}">
                <a16:creationId xmlns:a16="http://schemas.microsoft.com/office/drawing/2014/main" id="{21B9D43A-6389-468E-A14E-99BA6F2E1877}"/>
              </a:ext>
            </a:extLst>
          </p:cNvPr>
          <p:cNvPicPr>
            <a:picLocks noChangeAspect="1"/>
          </p:cNvPicPr>
          <p:nvPr/>
        </p:nvPicPr>
        <p:blipFill rotWithShape="1">
          <a:blip r:embed="rId3"/>
          <a:srcRect l="1234" t="4798" r="-1234" b="14646"/>
          <a:stretch/>
        </p:blipFill>
        <p:spPr>
          <a:xfrm>
            <a:off x="495519" y="863653"/>
            <a:ext cx="3778850" cy="3044074"/>
          </a:xfrm>
          <a:prstGeom prst="roundRect">
            <a:avLst>
              <a:gd name="adj" fmla="val 3559"/>
            </a:avLst>
          </a:prstGeom>
        </p:spPr>
      </p:pic>
    </p:spTree>
    <p:extLst>
      <p:ext uri="{BB962C8B-B14F-4D97-AF65-F5344CB8AC3E}">
        <p14:creationId xmlns:p14="http://schemas.microsoft.com/office/powerpoint/2010/main" val="9412602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d2153dfb-bf9d-47e5-95ab-7cda73ba1789"/>
</p:tagLst>
</file>

<file path=ppt/theme/theme1.xml><?xml version="1.0" encoding="utf-8"?>
<a:theme xmlns:a="http://schemas.openxmlformats.org/drawingml/2006/main" name="Office Theme">
  <a:themeElements>
    <a:clrScheme name="Union Theme">
      <a:dk1>
        <a:srgbClr val="000000"/>
      </a:dk1>
      <a:lt1>
        <a:srgbClr val="FFFFFF"/>
      </a:lt1>
      <a:dk2>
        <a:srgbClr val="44546A"/>
      </a:dk2>
      <a:lt2>
        <a:srgbClr val="E7E6E6"/>
      </a:lt2>
      <a:accent1>
        <a:srgbClr val="0B7E87"/>
      </a:accent1>
      <a:accent2>
        <a:srgbClr val="DD7B33"/>
      </a:accent2>
      <a:accent3>
        <a:srgbClr val="273374"/>
      </a:accent3>
      <a:accent4>
        <a:srgbClr val="753C63"/>
      </a:accent4>
      <a:accent5>
        <a:srgbClr val="D32149"/>
      </a:accent5>
      <a:accent6>
        <a:srgbClr val="4E4D4D"/>
      </a:accent6>
      <a:hlink>
        <a:srgbClr val="37B8C0"/>
      </a:hlink>
      <a:folHlink>
        <a:srgbClr val="A1558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52E9ACFA2CF9042AA186F8133239EA6" ma:contentTypeVersion="11" ma:contentTypeDescription="Create a new document." ma:contentTypeScope="" ma:versionID="9f8df714b4794ed8a5902d919366e5e2">
  <xsd:schema xmlns:xsd="http://www.w3.org/2001/XMLSchema" xmlns:xs="http://www.w3.org/2001/XMLSchema" xmlns:p="http://schemas.microsoft.com/office/2006/metadata/properties" xmlns:ns2="eb538c55-a5e6-4cdd-8bcd-2931844d7b90" targetNamespace="http://schemas.microsoft.com/office/2006/metadata/properties" ma:root="true" ma:fieldsID="a3cb4973f81f0e4af2e7fa347073fe5e" ns2:_="">
    <xsd:import namespace="eb538c55-a5e6-4cdd-8bcd-2931844d7b9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538c55-a5e6-4cdd-8bcd-2931844d7b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7ECCE4-DF20-48A0-8A79-398BC19BB364}">
  <ds:schemaRefs>
    <ds:schemaRef ds:uri="http://purl.org/dc/terms/"/>
    <ds:schemaRef ds:uri="http://schemas.microsoft.com/office/infopath/2007/PartnerControls"/>
    <ds:schemaRef ds:uri="http://purl.org/dc/dcmitype/"/>
    <ds:schemaRef ds:uri="http://purl.org/dc/elements/1.1/"/>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eb538c55-a5e6-4cdd-8bcd-2931844d7b90"/>
  </ds:schemaRefs>
</ds:datastoreItem>
</file>

<file path=customXml/itemProps2.xml><?xml version="1.0" encoding="utf-8"?>
<ds:datastoreItem xmlns:ds="http://schemas.openxmlformats.org/officeDocument/2006/customXml" ds:itemID="{33B50038-C42F-4927-A6A9-3A80B7D2B7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538c55-a5e6-4cdd-8bcd-2931844d7b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C7B6326-AC87-4E16-B73D-C61651F315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5293</TotalTime>
  <Words>986</Words>
  <Application>Microsoft Macintosh PowerPoint</Application>
  <PresentationFormat>On-screen Show (16:9)</PresentationFormat>
  <Paragraphs>90</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Poppins Medium</vt:lpstr>
      <vt:lpstr>Calibri</vt:lpstr>
      <vt:lpstr>Poppins Bold</vt:lpstr>
      <vt:lpstr>Arial</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Alex William Forbes Bone &lt;STUDENTS UNION&gt;</cp:lastModifiedBy>
  <cp:revision>113</cp:revision>
  <dcterms:created xsi:type="dcterms:W3CDTF">2019-10-30T10:37:34Z</dcterms:created>
  <dcterms:modified xsi:type="dcterms:W3CDTF">2021-12-03T09:43:00Z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0x010100852E9ACFA2CF9042AA186F8133239EA6</vt:lpwstr>
  </property>
</Properties>
</file>